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6" r:id="rId3"/>
    <p:sldId id="279" r:id="rId4"/>
    <p:sldId id="260" r:id="rId5"/>
    <p:sldId id="292" r:id="rId6"/>
    <p:sldId id="284" r:id="rId7"/>
    <p:sldId id="283" r:id="rId8"/>
    <p:sldId id="282" r:id="rId9"/>
    <p:sldId id="281" r:id="rId10"/>
    <p:sldId id="278" r:id="rId11"/>
    <p:sldId id="294" r:id="rId12"/>
    <p:sldId id="296" r:id="rId13"/>
    <p:sldId id="265" r:id="rId14"/>
    <p:sldId id="291" r:id="rId15"/>
    <p:sldId id="263" r:id="rId16"/>
    <p:sldId id="286" r:id="rId17"/>
    <p:sldId id="287" r:id="rId18"/>
    <p:sldId id="288" r:id="rId19"/>
    <p:sldId id="289" r:id="rId20"/>
    <p:sldId id="29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0D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660"/>
  </p:normalViewPr>
  <p:slideViewPr>
    <p:cSldViewPr>
      <p:cViewPr varScale="1">
        <p:scale>
          <a:sx n="106" d="100"/>
          <a:sy n="106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43;&#1044;&#1040;\&#1055;&#1086;&#1076;&#1075;.&#1088;&#1072;&#1073;&#1086;&#1090;&#1072;_&#1048;&#1090;&#1086;&#1075;&#1080;_&#1055;&#1050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2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PowerPoint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sz="1200"/>
              <a:t>Набор (приведенный контингент) 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Итоги!$A$25</c:f>
              <c:strCache>
                <c:ptCount val="1"/>
                <c:pt idx="0">
                  <c:v>договор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Итоги!$B$24:$D$24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Итоги!$B$25:$D$25</c:f>
              <c:numCache>
                <c:formatCode>General</c:formatCode>
                <c:ptCount val="3"/>
                <c:pt idx="0">
                  <c:v>626.20000000000005</c:v>
                </c:pt>
                <c:pt idx="1">
                  <c:v>687.93999999999949</c:v>
                </c:pt>
                <c:pt idx="2">
                  <c:v>807.1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E7-4EEE-BE62-8A38312D0E6D}"/>
            </c:ext>
          </c:extLst>
        </c:ser>
        <c:ser>
          <c:idx val="1"/>
          <c:order val="1"/>
          <c:tx>
            <c:strRef>
              <c:f>Итоги!$A$26</c:f>
              <c:strCache>
                <c:ptCount val="1"/>
                <c:pt idx="0">
                  <c:v>бюджет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Итоги!$B$24:$D$24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Итоги!$B$26:$D$26</c:f>
              <c:numCache>
                <c:formatCode>General</c:formatCode>
                <c:ptCount val="3"/>
                <c:pt idx="0">
                  <c:v>876.09</c:v>
                </c:pt>
                <c:pt idx="1">
                  <c:v>884.18000000000052</c:v>
                </c:pt>
                <c:pt idx="2">
                  <c:v>1014.64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E7-4EEE-BE62-8A38312D0E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65893632"/>
        <c:axId val="165895168"/>
      </c:barChart>
      <c:catAx>
        <c:axId val="165893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5895168"/>
        <c:crosses val="autoZero"/>
        <c:auto val="1"/>
        <c:lblAlgn val="ctr"/>
        <c:lblOffset val="100"/>
        <c:noMultiLvlLbl val="0"/>
      </c:catAx>
      <c:valAx>
        <c:axId val="1658951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658936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rgbClr val="4F81BD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sz="1200" dirty="0"/>
              <a:t>Мониторинговый показатель </a:t>
            </a:r>
            <a:r>
              <a:rPr lang="ru-RU" sz="1200" dirty="0" smtClean="0"/>
              <a:t> - средний балл ЕГЭ (образовательная </a:t>
            </a:r>
            <a:r>
              <a:rPr lang="ru-RU" sz="1200" dirty="0"/>
              <a:t>деятельность ВУЗа)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rgbClr val="008000"/>
              </a:solidFill>
            </a:ln>
          </c:spPr>
          <c:dLbls>
            <c:dLbl>
              <c:idx val="0"/>
              <c:layout>
                <c:manualLayout>
                  <c:x val="2.1832205868123799E-2"/>
                  <c:y val="6.1110683389792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17D-4BAA-8017-CE05FD91AFF1}"/>
                </c:ext>
              </c:extLst>
            </c:dLbl>
            <c:dLbl>
              <c:idx val="1"/>
              <c:layout>
                <c:manualLayout>
                  <c:x val="3.118886552589102E-3"/>
                  <c:y val="9.4443783420588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17D-4BAA-8017-CE05FD91AFF1}"/>
                </c:ext>
              </c:extLst>
            </c:dLbl>
            <c:dLbl>
              <c:idx val="2"/>
              <c:layout>
                <c:manualLayout>
                  <c:x val="-6.2377731051782119E-3"/>
                  <c:y val="4.4444133374394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17D-4BAA-8017-CE05FD91AFF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Лист2!$C$3:$F$3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Лист2!$C$6:$F$6</c:f>
              <c:numCache>
                <c:formatCode>General</c:formatCode>
                <c:ptCount val="4"/>
                <c:pt idx="0">
                  <c:v>58.02</c:v>
                </c:pt>
                <c:pt idx="1">
                  <c:v>58.6</c:v>
                </c:pt>
                <c:pt idx="2">
                  <c:v>59.1</c:v>
                </c:pt>
                <c:pt idx="3">
                  <c:v>60.6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17D-4BAA-8017-CE05FD91AFF1}"/>
            </c:ext>
          </c:extLst>
        </c:ser>
        <c:ser>
          <c:idx val="1"/>
          <c:order val="1"/>
          <c:dLbls>
            <c:delete val="1"/>
          </c:dLbls>
          <c:cat>
            <c:numRef>
              <c:f>Лист2!$C$3:$F$3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Лист2!$C$7:$F$7</c:f>
              <c:numCache>
                <c:formatCode>General</c:formatCode>
                <c:ptCount val="4"/>
                <c:pt idx="0">
                  <c:v>58.02</c:v>
                </c:pt>
                <c:pt idx="1">
                  <c:v>58.6</c:v>
                </c:pt>
                <c:pt idx="2">
                  <c:v>59.1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17D-4BAA-8017-CE05FD91AFF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6158720"/>
        <c:axId val="166160256"/>
      </c:lineChart>
      <c:catAx>
        <c:axId val="166158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66160256"/>
        <c:crosses val="autoZero"/>
        <c:auto val="1"/>
        <c:lblAlgn val="ctr"/>
        <c:lblOffset val="100"/>
        <c:noMultiLvlLbl val="0"/>
      </c:catAx>
      <c:valAx>
        <c:axId val="166160256"/>
        <c:scaling>
          <c:orientation val="minMax"/>
        </c:scaling>
        <c:delete val="0"/>
        <c:axPos val="l"/>
        <c:majorGridlines>
          <c:spPr>
            <a:ln>
              <a:solidFill>
                <a:schemeClr val="accent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1661587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rgbClr val="4F81BD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200" b="1" i="0" u="none" strike="noStrike" baseline="0" dirty="0"/>
              <a:t>Научно-исследовательская деятельность: </a:t>
            </a:r>
            <a:endParaRPr lang="ru-RU" sz="1200" b="1" i="0" u="none" strike="noStrike" baseline="0" dirty="0" smtClean="0"/>
          </a:p>
          <a:p>
            <a:pPr>
              <a:defRPr/>
            </a:pPr>
            <a:r>
              <a:rPr lang="ru-RU" sz="1200" b="1" i="0" u="none" strike="noStrike" baseline="0" dirty="0" smtClean="0"/>
              <a:t>объем </a:t>
            </a:r>
            <a:r>
              <a:rPr lang="ru-RU" sz="1200" b="1" i="0" u="none" strike="noStrike" baseline="0" dirty="0"/>
              <a:t>НИОКР на 1 </a:t>
            </a:r>
            <a:r>
              <a:rPr lang="ru-RU" sz="1200" b="1" i="0" u="none" strike="noStrike" baseline="0" dirty="0" smtClean="0"/>
              <a:t>НПР</a:t>
            </a:r>
            <a:endParaRPr lang="ru-RU" sz="1200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Результаты БГУ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70.86999999999999</c:v>
                </c:pt>
                <c:pt idx="1">
                  <c:v>73.64</c:v>
                </c:pt>
                <c:pt idx="2">
                  <c:v>68.95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8C3-435A-A8E6-1030E0AA6B3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Норматив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51.28</c:v>
                </c:pt>
                <c:pt idx="1">
                  <c:v>51.28</c:v>
                </c:pt>
                <c:pt idx="2">
                  <c:v>51.28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8C3-435A-A8E6-1030E0AA6B3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7751552"/>
        <c:axId val="197753088"/>
      </c:lineChart>
      <c:catAx>
        <c:axId val="197751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97753088"/>
        <c:crosses val="autoZero"/>
        <c:auto val="1"/>
        <c:lblAlgn val="ctr"/>
        <c:lblOffset val="100"/>
        <c:noMultiLvlLbl val="0"/>
      </c:catAx>
      <c:valAx>
        <c:axId val="19775308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977515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rgbClr val="4F81BD"/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ru-RU" sz="1200" b="1" i="0" baseline="0" dirty="0" smtClean="0"/>
              <a:t>Число публикаций организации  индексируемых в ИАС</a:t>
            </a:r>
            <a:r>
              <a:rPr lang="en-US" sz="1200" b="1" i="0" baseline="0" dirty="0" smtClean="0"/>
              <a:t>, </a:t>
            </a:r>
            <a:r>
              <a:rPr lang="ru-RU" sz="1200" b="1" i="0" baseline="0" dirty="0" smtClean="0"/>
              <a:t>в расчете на 100 НПР</a:t>
            </a:r>
            <a:endParaRPr lang="ru-RU" sz="1200" b="1" i="0" baseline="0" dirty="0"/>
          </a:p>
        </c:rich>
      </c:tx>
      <c:layout/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'[Диаграмма в Microsoft Office PowerPoint]Лист1'!$B$1</c:f>
              <c:strCache>
                <c:ptCount val="1"/>
                <c:pt idx="0">
                  <c:v>Web of Science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'[Диаграмма в Microsoft Office PowerPoint]Лист1'!$B$2:$B$4</c:f>
              <c:numCache>
                <c:formatCode>General</c:formatCode>
                <c:ptCount val="3"/>
                <c:pt idx="0">
                  <c:v>6.08</c:v>
                </c:pt>
                <c:pt idx="1">
                  <c:v>9.57</c:v>
                </c:pt>
                <c:pt idx="2">
                  <c:v>16.010000000000005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00C-4108-9D4C-8E3C27D542A8}"/>
            </c:ext>
          </c:extLst>
        </c:ser>
        <c:ser>
          <c:idx val="1"/>
          <c:order val="1"/>
          <c:tx>
            <c:strRef>
              <c:f>'[Диаграмма в Microsoft Office PowerPoint]Лист1'!$C$1</c:f>
              <c:strCache>
                <c:ptCount val="1"/>
                <c:pt idx="0">
                  <c:v>Scopus</c:v>
                </c:pt>
              </c:strCache>
            </c:strRef>
          </c:tx>
          <c:dLbls>
            <c:dLbl>
              <c:idx val="2"/>
              <c:layout>
                <c:manualLayout>
                  <c:x val="-1.7777653349757845E-2"/>
                  <c:y val="7.1110613399031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00C-4108-9D4C-8E3C27D542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'[Диаграмма в Microsoft Office PowerPoint]Лист1'!$C$2:$C$4</c:f>
              <c:numCache>
                <c:formatCode>General</c:formatCode>
                <c:ptCount val="3"/>
                <c:pt idx="0">
                  <c:v>7.95</c:v>
                </c:pt>
                <c:pt idx="1">
                  <c:v>13.629999999999999</c:v>
                </c:pt>
                <c:pt idx="2">
                  <c:v>18.36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00C-4108-9D4C-8E3C27D542A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9555328"/>
        <c:axId val="199589888"/>
      </c:lineChart>
      <c:lineChart>
        <c:grouping val="stacked"/>
        <c:varyColors val="0"/>
        <c:ser>
          <c:idx val="2"/>
          <c:order val="2"/>
          <c:tx>
            <c:strRef>
              <c:f>'[Диаграмма в Microsoft Office PowerPoint]Лист1'!$D$1</c:f>
              <c:strCache>
                <c:ptCount val="1"/>
                <c:pt idx="0">
                  <c:v>РИНЦ</c:v>
                </c:pt>
              </c:strCache>
            </c:strRef>
          </c:tx>
          <c:dLbls>
            <c:dLbl>
              <c:idx val="2"/>
              <c:layout>
                <c:manualLayout>
                  <c:x val="-1.7777653349757845E-2"/>
                  <c:y val="-4.06346362280179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00C-4108-9D4C-8E3C27D542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'[Диаграмма в Microsoft Office PowerPoint]Лист1'!$D$2:$D$4</c:f>
              <c:numCache>
                <c:formatCode>General</c:formatCode>
                <c:ptCount val="3"/>
                <c:pt idx="0">
                  <c:v>212.09</c:v>
                </c:pt>
                <c:pt idx="1">
                  <c:v>310.72999999999962</c:v>
                </c:pt>
                <c:pt idx="2">
                  <c:v>361.27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00C-4108-9D4C-8E3C27D542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592960"/>
        <c:axId val="199591424"/>
      </c:lineChart>
      <c:catAx>
        <c:axId val="199555328"/>
        <c:scaling>
          <c:orientation val="minMax"/>
        </c:scaling>
        <c:delete val="0"/>
        <c:axPos val="b"/>
        <c:majorTickMark val="none"/>
        <c:minorTickMark val="none"/>
        <c:tickLblPos val="nextTo"/>
        <c:crossAx val="199589888"/>
        <c:crosses val="autoZero"/>
        <c:auto val="1"/>
        <c:lblAlgn val="ctr"/>
        <c:lblOffset val="100"/>
        <c:noMultiLvlLbl val="0"/>
      </c:catAx>
      <c:valAx>
        <c:axId val="19958988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99555328"/>
        <c:crosses val="autoZero"/>
        <c:crossBetween val="between"/>
      </c:valAx>
      <c:valAx>
        <c:axId val="19959142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199592960"/>
        <c:crosses val="max"/>
        <c:crossBetween val="between"/>
      </c:valAx>
      <c:catAx>
        <c:axId val="199592960"/>
        <c:scaling>
          <c:orientation val="minMax"/>
        </c:scaling>
        <c:delete val="1"/>
        <c:axPos val="b"/>
        <c:majorTickMark val="out"/>
        <c:minorTickMark val="none"/>
        <c:tickLblPos val="nextTo"/>
        <c:crossAx val="199591424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</c:legend>
    <c:plotVisOnly val="1"/>
    <c:dispBlanksAs val="zero"/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200" b="1" i="0" baseline="0" dirty="0"/>
              <a:t>Международная деятельность: </a:t>
            </a:r>
            <a:endParaRPr lang="ru-RU" sz="1200" b="1" i="0" baseline="0" dirty="0" smtClean="0"/>
          </a:p>
          <a:p>
            <a:pPr>
              <a:defRPr/>
            </a:pPr>
            <a:r>
              <a:rPr lang="ru-RU" sz="1200" b="1" i="0" baseline="0" dirty="0" smtClean="0"/>
              <a:t>удельный </a:t>
            </a:r>
            <a:r>
              <a:rPr lang="ru-RU" sz="1200" b="1" i="0" baseline="0" dirty="0"/>
              <a:t>вес численности иностранных студентов (</a:t>
            </a:r>
            <a:r>
              <a:rPr lang="ru-RU" sz="1200" b="1" i="0" baseline="0" dirty="0" smtClean="0"/>
              <a:t>приведенный контингент)</a:t>
            </a:r>
            <a:endParaRPr lang="ru-RU" sz="1200" b="1" i="0" baseline="0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 БГУ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2.9099999999999997</c:v>
                </c:pt>
                <c:pt idx="1">
                  <c:v>3.08</c:v>
                </c:pt>
                <c:pt idx="2">
                  <c:v>2.63</c:v>
                </c:pt>
                <c:pt idx="3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A6B-4002-8468-B9F452E2A32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Норматив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A6B-4002-8468-B9F452E2A32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5653888"/>
        <c:axId val="205655424"/>
      </c:lineChart>
      <c:catAx>
        <c:axId val="205653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05655424"/>
        <c:crosses val="autoZero"/>
        <c:auto val="1"/>
        <c:lblAlgn val="ctr"/>
        <c:lblOffset val="100"/>
        <c:noMultiLvlLbl val="0"/>
      </c:catAx>
      <c:valAx>
        <c:axId val="20565542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056538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rgbClr val="4F81BD"/>
      </a:solidFill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54A5A-E52D-458D-BB55-812A646A09FB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792A5-3DD3-4807-8581-95959A7544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430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792A5-3DD3-4807-8581-95959A7544B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406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792A5-3DD3-4807-8581-95959A7544B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792A5-3DD3-4807-8581-95959A7544B4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438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340B4-F2F5-43C6-9207-9DD021EB5221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9A276-CE65-4DCD-8D16-50A3EB0AFF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340B4-F2F5-43C6-9207-9DD021EB5221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9A276-CE65-4DCD-8D16-50A3EB0AFF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4"/>
            <a:ext cx="20574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4"/>
            <a:ext cx="60198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340B4-F2F5-43C6-9207-9DD021EB5221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9A276-CE65-4DCD-8D16-50A3EB0AFF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F63E2-6BE9-4F68-93A6-3A4C2FE516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340B4-F2F5-43C6-9207-9DD021EB5221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9A276-CE65-4DCD-8D16-50A3EB0AFF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340B4-F2F5-43C6-9207-9DD021EB5221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9A276-CE65-4DCD-8D16-50A3EB0AFF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340B4-F2F5-43C6-9207-9DD021EB5221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9A276-CE65-4DCD-8D16-50A3EB0AFF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340B4-F2F5-43C6-9207-9DD021EB5221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9A276-CE65-4DCD-8D16-50A3EB0AFF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340B4-F2F5-43C6-9207-9DD021EB5221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9A276-CE65-4DCD-8D16-50A3EB0AFF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340B4-F2F5-43C6-9207-9DD021EB5221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9A276-CE65-4DCD-8D16-50A3EB0AFF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340B4-F2F5-43C6-9207-9DD021EB5221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9A276-CE65-4DCD-8D16-50A3EB0AFF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340B4-F2F5-43C6-9207-9DD021EB5221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9A276-CE65-4DCD-8D16-50A3EB0AFF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340B4-F2F5-43C6-9207-9DD021EB5221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9A276-CE65-4DCD-8D16-50A3EB0AFF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3" Type="http://schemas.openxmlformats.org/officeDocument/2006/relationships/image" Target="../media/image4.jp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openxmlformats.org/officeDocument/2006/relationships/image" Target="../media/image57.jpeg"/><Relationship Id="rId3" Type="http://schemas.openxmlformats.org/officeDocument/2006/relationships/image" Target="../media/image4.jpg"/><Relationship Id="rId7" Type="http://schemas.openxmlformats.org/officeDocument/2006/relationships/image" Target="../media/image51.jpeg"/><Relationship Id="rId12" Type="http://schemas.openxmlformats.org/officeDocument/2006/relationships/image" Target="../media/image5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Relationship Id="rId9" Type="http://schemas.openxmlformats.org/officeDocument/2006/relationships/image" Target="../media/image6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10" Type="http://schemas.openxmlformats.org/officeDocument/2006/relationships/image" Target="../media/image72.jpeg"/><Relationship Id="rId4" Type="http://schemas.openxmlformats.org/officeDocument/2006/relationships/image" Target="../media/image66.jpeg"/><Relationship Id="rId9" Type="http://schemas.openxmlformats.org/officeDocument/2006/relationships/image" Target="../media/image7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13" Type="http://schemas.openxmlformats.org/officeDocument/2006/relationships/image" Target="../media/image83.jpeg"/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12" Type="http://schemas.openxmlformats.org/officeDocument/2006/relationships/image" Target="../media/image8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11" Type="http://schemas.openxmlformats.org/officeDocument/2006/relationships/image" Target="../media/image81.jpeg"/><Relationship Id="rId5" Type="http://schemas.openxmlformats.org/officeDocument/2006/relationships/image" Target="../media/image75.jpeg"/><Relationship Id="rId10" Type="http://schemas.openxmlformats.org/officeDocument/2006/relationships/image" Target="../media/image80.jpeg"/><Relationship Id="rId4" Type="http://schemas.openxmlformats.org/officeDocument/2006/relationships/image" Target="../media/image74.jpeg"/><Relationship Id="rId9" Type="http://schemas.openxmlformats.org/officeDocument/2006/relationships/image" Target="../media/image79.jpeg"/><Relationship Id="rId14" Type="http://schemas.openxmlformats.org/officeDocument/2006/relationships/image" Target="../media/image8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7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 descr="C:\Ванчикова\Материалы для встречи с Котюковым\1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4383"/>
            <a:ext cx="9154864" cy="6888749"/>
          </a:xfrm>
          <a:prstGeom prst="rect">
            <a:avLst/>
          </a:prstGeom>
          <a:noFill/>
        </p:spPr>
      </p:pic>
      <p:sp>
        <p:nvSpPr>
          <p:cNvPr id="1028" name="AutoShape 4" descr="https://mail.google.com/mail/u/0?ui=2&amp;ik=e3f21daf81&amp;attid=0.1.1&amp;permmsgid=msg-f:1570521235692655435&amp;th=15cb9cbe2dab134b&amp;view=fimg&amp;sz=s0-l75-ft&amp;attbid=ANGjdJ_I9R_QBN23n1s5vBpAiLPYV36qM8h95S-ntvhJS32sOOedFIPYyuCU8FGIeCAPJYCJsfebdDVwoiIEB5EbSfCsU_HCs3rRaxjFycsXRp8dmRhtlcnOC-qgHAE&amp;disp=emb"/>
          <p:cNvSpPr>
            <a:spLocks noChangeAspect="1" noChangeArrowheads="1"/>
          </p:cNvSpPr>
          <p:nvPr/>
        </p:nvSpPr>
        <p:spPr bwMode="auto">
          <a:xfrm>
            <a:off x="155575" y="-182033"/>
            <a:ext cx="298450" cy="39793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mail.google.com/mail/u/0?ui=2&amp;ik=e3f21daf81&amp;attid=0.1.1&amp;permmsgid=msg-f:1570521235692655435&amp;th=15cb9cbe2dab134b&amp;view=fimg&amp;sz=s0-l75-ft&amp;attbid=ANGjdJ_I9R_QBN23n1s5vBpAiLPYV36qM8h95S-ntvhJS32sOOedFIPYyuCU8FGIeCAPJYCJsfebdDVwoiIEB5EbSfCsU_HCs3rRaxjFycsXRp8dmRhtlcnOC-qgHAE&amp;disp=emb"/>
          <p:cNvSpPr>
            <a:spLocks noChangeAspect="1" noChangeArrowheads="1"/>
          </p:cNvSpPr>
          <p:nvPr/>
        </p:nvSpPr>
        <p:spPr bwMode="auto">
          <a:xfrm>
            <a:off x="155575" y="-182033"/>
            <a:ext cx="298450" cy="39793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mail.google.com/mail/u/0?ui=2&amp;ik=e3f21daf81&amp;attid=0.1.1&amp;permmsgid=msg-f:1570521235692655435&amp;th=15cb9cbe2dab134b&amp;view=fimg&amp;sz=s0-l75-ft&amp;attbid=ANGjdJ_I9R_QBN23n1s5vBpAiLPYV36qM8h95S-ntvhJS32sOOedFIPYyuCU8FGIeCAPJYCJsfebdDVwoiIEB5EbSfCsU_HCs3rRaxjFycsXRp8dmRhtlcnOC-qgHAE&amp;disp=emb"/>
          <p:cNvSpPr>
            <a:spLocks noChangeAspect="1" noChangeArrowheads="1"/>
          </p:cNvSpPr>
          <p:nvPr/>
        </p:nvSpPr>
        <p:spPr bwMode="auto">
          <a:xfrm>
            <a:off x="155575" y="-182033"/>
            <a:ext cx="298450" cy="39793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1564268"/>
            <a:ext cx="5015900" cy="483209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ПРИОРИТЕТНЫЕ НАУЧНЫЕ НАПРАВЛЕНИЯ</a:t>
            </a:r>
            <a:r>
              <a:rPr lang="ru-RU" sz="1400" b="1" dirty="0" smtClean="0"/>
              <a:t>:</a:t>
            </a:r>
          </a:p>
          <a:p>
            <a:pPr algn="ctr"/>
            <a:endParaRPr lang="ru-RU" sz="1400" b="1" dirty="0" smtClean="0"/>
          </a:p>
          <a:p>
            <a:pPr marL="342900" indent="-342900">
              <a:buAutoNum type="arabicPeriod"/>
            </a:pPr>
            <a:r>
              <a:rPr lang="ru-RU" sz="1400" dirty="0" smtClean="0"/>
              <a:t>Развитие </a:t>
            </a:r>
            <a:r>
              <a:rPr lang="ru-RU" sz="1400" dirty="0"/>
              <a:t>интегративной медицины, основанной на консолидации достижений современного здравоохранения и системы традиционного врачевания </a:t>
            </a:r>
          </a:p>
          <a:p>
            <a:pPr marL="342900" indent="-342900">
              <a:buFontTx/>
              <a:buAutoNum type="arabicPeriod"/>
            </a:pPr>
            <a:r>
              <a:rPr lang="ru-RU" sz="1400" dirty="0" err="1" smtClean="0"/>
              <a:t>Этнопедагогические</a:t>
            </a:r>
            <a:r>
              <a:rPr lang="ru-RU" sz="1400" dirty="0" smtClean="0"/>
              <a:t> и этнопсихологические особенности развития личности в условиях глобализации</a:t>
            </a:r>
          </a:p>
          <a:p>
            <a:pPr marL="342900" indent="-342900">
              <a:buFontTx/>
              <a:buAutoNum type="arabicPeriod"/>
            </a:pPr>
            <a:r>
              <a:rPr lang="ru-RU" sz="1400" dirty="0" smtClean="0"/>
              <a:t>Актуальные проблемы философии, социологии, истории, археологии, филологии и права стран Азиатско-Тихоокеанского региона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Исследование </a:t>
            </a:r>
            <a:r>
              <a:rPr lang="ru-RU" sz="1400" dirty="0"/>
              <a:t>структуры функционирования растительных и животных комплексов Байкальского региона</a:t>
            </a:r>
          </a:p>
          <a:p>
            <a:pPr marL="342900" indent="-342900">
              <a:buAutoNum type="arabicPeriod"/>
            </a:pPr>
            <a:r>
              <a:rPr lang="ru-RU" sz="1400" dirty="0"/>
              <a:t>Эколого-географические основы оценки природно-техногенных </a:t>
            </a:r>
            <a:r>
              <a:rPr lang="ru-RU" sz="1400" dirty="0" err="1"/>
              <a:t>геосистем</a:t>
            </a:r>
            <a:r>
              <a:rPr lang="ru-RU" sz="1400" dirty="0"/>
              <a:t> Байкальского региона</a:t>
            </a:r>
          </a:p>
          <a:p>
            <a:pPr marL="342900" indent="-342900">
              <a:buAutoNum type="arabicPeriod"/>
            </a:pPr>
            <a:r>
              <a:rPr lang="ru-RU" sz="1400" dirty="0"/>
              <a:t>Информационные технологии и системы</a:t>
            </a:r>
          </a:p>
          <a:p>
            <a:pPr marL="342900" indent="-342900">
              <a:buAutoNum type="arabicPeriod"/>
            </a:pPr>
            <a:r>
              <a:rPr lang="ru-RU" sz="1400" dirty="0" err="1"/>
              <a:t>Наноматериалы</a:t>
            </a:r>
            <a:r>
              <a:rPr lang="ru-RU" sz="1400" dirty="0"/>
              <a:t> и физика некристаллических твердых тел</a:t>
            </a:r>
          </a:p>
          <a:p>
            <a:pPr marL="342900" indent="-342900">
              <a:buAutoNum type="arabicPeriod"/>
            </a:pPr>
            <a:r>
              <a:rPr lang="ru-RU" sz="1400" dirty="0"/>
              <a:t>Разработка математических моделей и эффективных методов оптимизации управляемых процессов в технике, экономике, экологии</a:t>
            </a:r>
          </a:p>
          <a:p>
            <a:pPr marL="342900" indent="-342900">
              <a:buAutoNum type="arabicPeriod"/>
            </a:pPr>
            <a:r>
              <a:rPr lang="ru-RU" sz="1400" dirty="0"/>
              <a:t>Исследования в области энергосберегающих технологий обработки и переработки угля в малой энергетике с использованием низкотемпературной плазмы</a:t>
            </a:r>
          </a:p>
        </p:txBody>
      </p:sp>
      <p:pic>
        <p:nvPicPr>
          <p:cNvPr id="6146" name="Picture 2" descr="C:\LOAD\YPTlRW6MpJ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48680"/>
            <a:ext cx="291632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218960" y="404664"/>
            <a:ext cx="36657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2800" b="1" dirty="0" smtClean="0">
                <a:solidFill>
                  <a:srgbClr val="0070C0"/>
                </a:solidFill>
                <a:latin typeface="Calibri" pitchFamily="34" charset="0"/>
              </a:rPr>
              <a:t>Научная деятельность</a:t>
            </a:r>
            <a:endParaRPr lang="ru-RU" sz="2800" b="1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28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778177601"/>
              </p:ext>
            </p:extLst>
          </p:nvPr>
        </p:nvGraphicFramePr>
        <p:xfrm>
          <a:off x="251520" y="1335727"/>
          <a:ext cx="3456384" cy="2669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857620" y="4143380"/>
            <a:ext cx="5106868" cy="249299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Основные результаты НИД:</a:t>
            </a:r>
          </a:p>
          <a:p>
            <a:pPr marL="342900" indent="-342900">
              <a:buAutoNum type="arabicPeriod"/>
            </a:pPr>
            <a:r>
              <a:rPr lang="ru-RU" sz="1200" dirty="0" smtClean="0"/>
              <a:t>Доля аспирантов, защитивших диссертации – 2013 – 14,7%, 2014 – 14,4%, 2015 – 15,5%, 2016 – 15,7%, 2017 – 15,8%</a:t>
            </a:r>
          </a:p>
          <a:p>
            <a:pPr marL="342900" indent="-342900">
              <a:buAutoNum type="arabicPeriod"/>
            </a:pPr>
            <a:r>
              <a:rPr lang="ru-RU" sz="1200" dirty="0" smtClean="0"/>
              <a:t>44 место по индексу изобретательской активности университетов России</a:t>
            </a:r>
          </a:p>
          <a:p>
            <a:pPr marL="342900" indent="-342900">
              <a:buAutoNum type="arabicPeriod"/>
            </a:pPr>
            <a:r>
              <a:rPr lang="ru-RU" sz="1200" dirty="0" smtClean="0"/>
              <a:t>Победитель регионального конкурса </a:t>
            </a:r>
            <a:r>
              <a:rPr lang="en-US" sz="1200" dirty="0" smtClean="0"/>
              <a:t>Startup Tour </a:t>
            </a:r>
            <a:r>
              <a:rPr lang="ru-RU" sz="1200" dirty="0" smtClean="0"/>
              <a:t>фонда </a:t>
            </a:r>
            <a:r>
              <a:rPr lang="ru-RU" sz="1200" dirty="0" err="1" smtClean="0"/>
              <a:t>Сколково</a:t>
            </a:r>
            <a:r>
              <a:rPr lang="ru-RU" sz="1200" dirty="0" smtClean="0"/>
              <a:t> - МИП Бурятского госуниверситета«Байкальский центр биотехнологий» с проектом «Аналог живой кожи </a:t>
            </a:r>
            <a:r>
              <a:rPr lang="en-US" sz="1200" dirty="0" err="1" smtClean="0"/>
              <a:t>NewSkin</a:t>
            </a:r>
            <a:r>
              <a:rPr lang="ru-RU" sz="1200" dirty="0" smtClean="0"/>
              <a:t>» </a:t>
            </a:r>
          </a:p>
          <a:p>
            <a:pPr marL="342900" indent="-342900">
              <a:buAutoNum type="arabicPeriod"/>
            </a:pPr>
            <a:r>
              <a:rPr lang="ru-RU" sz="1200" dirty="0" smtClean="0"/>
              <a:t>На стадии организации второй в России НИЦ, занимающийся научными исследованиями и разработками в  области </a:t>
            </a:r>
            <a:r>
              <a:rPr lang="ru-RU" sz="1200" dirty="0" err="1" smtClean="0"/>
              <a:t>здоровьесберегающих</a:t>
            </a:r>
            <a:r>
              <a:rPr lang="ru-RU" sz="1200" dirty="0" smtClean="0"/>
              <a:t> и реабилитационных технологий на основе взаимодействия БГУ, БНЦ СО РАН и предприятия реального сектора экономики – ГАУЗ «Центр восточной медицины»</a:t>
            </a:r>
            <a:endParaRPr lang="ru-RU" sz="1200" dirty="0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497691411"/>
              </p:ext>
            </p:extLst>
          </p:nvPr>
        </p:nvGraphicFramePr>
        <p:xfrm>
          <a:off x="251520" y="4143380"/>
          <a:ext cx="3463224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156176" y="1196752"/>
            <a:ext cx="2808312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Рейтинг изобретательской активности вузов </a:t>
            </a:r>
            <a:r>
              <a:rPr lang="ru-RU" sz="1400" b="1" dirty="0" smtClean="0"/>
              <a:t>– 2017</a:t>
            </a:r>
          </a:p>
          <a:p>
            <a:endParaRPr lang="ru-RU" sz="1100" b="1" dirty="0"/>
          </a:p>
          <a:p>
            <a:r>
              <a:rPr lang="ru-RU" sz="1100" dirty="0"/>
              <a:t>Второй блок — “качество патентов” (косвенные показатели востребованности), он </a:t>
            </a:r>
            <a:r>
              <a:rPr lang="ru-RU" sz="1100" dirty="0" smtClean="0"/>
              <a:t>рассчитывается </a:t>
            </a:r>
            <a:r>
              <a:rPr lang="ru-RU" sz="1100" dirty="0"/>
              <a:t>по числу: </a:t>
            </a:r>
            <a:endParaRPr lang="ru-RU" sz="1100" dirty="0" smtClean="0"/>
          </a:p>
          <a:p>
            <a:r>
              <a:rPr lang="ru-RU" sz="1100" dirty="0" smtClean="0"/>
              <a:t>1) патентов </a:t>
            </a:r>
            <a:r>
              <a:rPr lang="ru-RU" sz="1100" dirty="0"/>
              <a:t>университета в </a:t>
            </a:r>
            <a:r>
              <a:rPr lang="ru-RU" sz="1100" dirty="0" err="1"/>
              <a:t>коллаборациях</a:t>
            </a:r>
            <a:r>
              <a:rPr lang="ru-RU" sz="1100" dirty="0"/>
              <a:t> с другими исследовательскими организациями, </a:t>
            </a:r>
            <a:endParaRPr lang="ru-RU" sz="1100" dirty="0" smtClean="0"/>
          </a:p>
          <a:p>
            <a:r>
              <a:rPr lang="ru-RU" sz="1100" dirty="0" smtClean="0"/>
              <a:t>2</a:t>
            </a:r>
            <a:r>
              <a:rPr lang="ru-RU" sz="1100" dirty="0"/>
              <a:t>) патентов, которые университет продлил после того как вышел их первичный срок действия, </a:t>
            </a:r>
            <a:endParaRPr lang="ru-RU" sz="1100" dirty="0" smtClean="0"/>
          </a:p>
          <a:p>
            <a:r>
              <a:rPr lang="ru-RU" sz="1100" dirty="0" smtClean="0"/>
              <a:t>3</a:t>
            </a:r>
            <a:r>
              <a:rPr lang="ru-RU" sz="1100" dirty="0"/>
              <a:t>) процитированных патентов. Э</a:t>
            </a:r>
            <a:r>
              <a:rPr lang="ru-RU" sz="1100" dirty="0" smtClean="0"/>
              <a:t>тот </a:t>
            </a:r>
            <a:r>
              <a:rPr lang="ru-RU" sz="1100" dirty="0"/>
              <a:t>блок призван показать, какие патенты университета не являются “пустыми”.</a:t>
            </a:r>
            <a:endParaRPr lang="ru-RU" sz="1100" b="1" dirty="0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5218960" y="404664"/>
            <a:ext cx="36657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2800" b="1" dirty="0" smtClean="0">
                <a:solidFill>
                  <a:srgbClr val="0070C0"/>
                </a:solidFill>
                <a:latin typeface="Calibri" pitchFamily="34" charset="0"/>
              </a:rPr>
              <a:t>Научная деятельность</a:t>
            </a:r>
            <a:endParaRPr lang="ru-RU" sz="28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2050" name="Picture 2" descr="D:\LOAD\загруженное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19" y="1342239"/>
            <a:ext cx="2185213" cy="266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37426" y="2627620"/>
            <a:ext cx="2146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_________________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08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403648" y="1412776"/>
            <a:ext cx="30243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Декабрь </a:t>
            </a:r>
            <a:r>
              <a:rPr lang="ru-RU" sz="1200" b="1" dirty="0"/>
              <a:t>2015 </a:t>
            </a:r>
            <a:r>
              <a:rPr lang="ru-RU" sz="1200" dirty="0" smtClean="0"/>
              <a:t>– Победа во </a:t>
            </a:r>
            <a:r>
              <a:rPr lang="ru-RU" sz="1200" dirty="0"/>
              <a:t>II </a:t>
            </a:r>
            <a:r>
              <a:rPr lang="ru-RU" sz="1200" dirty="0" smtClean="0"/>
              <a:t>туре </a:t>
            </a:r>
            <a:r>
              <a:rPr lang="ru-RU" sz="1200" dirty="0"/>
              <a:t>Всероссийской студенческой олимпиады по иностранным </a:t>
            </a:r>
            <a:r>
              <a:rPr lang="ru-RU" sz="1200" dirty="0" smtClean="0"/>
              <a:t>языкам, </a:t>
            </a:r>
            <a:r>
              <a:rPr lang="ru-RU" sz="1200" dirty="0"/>
              <a:t>г. Новокузнецк</a:t>
            </a:r>
            <a:endParaRPr lang="ru-RU" sz="1200" dirty="0" smtClean="0"/>
          </a:p>
          <a:p>
            <a:endParaRPr lang="ru-RU" sz="1200" dirty="0" smtClean="0"/>
          </a:p>
          <a:p>
            <a:endParaRPr lang="ru-RU" sz="1200" dirty="0"/>
          </a:p>
          <a:p>
            <a:r>
              <a:rPr lang="ru-RU" sz="1200" b="1" dirty="0"/>
              <a:t>Д</a:t>
            </a:r>
            <a:r>
              <a:rPr lang="ru-RU" sz="1200" b="1" dirty="0" smtClean="0"/>
              <a:t>екабрь </a:t>
            </a:r>
            <a:r>
              <a:rPr lang="ru-RU" sz="1200" b="1" dirty="0"/>
              <a:t>2015 </a:t>
            </a:r>
            <a:r>
              <a:rPr lang="ru-RU" sz="1200" dirty="0"/>
              <a:t>- I </a:t>
            </a:r>
            <a:r>
              <a:rPr lang="ru-RU" sz="1200" dirty="0" smtClean="0"/>
              <a:t>место </a:t>
            </a:r>
            <a:r>
              <a:rPr lang="ru-RU" sz="1200" dirty="0"/>
              <a:t>по Восточной Сибири и Дальнему Востоку в полуфинале Чемпионата мира по программированию ACM </a:t>
            </a:r>
            <a:r>
              <a:rPr lang="ru-RU" sz="1200" dirty="0" smtClean="0"/>
              <a:t>ICPC, г</a:t>
            </a:r>
            <a:r>
              <a:rPr lang="ru-RU" sz="1200" dirty="0"/>
              <a:t>. Барнаул </a:t>
            </a:r>
            <a:endParaRPr lang="ru-RU" sz="1200" dirty="0" smtClean="0"/>
          </a:p>
          <a:p>
            <a:endParaRPr lang="ru-RU" sz="1200" b="1" dirty="0"/>
          </a:p>
          <a:p>
            <a:endParaRPr lang="ru-RU" sz="1200" b="1" dirty="0" smtClean="0"/>
          </a:p>
          <a:p>
            <a:r>
              <a:rPr lang="ru-RU" sz="1200" b="1" dirty="0" smtClean="0"/>
              <a:t>Март </a:t>
            </a:r>
            <a:r>
              <a:rPr lang="ru-RU" sz="1200" b="1" dirty="0"/>
              <a:t>2016 </a:t>
            </a:r>
            <a:r>
              <a:rPr lang="ru-RU" sz="1200" dirty="0"/>
              <a:t>- </a:t>
            </a:r>
            <a:r>
              <a:rPr lang="ru-RU" sz="1200" dirty="0" smtClean="0"/>
              <a:t>I </a:t>
            </a:r>
            <a:r>
              <a:rPr lang="ru-RU" sz="1200" dirty="0"/>
              <a:t>место в секции «Менеджмент» научной конференции «XXIX Международные Плехановские Чтения</a:t>
            </a:r>
            <a:r>
              <a:rPr lang="ru-RU" sz="1200" dirty="0" smtClean="0"/>
              <a:t>», г. Москва</a:t>
            </a:r>
          </a:p>
          <a:p>
            <a:endParaRPr lang="ru-RU" sz="1200" b="1" dirty="0"/>
          </a:p>
          <a:p>
            <a:endParaRPr lang="ru-RU" sz="1200" b="1" dirty="0" smtClean="0"/>
          </a:p>
          <a:p>
            <a:r>
              <a:rPr lang="ru-RU" sz="1200" b="1" dirty="0" smtClean="0"/>
              <a:t>Апрель </a:t>
            </a:r>
            <a:r>
              <a:rPr lang="ru-RU" sz="1200" b="1" dirty="0"/>
              <a:t>2016 </a:t>
            </a:r>
            <a:r>
              <a:rPr lang="ru-RU" sz="1200" dirty="0"/>
              <a:t>- </a:t>
            </a:r>
            <a:r>
              <a:rPr lang="ru-RU" sz="1200" dirty="0" smtClean="0"/>
              <a:t>Победа в </a:t>
            </a:r>
            <a:r>
              <a:rPr lang="ru-RU" sz="1200" dirty="0"/>
              <a:t>Международном кинофестивале студенческих фильмов по криминалистике «Золотой след</a:t>
            </a:r>
            <a:r>
              <a:rPr lang="ru-RU" sz="1200" dirty="0" smtClean="0"/>
              <a:t>», </a:t>
            </a:r>
          </a:p>
          <a:p>
            <a:r>
              <a:rPr lang="ru-RU" sz="1200" dirty="0" smtClean="0"/>
              <a:t>г. Новосибирск</a:t>
            </a:r>
          </a:p>
          <a:p>
            <a:endParaRPr lang="ru-RU" sz="1200" b="1" dirty="0"/>
          </a:p>
          <a:p>
            <a:r>
              <a:rPr lang="ru-RU" sz="1200" b="1" dirty="0" smtClean="0"/>
              <a:t>Апрель </a:t>
            </a:r>
            <a:r>
              <a:rPr lang="ru-RU" sz="1200" b="1" dirty="0"/>
              <a:t>2016 </a:t>
            </a:r>
            <a:r>
              <a:rPr lang="ru-RU" sz="1200" dirty="0"/>
              <a:t>- </a:t>
            </a:r>
            <a:r>
              <a:rPr lang="ru-RU" sz="1200" dirty="0" smtClean="0"/>
              <a:t>I премия </a:t>
            </a:r>
            <a:r>
              <a:rPr lang="ru-RU" sz="1200" dirty="0"/>
              <a:t>за лучший </a:t>
            </a:r>
            <a:r>
              <a:rPr lang="ru-RU" sz="1200" dirty="0" smtClean="0"/>
              <a:t>доклад</a:t>
            </a:r>
          </a:p>
          <a:p>
            <a:r>
              <a:rPr lang="ru-RU" sz="1200" dirty="0" smtClean="0"/>
              <a:t>в </a:t>
            </a:r>
            <a:r>
              <a:rPr lang="ru-RU" sz="1200" dirty="0"/>
              <a:t>секции «Востоковедение и африканистика» на XXIII международной конференции студентов, аспирантов и молодых ученых «ЛОМОНОСОВ - 2016</a:t>
            </a:r>
            <a:r>
              <a:rPr lang="ru-RU" sz="1200" dirty="0" smtClean="0"/>
              <a:t>», </a:t>
            </a:r>
            <a:br>
              <a:rPr lang="ru-RU" sz="1200" dirty="0" smtClean="0"/>
            </a:br>
            <a:r>
              <a:rPr lang="ru-RU" sz="1200" dirty="0" smtClean="0"/>
              <a:t>г. Москва</a:t>
            </a:r>
            <a:endParaRPr lang="ru-RU" sz="1200" b="1" dirty="0"/>
          </a:p>
          <a:p>
            <a:endParaRPr lang="ru-RU" sz="1200" dirty="0" smtClean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106248" y="457508"/>
            <a:ext cx="58685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2800" b="1" dirty="0" smtClean="0">
                <a:solidFill>
                  <a:srgbClr val="0070C0"/>
                </a:solidFill>
                <a:latin typeface="Calibri" pitchFamily="34" charset="0"/>
              </a:rPr>
              <a:t>Победы в студенческих олимпиадах</a:t>
            </a:r>
            <a:endParaRPr lang="ru-RU" sz="28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3074" name="Picture 2" descr="D:\LOAD\DSC_98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61709"/>
            <a:ext cx="1224136" cy="84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LOAD\_DSC0284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82010"/>
            <a:ext cx="1224136" cy="83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LOAD\madiev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74994"/>
            <a:ext cx="1224136" cy="91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LOAD\IMG_152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09120"/>
            <a:ext cx="1225134" cy="81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LOAD\mmexport146182582141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93" y="5535012"/>
            <a:ext cx="1230555" cy="91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950442" y="1391700"/>
            <a:ext cx="30243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Май 2016 </a:t>
            </a:r>
            <a:r>
              <a:rPr lang="ru-RU" sz="1200" dirty="0" smtClean="0"/>
              <a:t>– </a:t>
            </a:r>
            <a:r>
              <a:rPr lang="en-US" sz="1200" dirty="0"/>
              <a:t>I</a:t>
            </a:r>
            <a:r>
              <a:rPr lang="ru-RU" sz="1200" dirty="0" smtClean="0"/>
              <a:t> </a:t>
            </a:r>
            <a:r>
              <a:rPr lang="ru-RU" sz="1200" dirty="0"/>
              <a:t>место во Всероссийском (заочном) конкурсе социальных </a:t>
            </a:r>
            <a:r>
              <a:rPr lang="ru-RU" sz="1200" dirty="0" smtClean="0"/>
              <a:t>проектов </a:t>
            </a:r>
            <a:r>
              <a:rPr lang="ru-RU" sz="1200" dirty="0"/>
              <a:t>старшеклассников, студентов и учащейся </a:t>
            </a:r>
            <a:r>
              <a:rPr lang="ru-RU" sz="1200" dirty="0" smtClean="0"/>
              <a:t>молодежи, г. Иркутск</a:t>
            </a:r>
          </a:p>
          <a:p>
            <a:endParaRPr lang="ru-RU" sz="1200" dirty="0" smtClean="0"/>
          </a:p>
          <a:p>
            <a:endParaRPr lang="ru-RU" sz="1200" dirty="0"/>
          </a:p>
          <a:p>
            <a:r>
              <a:rPr lang="ru-RU" sz="1200" b="1" dirty="0" smtClean="0"/>
              <a:t>Май 2016 </a:t>
            </a:r>
            <a:r>
              <a:rPr lang="ru-RU" sz="1200" dirty="0"/>
              <a:t>- I </a:t>
            </a:r>
            <a:r>
              <a:rPr lang="ru-RU" sz="1200" dirty="0" smtClean="0"/>
              <a:t>место во Всероссийской </a:t>
            </a:r>
            <a:r>
              <a:rPr lang="ru-RU" sz="1200" dirty="0"/>
              <a:t>студенческая </a:t>
            </a:r>
            <a:r>
              <a:rPr lang="ru-RU" sz="1200" dirty="0" smtClean="0"/>
              <a:t>олимпиаде </a:t>
            </a:r>
            <a:r>
              <a:rPr lang="ru-RU" sz="1200" dirty="0"/>
              <a:t>по рекламе и связям с </a:t>
            </a:r>
            <a:r>
              <a:rPr lang="ru-RU" sz="1200" dirty="0" smtClean="0"/>
              <a:t>общественностью, г. Красноярск</a:t>
            </a:r>
            <a:endParaRPr lang="ru-RU" sz="1200" b="1" dirty="0"/>
          </a:p>
          <a:p>
            <a:endParaRPr lang="en-US" sz="1200" b="1" dirty="0" smtClean="0"/>
          </a:p>
          <a:p>
            <a:endParaRPr lang="ru-RU" sz="1200" b="1" dirty="0" smtClean="0"/>
          </a:p>
          <a:p>
            <a:endParaRPr lang="en-US" sz="1200" b="1" dirty="0"/>
          </a:p>
          <a:p>
            <a:r>
              <a:rPr lang="ru-RU" sz="1200" b="1" dirty="0" smtClean="0"/>
              <a:t>Июнь 2016 </a:t>
            </a:r>
            <a:r>
              <a:rPr lang="ru-RU" sz="1200" dirty="0" smtClean="0"/>
              <a:t>- </a:t>
            </a:r>
            <a:r>
              <a:rPr lang="en-US" sz="1200" dirty="0" smtClean="0"/>
              <a:t>II</a:t>
            </a:r>
            <a:r>
              <a:rPr lang="ru-RU" sz="1200" dirty="0" smtClean="0"/>
              <a:t> </a:t>
            </a:r>
            <a:r>
              <a:rPr lang="ru-RU" sz="1200" dirty="0"/>
              <a:t>место в Международном конкурсе письменного перевода «</a:t>
            </a:r>
            <a:r>
              <a:rPr lang="ru-RU" sz="1200" dirty="0" err="1"/>
              <a:t>Arctic</a:t>
            </a:r>
            <a:r>
              <a:rPr lang="ru-RU" sz="1200" dirty="0"/>
              <a:t> </a:t>
            </a:r>
            <a:r>
              <a:rPr lang="ru-RU" sz="1200" dirty="0" err="1"/>
              <a:t>Transfer</a:t>
            </a:r>
            <a:r>
              <a:rPr lang="ru-RU" sz="1200" dirty="0" smtClean="0"/>
              <a:t>»,</a:t>
            </a:r>
            <a:r>
              <a:rPr lang="en-US" sz="1200" dirty="0" smtClean="0"/>
              <a:t> </a:t>
            </a:r>
            <a:r>
              <a:rPr lang="ru-RU" sz="1200" dirty="0"/>
              <a:t>по немецкому </a:t>
            </a:r>
            <a:r>
              <a:rPr lang="ru-RU" sz="1200" dirty="0" smtClean="0"/>
              <a:t>языку, г. Архангельск</a:t>
            </a:r>
            <a:endParaRPr lang="ru-RU" sz="1200" dirty="0"/>
          </a:p>
          <a:p>
            <a:endParaRPr lang="ru-RU" sz="1200" b="1" dirty="0"/>
          </a:p>
          <a:p>
            <a:endParaRPr lang="en-US" sz="1200" b="1" dirty="0" smtClean="0"/>
          </a:p>
          <a:p>
            <a:r>
              <a:rPr lang="ru-RU" sz="1200" b="1" dirty="0" smtClean="0"/>
              <a:t>Октябрь </a:t>
            </a:r>
            <a:r>
              <a:rPr lang="ru-RU" sz="1200" b="1" dirty="0"/>
              <a:t>2016 </a:t>
            </a:r>
            <a:r>
              <a:rPr lang="ru-RU" sz="1200" dirty="0"/>
              <a:t>- </a:t>
            </a:r>
            <a:r>
              <a:rPr lang="en-US" sz="1200" dirty="0"/>
              <a:t>II</a:t>
            </a:r>
            <a:r>
              <a:rPr lang="ru-RU" sz="1200" dirty="0"/>
              <a:t> место </a:t>
            </a:r>
            <a:r>
              <a:rPr lang="ru-RU" sz="1200" dirty="0" smtClean="0"/>
              <a:t>в IV Всероссийской Олимпиаде </a:t>
            </a:r>
            <a:r>
              <a:rPr lang="ru-RU" sz="1200" dirty="0"/>
              <a:t>по корейскому </a:t>
            </a:r>
            <a:r>
              <a:rPr lang="ru-RU" sz="1200" dirty="0" smtClean="0"/>
              <a:t>языку,</a:t>
            </a:r>
          </a:p>
          <a:p>
            <a:r>
              <a:rPr lang="ru-RU" sz="1200" dirty="0" smtClean="0"/>
              <a:t>г. Москва</a:t>
            </a:r>
            <a:endParaRPr lang="ru-RU" sz="1200" b="1" dirty="0"/>
          </a:p>
          <a:p>
            <a:endParaRPr lang="ru-RU" sz="1200" b="1" dirty="0" smtClean="0"/>
          </a:p>
          <a:p>
            <a:endParaRPr lang="ru-RU" sz="1200" b="1" dirty="0" smtClean="0"/>
          </a:p>
          <a:p>
            <a:r>
              <a:rPr lang="ru-RU" sz="1200" b="1" dirty="0" smtClean="0"/>
              <a:t>Апрель </a:t>
            </a:r>
            <a:r>
              <a:rPr lang="ru-RU" sz="1200" b="1" dirty="0"/>
              <a:t>2016 </a:t>
            </a:r>
            <a:r>
              <a:rPr lang="ru-RU" sz="1200" dirty="0"/>
              <a:t>- I </a:t>
            </a:r>
            <a:r>
              <a:rPr lang="ru-RU" sz="1200" dirty="0" smtClean="0"/>
              <a:t> место </a:t>
            </a:r>
            <a:r>
              <a:rPr lang="ru-RU" sz="1200" dirty="0"/>
              <a:t>среди вузов Восточной Сибири на полуфинале чемпионата мира по программированию ACM </a:t>
            </a:r>
            <a:r>
              <a:rPr lang="ru-RU" sz="1200" dirty="0" smtClean="0"/>
              <a:t>ACPC, г. Барнаул</a:t>
            </a:r>
            <a:endParaRPr lang="ru-RU" sz="1200" dirty="0"/>
          </a:p>
        </p:txBody>
      </p:sp>
      <p:pic>
        <p:nvPicPr>
          <p:cNvPr id="3079" name="Picture 7" descr="D:\LOAD\7eaadb28cd91f1990ecb26700c9a1e2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306" y="1340768"/>
            <a:ext cx="1225134" cy="91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LOAD\dqhA44yiJlg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889" y="2420744"/>
            <a:ext cx="1231553" cy="95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D:\LOAD\arhangelsk-pamyatnik-lomonosovu-0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306" y="3501008"/>
            <a:ext cx="1224136" cy="91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D:\LOAD\14729296_1458951700788406_1618063049840581771_n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889" y="4581128"/>
            <a:ext cx="1231553" cy="92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LOAD\first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307" y="5700232"/>
            <a:ext cx="1224136" cy="60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92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403648" y="1412776"/>
            <a:ext cx="30243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Январь 2017 </a:t>
            </a:r>
            <a:r>
              <a:rPr lang="ru-RU" sz="1200" dirty="0" smtClean="0"/>
              <a:t>– </a:t>
            </a:r>
            <a:r>
              <a:rPr lang="en-US" sz="1200" dirty="0" smtClean="0"/>
              <a:t>II</a:t>
            </a:r>
            <a:r>
              <a:rPr lang="ru-RU" sz="1200" dirty="0" smtClean="0"/>
              <a:t> </a:t>
            </a:r>
            <a:r>
              <a:rPr lang="ru-RU" sz="1200" dirty="0"/>
              <a:t>место в VI Всероссийской научной конференции для молодых ученых, студентов и школьников «Актуальные вопросы биомедицинской инженерии</a:t>
            </a:r>
            <a:r>
              <a:rPr lang="ru-RU" sz="1200" dirty="0" smtClean="0"/>
              <a:t>», г. Саратов</a:t>
            </a:r>
          </a:p>
          <a:p>
            <a:endParaRPr lang="ru-RU" sz="1200" dirty="0"/>
          </a:p>
          <a:p>
            <a:r>
              <a:rPr lang="ru-RU" sz="1200" b="1" dirty="0" smtClean="0"/>
              <a:t>Май 2017 </a:t>
            </a:r>
            <a:r>
              <a:rPr lang="ru-RU" sz="1200" dirty="0"/>
              <a:t>- I </a:t>
            </a:r>
            <a:r>
              <a:rPr lang="ru-RU" sz="1200" dirty="0" smtClean="0"/>
              <a:t>место в </a:t>
            </a:r>
            <a:r>
              <a:rPr lang="ru-RU" sz="1200" dirty="0"/>
              <a:t>XV Всероссийской научной конференции молодых ученых и студентов «Эволюция российского права</a:t>
            </a:r>
            <a:r>
              <a:rPr lang="ru-RU" sz="1200" dirty="0" smtClean="0"/>
              <a:t>», г</a:t>
            </a:r>
            <a:r>
              <a:rPr lang="ru-RU" sz="1200" dirty="0"/>
              <a:t>. </a:t>
            </a:r>
            <a:r>
              <a:rPr lang="ru-RU" sz="1200" dirty="0" smtClean="0"/>
              <a:t>Екатеринбург</a:t>
            </a:r>
          </a:p>
          <a:p>
            <a:endParaRPr lang="ru-RU" sz="1200" b="1" dirty="0" smtClean="0"/>
          </a:p>
          <a:p>
            <a:endParaRPr lang="ru-RU" sz="1200" b="1" dirty="0"/>
          </a:p>
          <a:p>
            <a:r>
              <a:rPr lang="ru-RU" sz="1200" b="1" dirty="0" smtClean="0"/>
              <a:t>Июнь 2017 </a:t>
            </a:r>
            <a:r>
              <a:rPr lang="ru-RU" sz="1200" dirty="0"/>
              <a:t>- </a:t>
            </a:r>
            <a:r>
              <a:rPr lang="ru-RU" sz="1200" dirty="0" smtClean="0"/>
              <a:t>I</a:t>
            </a:r>
            <a:r>
              <a:rPr lang="en-US" sz="1200" dirty="0" smtClean="0"/>
              <a:t>II</a:t>
            </a:r>
            <a:r>
              <a:rPr lang="ru-RU" sz="1200" dirty="0" smtClean="0"/>
              <a:t> </a:t>
            </a:r>
            <a:r>
              <a:rPr lang="ru-RU" sz="1200" dirty="0"/>
              <a:t>место </a:t>
            </a:r>
            <a:r>
              <a:rPr lang="ru-RU" sz="1200" dirty="0" smtClean="0"/>
              <a:t>в III </a:t>
            </a:r>
            <a:r>
              <a:rPr lang="ru-RU" sz="1200" dirty="0"/>
              <a:t>Всероссийский конкурс студенческих научных обществ и конструкторских </a:t>
            </a:r>
            <a:r>
              <a:rPr lang="ru-RU" sz="1200" dirty="0" smtClean="0"/>
              <a:t>бюро, г. Барнаул</a:t>
            </a:r>
            <a:endParaRPr lang="ru-RU" sz="1200" b="1" dirty="0"/>
          </a:p>
          <a:p>
            <a:endParaRPr lang="ru-RU" sz="1200" b="1" dirty="0" smtClean="0"/>
          </a:p>
          <a:p>
            <a:r>
              <a:rPr lang="ru-RU" sz="1200" b="1" dirty="0" smtClean="0"/>
              <a:t>Сентябрь 2017 </a:t>
            </a:r>
            <a:r>
              <a:rPr lang="ru-RU" sz="1200" dirty="0"/>
              <a:t>- </a:t>
            </a:r>
            <a:r>
              <a:rPr lang="ru-RU" sz="1200" dirty="0" smtClean="0"/>
              <a:t>Победа в IV </a:t>
            </a:r>
            <a:r>
              <a:rPr lang="ru-RU" sz="1200" dirty="0"/>
              <a:t>Всероссийской школе-олимпиаде по тематическому дешифрированию данных дистанционного зондирования Земли и использованию современных </a:t>
            </a:r>
            <a:r>
              <a:rPr lang="ru-RU" sz="1200" dirty="0" smtClean="0"/>
              <a:t>ГИС-технологий</a:t>
            </a:r>
          </a:p>
          <a:p>
            <a:endParaRPr lang="ru-RU" sz="1200" b="1" dirty="0"/>
          </a:p>
          <a:p>
            <a:r>
              <a:rPr lang="ru-RU" sz="1200" b="1" dirty="0" smtClean="0"/>
              <a:t>Ноябрь 2017 </a:t>
            </a:r>
            <a:r>
              <a:rPr lang="ru-RU" sz="1200" dirty="0"/>
              <a:t>- </a:t>
            </a:r>
            <a:r>
              <a:rPr lang="ru-RU" sz="1200" dirty="0" smtClean="0"/>
              <a:t>I место в секции на Международной экологической студенческой конференции,</a:t>
            </a:r>
          </a:p>
          <a:p>
            <a:r>
              <a:rPr lang="ru-RU" sz="1200" dirty="0" smtClean="0"/>
              <a:t>г. Новосибирск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106248" y="413620"/>
            <a:ext cx="58685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2800" b="1" dirty="0" smtClean="0">
                <a:solidFill>
                  <a:srgbClr val="0070C0"/>
                </a:solidFill>
                <a:latin typeface="Calibri" pitchFamily="34" charset="0"/>
              </a:rPr>
              <a:t>Победы в студенческих олимпиадах</a:t>
            </a:r>
            <a:endParaRPr lang="ru-RU" sz="28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50442" y="1391700"/>
            <a:ext cx="302433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Декабрь  2017 </a:t>
            </a:r>
            <a:r>
              <a:rPr lang="ru-RU" sz="1200" dirty="0" smtClean="0"/>
              <a:t>– </a:t>
            </a:r>
            <a:r>
              <a:rPr lang="en-US" sz="1200" dirty="0" smtClean="0"/>
              <a:t>II</a:t>
            </a:r>
            <a:r>
              <a:rPr lang="ru-RU" sz="1200" dirty="0" smtClean="0"/>
              <a:t> место в III </a:t>
            </a:r>
            <a:r>
              <a:rPr lang="ru-RU" sz="1200" dirty="0"/>
              <a:t>международном конкурсе педагогического мастерства "Педагогика без границ - 2017", </a:t>
            </a:r>
            <a:r>
              <a:rPr lang="ru-RU" sz="1200" dirty="0" smtClean="0"/>
              <a:t>г. Благовещенск </a:t>
            </a:r>
          </a:p>
          <a:p>
            <a:endParaRPr lang="ru-RU" sz="1200" dirty="0" smtClean="0"/>
          </a:p>
          <a:p>
            <a:endParaRPr lang="ru-RU" sz="1200" dirty="0"/>
          </a:p>
          <a:p>
            <a:r>
              <a:rPr lang="ru-RU" sz="1200" b="1" dirty="0" smtClean="0"/>
              <a:t>Март 2018 </a:t>
            </a:r>
            <a:r>
              <a:rPr lang="ru-RU" sz="1200" dirty="0" smtClean="0"/>
              <a:t>- 1 место в окружном этапе </a:t>
            </a:r>
            <a:r>
              <a:rPr lang="ru-RU" sz="1200" dirty="0"/>
              <a:t>Всероссийской студенческой лиги дебатов, </a:t>
            </a:r>
            <a:r>
              <a:rPr lang="ru-RU" sz="1200" dirty="0" smtClean="0"/>
              <a:t>г. Красноярск.</a:t>
            </a:r>
            <a:r>
              <a:rPr lang="ru-RU" sz="1200" dirty="0"/>
              <a:t> </a:t>
            </a:r>
            <a:endParaRPr lang="en-US" sz="1200" b="1" dirty="0" smtClean="0"/>
          </a:p>
          <a:p>
            <a:endParaRPr lang="ru-RU" sz="1200" b="1" dirty="0" smtClean="0"/>
          </a:p>
          <a:p>
            <a:endParaRPr lang="ru-RU" sz="1200" b="1" dirty="0" smtClean="0"/>
          </a:p>
          <a:p>
            <a:r>
              <a:rPr lang="ru-RU" sz="1200" b="1" dirty="0" smtClean="0"/>
              <a:t>Март 2018 </a:t>
            </a:r>
            <a:r>
              <a:rPr lang="ru-RU" sz="1200" dirty="0" smtClean="0"/>
              <a:t>– 1 место в XI Региональном </a:t>
            </a:r>
            <a:r>
              <a:rPr lang="ru-RU" sz="1200" dirty="0"/>
              <a:t>российско-китайский </a:t>
            </a:r>
            <a:r>
              <a:rPr lang="ru-RU" sz="1200" dirty="0" smtClean="0"/>
              <a:t>конкурсе </a:t>
            </a:r>
            <a:r>
              <a:rPr lang="ru-RU" sz="1200" dirty="0"/>
              <a:t>песни «ГОЛОС ДРУЖБЫ</a:t>
            </a:r>
            <a:r>
              <a:rPr lang="ru-RU" sz="1200" dirty="0" smtClean="0"/>
              <a:t>», г. Новосибирск</a:t>
            </a:r>
            <a:endParaRPr lang="ru-RU" sz="1200" b="1" dirty="0"/>
          </a:p>
          <a:p>
            <a:endParaRPr lang="ru-RU" sz="1200" b="1" dirty="0" smtClean="0"/>
          </a:p>
          <a:p>
            <a:endParaRPr lang="ru-RU" sz="1200" b="1" dirty="0" smtClean="0"/>
          </a:p>
          <a:p>
            <a:endParaRPr lang="en-US" sz="1200" b="1" dirty="0" smtClean="0"/>
          </a:p>
          <a:p>
            <a:r>
              <a:rPr lang="ru-RU" sz="1200" b="1" dirty="0" smtClean="0"/>
              <a:t>Апрель 2018 </a:t>
            </a:r>
            <a:r>
              <a:rPr lang="ru-RU" sz="1200" dirty="0"/>
              <a:t>- II место во Всероссийской олимпиаде по психологии, </a:t>
            </a:r>
            <a:r>
              <a:rPr lang="ru-RU" sz="1200" dirty="0" smtClean="0"/>
              <a:t>г. Владивосток</a:t>
            </a:r>
            <a:endParaRPr lang="ru-RU" sz="1200" b="1" dirty="0" smtClean="0"/>
          </a:p>
          <a:p>
            <a:endParaRPr lang="ru-RU" sz="1200" b="1" dirty="0" smtClean="0"/>
          </a:p>
          <a:p>
            <a:endParaRPr lang="ru-RU" sz="1200" b="1" dirty="0"/>
          </a:p>
          <a:p>
            <a:endParaRPr lang="ru-RU" sz="1200" b="1" dirty="0" smtClean="0"/>
          </a:p>
          <a:p>
            <a:endParaRPr lang="ru-RU" sz="1200" b="1" dirty="0" smtClean="0"/>
          </a:p>
          <a:p>
            <a:r>
              <a:rPr lang="ru-RU" sz="1200" b="1" dirty="0" smtClean="0"/>
              <a:t>Апрель 2018 </a:t>
            </a:r>
            <a:r>
              <a:rPr lang="ru-RU" sz="1200" dirty="0" smtClean="0"/>
              <a:t>–</a:t>
            </a:r>
            <a:r>
              <a:rPr lang="ru-RU" sz="1200" b="1" dirty="0" smtClean="0"/>
              <a:t> </a:t>
            </a:r>
            <a:r>
              <a:rPr lang="ru-RU" sz="1200" dirty="0" smtClean="0"/>
              <a:t>Победители</a:t>
            </a:r>
            <a:r>
              <a:rPr lang="ru-RU" sz="1200" b="1" dirty="0" smtClean="0"/>
              <a:t> </a:t>
            </a:r>
            <a:r>
              <a:rPr lang="ru-RU" sz="1200" dirty="0" smtClean="0"/>
              <a:t>конкурса художественной </a:t>
            </a:r>
            <a:r>
              <a:rPr lang="ru-RU" sz="1200" dirty="0"/>
              <a:t>декламации и китайской </a:t>
            </a:r>
            <a:r>
              <a:rPr lang="ru-RU" sz="1200" dirty="0" smtClean="0"/>
              <a:t>каллиграфии, </a:t>
            </a:r>
            <a:r>
              <a:rPr lang="ru-RU" sz="1200" dirty="0"/>
              <a:t>в г</a:t>
            </a:r>
            <a:r>
              <a:rPr lang="ru-RU" sz="1200" dirty="0" smtClean="0"/>
              <a:t>. </a:t>
            </a:r>
            <a:r>
              <a:rPr lang="ru-RU" sz="1200" dirty="0" err="1" smtClean="0"/>
              <a:t>Хух-Хото</a:t>
            </a:r>
            <a:r>
              <a:rPr lang="ru-RU" sz="1200" dirty="0" smtClean="0"/>
              <a:t> </a:t>
            </a:r>
            <a:r>
              <a:rPr lang="ru-RU" sz="1200" dirty="0"/>
              <a:t>(КНР) </a:t>
            </a:r>
          </a:p>
        </p:txBody>
      </p:sp>
      <p:pic>
        <p:nvPicPr>
          <p:cNvPr id="3084" name="Picture 12" descr="D:\LOAD\NxlS-K47nJ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92" y="1484784"/>
            <a:ext cx="1230555" cy="82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D:\LOAD\viber-image-2-(1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2896"/>
            <a:ext cx="1225134" cy="91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D:\LOAD\20170603_17585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72" y="3528287"/>
            <a:ext cx="637075" cy="84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D:\LOAD\CQZwJWEK7F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92" y="4564966"/>
            <a:ext cx="1231554" cy="69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D:\LOAD\qA25b_20OF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661248"/>
            <a:ext cx="1224135" cy="81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D:\LOAD\udov3ipBmZ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889" y="1443548"/>
            <a:ext cx="1225134" cy="81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D:\LOAD\2 (1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888" y="2396899"/>
            <a:ext cx="1225135" cy="81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19" descr="D:\LOAD\obschee-foto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888" y="3326402"/>
            <a:ext cx="1231554" cy="82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D:\LOAD\152464029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888" y="4293097"/>
            <a:ext cx="1225136" cy="91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3" name="Picture 21" descr="D:\LOAD\na6JYBzB2dM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888" y="5373216"/>
            <a:ext cx="1231554" cy="123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3528" y="4077072"/>
            <a:ext cx="4572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400" dirty="0" err="1">
                <a:solidFill>
                  <a:srgbClr val="0070C0"/>
                </a:solidFill>
              </a:rPr>
              <a:t>Евразийство</a:t>
            </a:r>
            <a:r>
              <a:rPr lang="ru-RU" sz="1400" dirty="0">
                <a:solidFill>
                  <a:srgbClr val="0070C0"/>
                </a:solidFill>
              </a:rPr>
              <a:t> и мир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solidFill>
                  <a:srgbClr val="0070C0"/>
                </a:solidFill>
              </a:rPr>
              <a:t>Природа Внутренней Азии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solidFill>
                  <a:srgbClr val="0070C0"/>
                </a:solidFill>
              </a:rPr>
              <a:t>Вестник БГУ. Педагогика. Филология. Философия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solidFill>
                  <a:srgbClr val="0070C0"/>
                </a:solidFill>
              </a:rPr>
              <a:t>Вестник БГУ. Математика, информатика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solidFill>
                  <a:srgbClr val="0070C0"/>
                </a:solidFill>
              </a:rPr>
              <a:t>Вестник БГУ. Экономика и менеджмент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solidFill>
                  <a:srgbClr val="0070C0"/>
                </a:solidFill>
              </a:rPr>
              <a:t>Вестник БГУ. Гуманитарные исследования Внутренней Азии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solidFill>
                  <a:srgbClr val="0070C0"/>
                </a:solidFill>
              </a:rPr>
              <a:t>Вестник БГУ. Образование. Личность. Общество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solidFill>
                  <a:srgbClr val="0070C0"/>
                </a:solidFill>
              </a:rPr>
              <a:t>Вестник БГУ. Язык. Литература. Культура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solidFill>
                  <a:srgbClr val="0070C0"/>
                </a:solidFill>
              </a:rPr>
              <a:t>Вестник БГУ. Химия. Физика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solidFill>
                  <a:srgbClr val="0070C0"/>
                </a:solidFill>
              </a:rPr>
              <a:t>Вестник БГУ. Медицина и фармация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51900" y="3690660"/>
            <a:ext cx="22592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Calibri" pitchFamily="34" charset="0"/>
              </a:rPr>
              <a:t>Научные журналы</a:t>
            </a:r>
          </a:p>
        </p:txBody>
      </p:sp>
      <p:pic>
        <p:nvPicPr>
          <p:cNvPr id="7" name="Picture 9" descr="vestnik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103686" y="3818771"/>
            <a:ext cx="3528392" cy="26462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Прямоугольник 7"/>
          <p:cNvSpPr/>
          <p:nvPr/>
        </p:nvSpPr>
        <p:spPr>
          <a:xfrm>
            <a:off x="4788024" y="1151680"/>
            <a:ext cx="230425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C0000"/>
                </a:solidFill>
              </a:rPr>
              <a:t>Фонд </a:t>
            </a:r>
            <a:r>
              <a:rPr lang="ru-RU" b="1" dirty="0" smtClean="0">
                <a:solidFill>
                  <a:srgbClr val="CC0000"/>
                </a:solidFill>
              </a:rPr>
              <a:t>библиотеки - </a:t>
            </a:r>
          </a:p>
          <a:p>
            <a:r>
              <a:rPr lang="ru-RU" sz="2800" b="1" dirty="0" smtClean="0"/>
              <a:t>1 </a:t>
            </a:r>
            <a:r>
              <a:rPr lang="ru-RU" sz="2800" b="1" dirty="0"/>
              <a:t>236 125</a:t>
            </a:r>
            <a:r>
              <a:rPr lang="ru-RU" sz="2400" b="1" dirty="0"/>
              <a:t> </a:t>
            </a:r>
            <a:r>
              <a:rPr lang="ru-RU" sz="2400" b="1" dirty="0" smtClean="0"/>
              <a:t>экз., </a:t>
            </a:r>
            <a:endParaRPr lang="ru-RU" sz="2400" b="1" dirty="0"/>
          </a:p>
          <a:p>
            <a:r>
              <a:rPr lang="ru-RU" b="1" dirty="0"/>
              <a:t>в том числе:</a:t>
            </a:r>
          </a:p>
          <a:p>
            <a:r>
              <a:rPr lang="ru-RU" b="1" dirty="0"/>
              <a:t>Научная литература - </a:t>
            </a:r>
            <a:r>
              <a:rPr lang="ru-RU" sz="2400" b="1" dirty="0"/>
              <a:t>450 303</a:t>
            </a:r>
            <a:r>
              <a:rPr lang="ru-RU" sz="2000" b="1" dirty="0"/>
              <a:t> </a:t>
            </a:r>
            <a:r>
              <a:rPr lang="ru-RU" b="1" dirty="0"/>
              <a:t>экз., </a:t>
            </a:r>
          </a:p>
          <a:p>
            <a:r>
              <a:rPr lang="ru-RU" b="1" dirty="0"/>
              <a:t>Учебная литература </a:t>
            </a:r>
            <a:r>
              <a:rPr lang="ru-RU" b="1" dirty="0" smtClean="0"/>
              <a:t>- </a:t>
            </a:r>
            <a:r>
              <a:rPr lang="ru-RU" sz="2400" b="1" dirty="0"/>
              <a:t>477 832 </a:t>
            </a:r>
            <a:r>
              <a:rPr lang="ru-RU" b="1" dirty="0"/>
              <a:t>экз. </a:t>
            </a:r>
          </a:p>
        </p:txBody>
      </p:sp>
      <p:pic>
        <p:nvPicPr>
          <p:cNvPr id="7170" name="Picture 2" descr="C:\PHOTO\фото на буклет\dsc_00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870" y="1196752"/>
            <a:ext cx="1539798" cy="23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LOAD\DSC_70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149" y="1933406"/>
            <a:ext cx="2448851" cy="159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PHOTO\фото на буклет\dsc_206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96423"/>
            <a:ext cx="2358008" cy="156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5413307" y="404664"/>
            <a:ext cx="347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2800" b="1" dirty="0" smtClean="0">
                <a:solidFill>
                  <a:srgbClr val="0070C0"/>
                </a:solidFill>
                <a:latin typeface="Calibri" pitchFamily="34" charset="0"/>
              </a:rPr>
              <a:t>Научная библиотека </a:t>
            </a:r>
            <a:endParaRPr lang="ru-RU" sz="2800" b="1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992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8" descr="карта мира с флагом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1344" y="1200592"/>
            <a:ext cx="7003775" cy="495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6"/>
          <p:cNvSpPr>
            <a:spLocks noChangeArrowheads="1"/>
          </p:cNvSpPr>
          <p:nvPr/>
        </p:nvSpPr>
        <p:spPr bwMode="auto">
          <a:xfrm>
            <a:off x="1835696" y="1204844"/>
            <a:ext cx="292895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altLang="zh-CN" sz="1400" dirty="0">
                <a:latin typeface="Tahoma" pitchFamily="34" charset="0"/>
                <a:cs typeface="Tahoma" pitchFamily="34" charset="0"/>
              </a:rPr>
              <a:t>БГУ заключено более 50 соглашений с </a:t>
            </a:r>
            <a:r>
              <a:rPr lang="ru-RU" altLang="zh-CN" sz="1400" dirty="0" smtClean="0">
                <a:latin typeface="Tahoma" pitchFamily="34" charset="0"/>
                <a:cs typeface="Tahoma" pitchFamily="34" charset="0"/>
              </a:rPr>
              <a:t>университетами </a:t>
            </a:r>
          </a:p>
          <a:p>
            <a:pPr algn="ctr">
              <a:buFont typeface="Wingdings 2" pitchFamily="18" charset="2"/>
              <a:buNone/>
            </a:pPr>
            <a:r>
              <a:rPr lang="ru-RU" altLang="zh-CN" sz="1400" dirty="0" smtClean="0">
                <a:latin typeface="Tahoma" pitchFamily="34" charset="0"/>
                <a:cs typeface="Tahoma" pitchFamily="34" charset="0"/>
              </a:rPr>
              <a:t>из </a:t>
            </a:r>
            <a:r>
              <a:rPr lang="ru-RU" altLang="zh-CN" sz="1400" dirty="0">
                <a:latin typeface="Tahoma" pitchFamily="34" charset="0"/>
                <a:cs typeface="Tahoma" pitchFamily="34" charset="0"/>
              </a:rPr>
              <a:t>15 стран </a:t>
            </a:r>
            <a:r>
              <a:rPr lang="ru-RU" altLang="zh-CN" sz="1400" dirty="0" smtClean="0">
                <a:latin typeface="Tahoma" pitchFamily="34" charset="0"/>
                <a:cs typeface="Tahoma" pitchFamily="34" charset="0"/>
              </a:rPr>
              <a:t>мира</a:t>
            </a:r>
            <a:endParaRPr lang="ru-RU" altLang="zh-CN" sz="1400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860180"/>
              </p:ext>
            </p:extLst>
          </p:nvPr>
        </p:nvGraphicFramePr>
        <p:xfrm>
          <a:off x="6372200" y="1139467"/>
          <a:ext cx="2552335" cy="3441661"/>
        </p:xfrm>
        <a:graphic>
          <a:graphicData uri="http://schemas.openxmlformats.org/drawingml/2006/table">
            <a:tbl>
              <a:tblPr/>
              <a:tblGrid>
                <a:gridCol w="785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61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68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62025" algn="l"/>
                        </a:tabLst>
                      </a:pPr>
                      <a:r>
                        <a:rPr lang="ru-RU" sz="900" b="1" dirty="0">
                          <a:latin typeface="Calibri"/>
                          <a:ea typeface="Calibri"/>
                          <a:cs typeface="Times New Roman"/>
                        </a:rPr>
                        <a:t>Страна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62025" algn="l"/>
                        </a:tabLst>
                      </a:pPr>
                      <a:r>
                        <a:rPr lang="ru-RU" sz="900" b="1" dirty="0" smtClean="0">
                          <a:latin typeface="Calibri"/>
                          <a:ea typeface="Calibri"/>
                          <a:cs typeface="Times New Roman"/>
                        </a:rPr>
                        <a:t>Соглашения</a:t>
                      </a:r>
                      <a:endParaRPr lang="ru-RU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62025" algn="l"/>
                        </a:tabLst>
                      </a:pPr>
                      <a:r>
                        <a:rPr lang="ru-RU" sz="900" b="1" dirty="0">
                          <a:latin typeface="Calibri"/>
                          <a:ea typeface="Calibri"/>
                          <a:cs typeface="Times New Roman"/>
                        </a:rPr>
                        <a:t>Договоры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62025" algn="l"/>
                        </a:tabLs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Монголия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62025" algn="l"/>
                        </a:tabLs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27 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62025" algn="l"/>
                        </a:tabLs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62025" algn="l"/>
                        </a:tabLs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Китай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62025" algn="l"/>
                        </a:tabLs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15 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62025" algn="l"/>
                        </a:tabLs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62025" algn="l"/>
                        </a:tabLs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Республика Корея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62025" algn="l"/>
                        </a:tabLs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9 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62025" algn="l"/>
                        </a:tabLs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1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62025" algn="l"/>
                        </a:tabLs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Япония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62025" algn="l"/>
                        </a:tabLs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5 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62025" algn="l"/>
                        </a:tabLs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1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62025" algn="l"/>
                        </a:tabLs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Польша 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62025" algn="l"/>
                        </a:tabLs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4 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1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62025" algn="l"/>
                        </a:tabLs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Казахстан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62025" algn="l"/>
                        </a:tabLs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3 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62025" algn="l"/>
                        </a:tabLs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1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62025" algn="l"/>
                        </a:tabLs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Германия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62025" algn="l"/>
                        </a:tabLs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3 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62025" algn="l"/>
                        </a:tabLs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1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62025" algn="l"/>
                        </a:tabLs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Вьетнам 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62025" algn="l"/>
                        </a:tabLs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3 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1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62025" algn="l"/>
                        </a:tabLs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Латвия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62025" algn="l"/>
                        </a:tabLs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2 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62025" algn="l"/>
                        </a:tabLs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1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62025" algn="l"/>
                        </a:tabLs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Франция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62025" algn="l"/>
                        </a:tabLs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2 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62025" algn="l"/>
                        </a:tabLs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1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62025" algn="l"/>
                        </a:tabLs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Швейцария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62025" algn="l"/>
                        </a:tabLs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2 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62025" algn="l"/>
                        </a:tabLs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1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62025" algn="l"/>
                        </a:tabLs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Мексика 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62025" algn="l"/>
                        </a:tabLs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2 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1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62025" algn="l"/>
                        </a:tabLs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Норвегия 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62025" algn="l"/>
                        </a:tabLs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2 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1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62025" algn="l"/>
                        </a:tabLs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США 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62025" algn="l"/>
                        </a:tabLs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2 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1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62025" algn="l"/>
                        </a:tabLs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Канада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62025" algn="l"/>
                        </a:tabLs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1 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62025" algn="l"/>
                        </a:tabLs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1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62025" algn="l"/>
                        </a:tabLs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Сербия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62025" algn="l"/>
                        </a:tabLs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1 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62025" algn="l"/>
                        </a:tabLs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1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62025" algn="l"/>
                        </a:tabLs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Кыргызстан 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62025" algn="l"/>
                        </a:tabLs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1 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1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62025" algn="l"/>
                        </a:tabLs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Финляндия 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62025" algn="l"/>
                        </a:tabLs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1 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242406886"/>
              </p:ext>
            </p:extLst>
          </p:nvPr>
        </p:nvGraphicFramePr>
        <p:xfrm>
          <a:off x="151344" y="3979140"/>
          <a:ext cx="3929090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283968" y="4725144"/>
            <a:ext cx="4680520" cy="1754326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Основные результаты и проекты по международной деятельности:</a:t>
            </a:r>
          </a:p>
          <a:p>
            <a:pPr marL="342900" indent="-342900">
              <a:buFontTx/>
              <a:buAutoNum type="arabicPeriod"/>
            </a:pPr>
            <a:r>
              <a:rPr lang="ru-RU" sz="1200" dirty="0" smtClean="0"/>
              <a:t>БГУ является одним из 5 классических востоковедных центров России наряду с ИСМА МГУ, ВФ СПбГУ, КФУ и ДВФУ</a:t>
            </a:r>
          </a:p>
          <a:p>
            <a:pPr marL="342900" indent="-342900">
              <a:buAutoNum type="arabicPeriod"/>
            </a:pPr>
            <a:r>
              <a:rPr lang="ru-RU" sz="1200" dirty="0" smtClean="0"/>
              <a:t>Институт Конфуция БГУ признан лучшим в России в 2016 году и в мире в 2017 году</a:t>
            </a:r>
          </a:p>
          <a:p>
            <a:pPr marL="342900" indent="-342900">
              <a:buAutoNum type="arabicPeriod"/>
            </a:pPr>
            <a:r>
              <a:rPr lang="ru-RU" sz="1200" dirty="0" smtClean="0"/>
              <a:t>В 2014 году открыт 3-й в России Корейский Институт им. Короля </a:t>
            </a:r>
            <a:r>
              <a:rPr lang="ru-RU" sz="1200" dirty="0" err="1" smtClean="0"/>
              <a:t>Сечжона</a:t>
            </a:r>
            <a:r>
              <a:rPr lang="ru-RU" sz="1200" dirty="0" smtClean="0"/>
              <a:t>  (Республика Корея)  </a:t>
            </a:r>
          </a:p>
          <a:p>
            <a:pPr marL="342900" indent="-342900">
              <a:buFontTx/>
              <a:buAutoNum type="arabicPeriod"/>
            </a:pPr>
            <a:r>
              <a:rPr lang="ru-RU" sz="1200" dirty="0" smtClean="0"/>
              <a:t>Входим в ТОП-20 ВУЗов РФ по количеству присужденных стипендий </a:t>
            </a:r>
            <a:r>
              <a:rPr lang="en-US" sz="1200" dirty="0" smtClean="0"/>
              <a:t>DAAD</a:t>
            </a:r>
            <a:r>
              <a:rPr lang="ru-RU" sz="1200" dirty="0" smtClean="0"/>
              <a:t>  </a:t>
            </a:r>
            <a:endParaRPr lang="ru-RU" sz="1200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878208" y="404664"/>
            <a:ext cx="50064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2800" b="1" dirty="0" smtClean="0">
                <a:solidFill>
                  <a:srgbClr val="0070C0"/>
                </a:solidFill>
                <a:latin typeface="Calibri" pitchFamily="34" charset="0"/>
              </a:rPr>
              <a:t>Международная деятельность</a:t>
            </a:r>
            <a:endParaRPr lang="ru-RU" sz="2800" b="1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109171"/>
              </p:ext>
            </p:extLst>
          </p:nvPr>
        </p:nvGraphicFramePr>
        <p:xfrm>
          <a:off x="214282" y="1285860"/>
          <a:ext cx="8786873" cy="51511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071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0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88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/>
                        <a:t>100% замена окон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/>
                        <a:t>в учебном корпусе №7, общежитиях №3, 4, 5, 6, Доме Спорта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/>
                        <a:t>Капитальный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/>
                        <a:t>ремонт столовых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/>
                        <a:t>в пансионате «Байкал»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/>
                        <a:t>и СОЛ «ОЛИМП»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/>
                        <a:t>Замена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/>
                        <a:t>кровли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/>
                        <a:t>учебного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/>
                        <a:t>корпуса №7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Замена труб теплотрассы:</a:t>
                      </a:r>
                    </a:p>
                    <a:p>
                      <a:r>
                        <a:rPr lang="ru-RU" sz="1400" dirty="0" smtClean="0"/>
                        <a:t>2016 – 1030 м.</a:t>
                      </a:r>
                    </a:p>
                    <a:p>
                      <a:r>
                        <a:rPr lang="ru-RU" sz="1400" dirty="0" smtClean="0"/>
                        <a:t>2017 – 2380 м</a:t>
                      </a:r>
                    </a:p>
                    <a:p>
                      <a:r>
                        <a:rPr lang="ru-RU" sz="1400" dirty="0" smtClean="0"/>
                        <a:t>2018 – 1960 м.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Проект «Студенческое общежитие №1 ФГБОУ ВО «БГУ» на 406 мест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по ул. Пушкина,25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г. Улан-Удэ»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Обустройство для маломобильных групп населения в рамках программы «Доступная среда».</a:t>
                      </a:r>
                      <a:endParaRPr lang="ru-RU" sz="1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/>
                        <a:t>Строительство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/>
                        <a:t>маточной теплицы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/>
                        <a:t>в Ботаническом саду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/>
                        <a:t>в п. </a:t>
                      </a:r>
                      <a:r>
                        <a:rPr lang="ru-RU" sz="1400" b="0" dirty="0" err="1" smtClean="0"/>
                        <a:t>Орешково</a:t>
                      </a:r>
                      <a:endParaRPr lang="ru-RU" sz="1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/>
                        <a:t>Капитальный ремонт фасада (блок В,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/>
                        <a:t>актовый зал)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/>
                        <a:t>Главный корпус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Строительство </a:t>
                      </a:r>
                    </a:p>
                    <a:p>
                      <a:r>
                        <a:rPr lang="ru-RU" sz="1400" b="0" dirty="0" smtClean="0"/>
                        <a:t>здания Учебно-лабораторного</a:t>
                      </a:r>
                    </a:p>
                    <a:p>
                      <a:r>
                        <a:rPr lang="ru-RU" sz="1400" b="0" dirty="0" smtClean="0"/>
                        <a:t>корпуса в </a:t>
                      </a:r>
                    </a:p>
                    <a:p>
                      <a:r>
                        <a:rPr lang="ru-RU" sz="1400" b="0" dirty="0" smtClean="0"/>
                        <a:t>п. </a:t>
                      </a:r>
                      <a:r>
                        <a:rPr lang="ru-RU" sz="1400" b="0" dirty="0" err="1" smtClean="0"/>
                        <a:t>Орешково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ЖСК «Очаг» для преподавателей БГУ</a:t>
                      </a:r>
                    </a:p>
                    <a:p>
                      <a:r>
                        <a:rPr lang="ru-RU" sz="1400" dirty="0" smtClean="0"/>
                        <a:t>на 75 квартир по ул. </a:t>
                      </a:r>
                    </a:p>
                    <a:p>
                      <a:r>
                        <a:rPr lang="ru-RU" sz="1400" dirty="0" err="1" smtClean="0"/>
                        <a:t>Бау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Ямпилова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err="1" smtClean="0"/>
                        <a:t>г</a:t>
                      </a:r>
                      <a:r>
                        <a:rPr lang="ru-RU" sz="1400" smtClean="0"/>
                        <a:t>. Улан-Удэ</a:t>
                      </a:r>
                      <a:r>
                        <a:rPr lang="ru-RU" sz="1400" dirty="0" smtClean="0"/>
                        <a:t>. </a:t>
                      </a:r>
                    </a:p>
                    <a:p>
                      <a:r>
                        <a:rPr lang="ru-RU" sz="1400" dirty="0" smtClean="0"/>
                        <a:t>Срок сдачи – 2018 год.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7" name="Рисунок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945" y="4068076"/>
            <a:ext cx="1679463" cy="1377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81630" y="1052736"/>
            <a:ext cx="180718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Рисунок 8" descr="D:\Мои документы\Лена\Фото\УЛК\IMG_44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2267744" y="5157192"/>
            <a:ext cx="1592825" cy="1368151"/>
          </a:xfrm>
          <a:prstGeom prst="rect">
            <a:avLst/>
          </a:prstGeom>
          <a:noFill/>
        </p:spPr>
      </p:pic>
      <p:pic>
        <p:nvPicPr>
          <p:cNvPr id="47" name="Рисунок 5" descr="D:\Мои документы\Лена\Фото\Орешкова\Теплица\Теплица после\IMG_439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3137483" y="4227158"/>
            <a:ext cx="1146486" cy="1146058"/>
          </a:xfrm>
          <a:prstGeom prst="rect">
            <a:avLst/>
          </a:prstGeom>
          <a:noFill/>
        </p:spPr>
      </p:pic>
      <p:pic>
        <p:nvPicPr>
          <p:cNvPr id="51" name="Picture 17" descr="C:\Users\user\Desktop\IMG_392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43809" y="2132856"/>
            <a:ext cx="14401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2" descr="D:\Мои документы\На доп. финансирование 2015\для АХЧ, 4,6 общ\для АХЧ, 4,6 общ\DSC_604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67744" y="1216426"/>
            <a:ext cx="1674205" cy="1132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3758368" y="404664"/>
            <a:ext cx="51263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2800" b="1" dirty="0">
                <a:solidFill>
                  <a:srgbClr val="0070C0"/>
                </a:solidFill>
                <a:latin typeface="Calibri" pitchFamily="34" charset="0"/>
              </a:rPr>
              <a:t>Материально-техническая </a:t>
            </a:r>
            <a:r>
              <a:rPr lang="ru-RU" sz="2800" b="1" dirty="0" smtClean="0">
                <a:solidFill>
                  <a:srgbClr val="0070C0"/>
                </a:solidFill>
                <a:latin typeface="Calibri" pitchFamily="34" charset="0"/>
              </a:rPr>
              <a:t>база</a:t>
            </a:r>
            <a:endParaRPr lang="ru-RU" sz="28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19481" y="4869160"/>
            <a:ext cx="1269333" cy="1692444"/>
          </a:xfrm>
          <a:prstGeom prst="rect">
            <a:avLst/>
          </a:prstGeom>
          <a:noFill/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6591581" y="2222342"/>
            <a:ext cx="1076763" cy="1422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812360" y="2674522"/>
            <a:ext cx="1195442" cy="1591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138" y="3278252"/>
            <a:ext cx="2100830" cy="101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282" y="1500175"/>
            <a:ext cx="4178488" cy="193899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Развитие студенческих инициатив</a:t>
            </a:r>
            <a:r>
              <a:rPr lang="en-US" sz="1200" b="1" dirty="0" smtClean="0"/>
              <a:t>:</a:t>
            </a:r>
            <a:endParaRPr lang="ru-RU" sz="1200" b="1" dirty="0" smtClean="0"/>
          </a:p>
          <a:p>
            <a:pPr marL="342900" indent="-342900">
              <a:buAutoNum type="arabicPeriod"/>
            </a:pPr>
            <a:r>
              <a:rPr lang="ru-RU" sz="1200" dirty="0" smtClean="0"/>
              <a:t>БГУ в рамках деятельности по воспитанию молодежных лидеров ежегодно проводит международную школу студенческого актива «</a:t>
            </a:r>
            <a:r>
              <a:rPr lang="ru-RU" sz="1200" dirty="0"/>
              <a:t>Байкальские </a:t>
            </a:r>
            <a:r>
              <a:rPr lang="ru-RU" sz="1200" dirty="0" smtClean="0"/>
              <a:t>вершины – ежегодное количество участников 100 человек.</a:t>
            </a:r>
          </a:p>
          <a:p>
            <a:pPr marL="342900" indent="-342900">
              <a:buAutoNum type="arabicPeriod"/>
            </a:pPr>
            <a:r>
              <a:rPr lang="ru-RU" sz="1200" dirty="0" smtClean="0"/>
              <a:t>БГУ – основной организатор Парада российского студенчества в Республике Бурятия с 2016 года</a:t>
            </a:r>
          </a:p>
          <a:p>
            <a:pPr marL="342900" indent="-342900">
              <a:buAutoNum type="arabicPeriod"/>
            </a:pPr>
            <a:r>
              <a:rPr lang="ru-RU" sz="1200" dirty="0" smtClean="0"/>
              <a:t>Ежегодный фестиваль культур и традиций народов мира «Дружба народов» 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3833674"/>
            <a:ext cx="4286280" cy="289310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Студенческие объединения: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Объединенный совет обучающихся – Федерация студенческого самоуправления</a:t>
            </a:r>
          </a:p>
          <a:p>
            <a:pPr marL="342900" indent="-342900">
              <a:buFontTx/>
              <a:buAutoNum type="arabicPeriod"/>
            </a:pPr>
            <a:r>
              <a:rPr lang="ru-RU" sz="1400" dirty="0" smtClean="0"/>
              <a:t>Первичная профсоюзная организация студентов и аспирантов</a:t>
            </a:r>
          </a:p>
          <a:p>
            <a:pPr marL="342900" indent="-342900">
              <a:buFontTx/>
              <a:buAutoNum type="arabicPeriod"/>
            </a:pPr>
            <a:r>
              <a:rPr lang="ru-RU" sz="1400" dirty="0" smtClean="0"/>
              <a:t>Ассоциация иностранных студентов «</a:t>
            </a:r>
            <a:r>
              <a:rPr lang="en-US" sz="1400" dirty="0" smtClean="0"/>
              <a:t>Imagine</a:t>
            </a:r>
            <a:r>
              <a:rPr lang="ru-RU" sz="1400" dirty="0" smtClean="0"/>
              <a:t>»</a:t>
            </a:r>
          </a:p>
          <a:p>
            <a:pPr marL="342900" indent="-342900">
              <a:buFontTx/>
              <a:buAutoNum type="arabicPeriod"/>
            </a:pPr>
            <a:r>
              <a:rPr lang="ru-RU" sz="1400" dirty="0" smtClean="0"/>
              <a:t>Студенческий спортивный клуб «Байкальские волки»</a:t>
            </a:r>
          </a:p>
          <a:p>
            <a:pPr marL="342900" indent="-342900" algn="ctr"/>
            <a:r>
              <a:rPr lang="ru-RU" sz="1400" b="1" dirty="0" smtClean="0"/>
              <a:t>Волонтерские студенческие организации: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Региональная общественная организация «Милосердие»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Корпус общественных наблюдателей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Объединение волонтеров-медиков</a:t>
            </a:r>
          </a:p>
        </p:txBody>
      </p:sp>
      <p:pic>
        <p:nvPicPr>
          <p:cNvPr id="2050" name="Picture 2" descr="C:\LOAD\DSC_34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446503"/>
            <a:ext cx="1982024" cy="127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LOAD\DSC_60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91853"/>
            <a:ext cx="2204405" cy="160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LOAD\tQqr5kdvKK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031728"/>
            <a:ext cx="1982024" cy="132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LOAD\PCKRFWt5Dg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5207499"/>
            <a:ext cx="1975977" cy="131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LOAD\P-CU30tFzi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3653926"/>
            <a:ext cx="2111549" cy="140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LOAD\загруженное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831" y="5197661"/>
            <a:ext cx="1970504" cy="131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LOAD\TAk8IpbSYcI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662" y="3764276"/>
            <a:ext cx="1948847" cy="129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3868462" y="404664"/>
            <a:ext cx="50162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2800" b="1" dirty="0" smtClean="0">
                <a:solidFill>
                  <a:srgbClr val="0070C0"/>
                </a:solidFill>
                <a:latin typeface="Calibri" pitchFamily="34" charset="0"/>
              </a:rPr>
              <a:t>Студенческое самоуправление</a:t>
            </a:r>
            <a:endParaRPr lang="ru-RU" sz="2800" b="1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4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1249994"/>
            <a:ext cx="4286280" cy="2031325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Физическая культура, спорт:</a:t>
            </a:r>
          </a:p>
          <a:p>
            <a:pPr marL="342900" indent="-342900">
              <a:buAutoNum type="arabicPeriod"/>
            </a:pPr>
            <a:r>
              <a:rPr lang="ru-RU" sz="1400" dirty="0"/>
              <a:t>С</a:t>
            </a:r>
            <a:r>
              <a:rPr lang="ru-RU" sz="1400" dirty="0" smtClean="0"/>
              <a:t>еребряный призер Олимпийских игр 2016 – ЗМС по стрельбе из лука Степанова Инна</a:t>
            </a:r>
          </a:p>
          <a:p>
            <a:pPr marL="342900" indent="-342900">
              <a:buAutoNum type="arabicPeriod"/>
            </a:pPr>
            <a:r>
              <a:rPr lang="ru-RU" sz="1400" dirty="0"/>
              <a:t>У</a:t>
            </a:r>
            <a:r>
              <a:rPr lang="ru-RU" sz="1400" dirty="0" smtClean="0"/>
              <a:t>частник Олимпийских игр 2018 – по лыжным гонкам МСМК </a:t>
            </a:r>
            <a:r>
              <a:rPr lang="ru-RU" sz="1400" dirty="0" err="1" smtClean="0"/>
              <a:t>Жамбалова</a:t>
            </a:r>
            <a:r>
              <a:rPr lang="ru-RU" sz="1400" dirty="0" smtClean="0"/>
              <a:t> Алиса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Чемпион Европы 2018 – МСМК по вольной борьбе </a:t>
            </a:r>
            <a:r>
              <a:rPr lang="ru-RU" sz="1400" dirty="0" err="1" smtClean="0"/>
              <a:t>Оршуш</a:t>
            </a:r>
            <a:r>
              <a:rPr lang="ru-RU" sz="1400" dirty="0" smtClean="0"/>
              <a:t> </a:t>
            </a:r>
            <a:r>
              <a:rPr lang="ru-RU" sz="1400" dirty="0" err="1" smtClean="0"/>
              <a:t>Стальвира</a:t>
            </a:r>
            <a:endParaRPr lang="ru-RU" sz="1400" dirty="0" smtClean="0"/>
          </a:p>
          <a:p>
            <a:pPr marL="342900" indent="-342900">
              <a:buAutoNum type="arabicPeriod"/>
            </a:pPr>
            <a:r>
              <a:rPr lang="ru-RU" sz="1400" dirty="0" smtClean="0"/>
              <a:t>Чемпион России 2017 – мастер спорта по армрестлингу </a:t>
            </a:r>
            <a:r>
              <a:rPr lang="ru-RU" sz="1400" dirty="0" err="1" smtClean="0"/>
              <a:t>Бальчугов</a:t>
            </a:r>
            <a:r>
              <a:rPr lang="ru-RU" sz="1400" dirty="0" smtClean="0"/>
              <a:t> Максим 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3857628"/>
            <a:ext cx="4141694" cy="289310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Культура и творческая самореализация</a:t>
            </a:r>
            <a:r>
              <a:rPr lang="en-US" sz="1400" b="1" dirty="0" smtClean="0"/>
              <a:t>:</a:t>
            </a:r>
            <a:endParaRPr lang="ru-RU" sz="1400" b="1" dirty="0" smtClean="0"/>
          </a:p>
          <a:p>
            <a:pPr marL="342900" indent="-342900">
              <a:buAutoNum type="arabicPeriod"/>
            </a:pPr>
            <a:r>
              <a:rPr lang="ru-RU" sz="1400" dirty="0" smtClean="0"/>
              <a:t>Студенческий ансамбль «Байкальские волны» - лауреаты 2 степени, участники Гала-концерта всероссийского фестиваля «Студенческая весна» в Государственном Кремлёвском дворце в 2017 году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Этно-студия «</a:t>
            </a:r>
            <a:r>
              <a:rPr lang="ru-RU" sz="1400" dirty="0" err="1" smtClean="0"/>
              <a:t>Аядон</a:t>
            </a:r>
            <a:r>
              <a:rPr lang="ru-RU" sz="1400" dirty="0" smtClean="0"/>
              <a:t>» </a:t>
            </a:r>
            <a:r>
              <a:rPr lang="ru-RU" sz="1400" dirty="0"/>
              <a:t>– </a:t>
            </a:r>
            <a:r>
              <a:rPr lang="ru-RU" sz="1400" dirty="0" smtClean="0"/>
              <a:t>победители в IV Всероссийском конкурсе вокального искусства «Голоса России» в 2017 году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Студенческий ансамбль «Байкальские самоцветы» – лауреаты 1 степени XX Международный фестиваль-конкурс  «Творческие открытия. Хореография и театр» </a:t>
            </a:r>
            <a:endParaRPr lang="ru-RU" sz="1400" dirty="0"/>
          </a:p>
        </p:txBody>
      </p:sp>
      <p:pic>
        <p:nvPicPr>
          <p:cNvPr id="3076" name="Picture 4" descr="C:\LOAD\b818db83ff549a0706bc8f9f32e99e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164" y="1185174"/>
            <a:ext cx="1975381" cy="147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LOAD\stalvira-orshush_152546752315840603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85" y="1277665"/>
            <a:ext cx="2380052" cy="158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LOAD\19faa93cce636aa5b20dbe0b820676b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992" y="2352809"/>
            <a:ext cx="2053413" cy="136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LOAD\Mmk--t9-wf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6" y="2662759"/>
            <a:ext cx="1679086" cy="105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LOAD\hOCRdTu797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182" y="3512294"/>
            <a:ext cx="2533164" cy="168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PHOTO\фото на буклет\dsc_196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298" y="3721751"/>
            <a:ext cx="2073528" cy="137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LOAD\pered-konkursom-v-tule-bv-(2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221" y="5013176"/>
            <a:ext cx="2223814" cy="166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LOAD\d1f4dd6df7427304d2ebd570188e47e5 (1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0" y="5093234"/>
            <a:ext cx="2273686" cy="150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6083940" y="404664"/>
            <a:ext cx="28007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2800" b="1" dirty="0" smtClean="0">
                <a:solidFill>
                  <a:srgbClr val="0070C0"/>
                </a:solidFill>
                <a:latin typeface="Calibri" pitchFamily="34" charset="0"/>
              </a:rPr>
              <a:t>Культура и спорт</a:t>
            </a:r>
            <a:endParaRPr lang="ru-RU" sz="2800" b="1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844" y="1714488"/>
            <a:ext cx="2000264" cy="5016758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endParaRPr lang="ru-RU" sz="1000" dirty="0" smtClean="0"/>
          </a:p>
          <a:p>
            <a:endParaRPr lang="ru-RU" sz="1000" dirty="0"/>
          </a:p>
          <a:p>
            <a:endParaRPr lang="ru-RU" sz="1000" dirty="0" smtClean="0"/>
          </a:p>
          <a:p>
            <a:endParaRPr lang="ru-RU" sz="1000" dirty="0" smtClean="0"/>
          </a:p>
          <a:p>
            <a:r>
              <a:rPr lang="ru-RU" sz="1000" dirty="0" smtClean="0"/>
              <a:t>Июль</a:t>
            </a:r>
          </a:p>
          <a:p>
            <a:r>
              <a:rPr lang="ru-RU" sz="1000" b="1" dirty="0" smtClean="0"/>
              <a:t>В БГУ прошел XVIII Форум Совета университета Арктики и Международная научно-практическая конференция "Арктический диалог в глобальном мире"</a:t>
            </a:r>
            <a:endParaRPr lang="ru-RU" sz="100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/>
          </a:p>
          <a:p>
            <a:endParaRPr lang="ru-RU" sz="1000" dirty="0" smtClean="0"/>
          </a:p>
          <a:p>
            <a:endParaRPr lang="ru-RU" sz="1000" dirty="0" smtClean="0"/>
          </a:p>
          <a:p>
            <a:r>
              <a:rPr lang="ru-RU" sz="1000" dirty="0" smtClean="0"/>
              <a:t>Ноябрь</a:t>
            </a:r>
          </a:p>
          <a:p>
            <a:r>
              <a:rPr lang="ru-RU" sz="1000" b="1" dirty="0" smtClean="0"/>
              <a:t>Бурятский государственный университет стал победителем в конкурсе программ развития органов студенческого самоуправления</a:t>
            </a:r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/>
          </a:p>
          <a:p>
            <a:endParaRPr lang="ru-RU" sz="1000" dirty="0" smtClean="0"/>
          </a:p>
          <a:p>
            <a:r>
              <a:rPr lang="ru-RU" sz="1000" dirty="0" smtClean="0"/>
              <a:t>Декабрь</a:t>
            </a:r>
          </a:p>
          <a:p>
            <a:r>
              <a:rPr lang="ru-RU" sz="1000" b="1" dirty="0" smtClean="0"/>
              <a:t>I место у команды </a:t>
            </a:r>
            <a:r>
              <a:rPr lang="ru-RU" sz="1000" b="1" dirty="0"/>
              <a:t>и</a:t>
            </a:r>
            <a:r>
              <a:rPr lang="ru-RU" sz="1000" b="1" dirty="0" smtClean="0"/>
              <a:t>нститута математики и информатики  БГУ в полуфинале Чемпионата мира по программированию ACM ICPC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57422" y="1714488"/>
            <a:ext cx="2000264" cy="5016758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endParaRPr lang="ru-RU" sz="1000" dirty="0" smtClean="0"/>
          </a:p>
          <a:p>
            <a:endParaRPr lang="ru-RU" sz="1000" dirty="0"/>
          </a:p>
          <a:p>
            <a:endParaRPr lang="ru-RU" sz="1000" dirty="0" smtClean="0"/>
          </a:p>
          <a:p>
            <a:endParaRPr lang="ru-RU" sz="1000" dirty="0" smtClean="0"/>
          </a:p>
          <a:p>
            <a:r>
              <a:rPr lang="ru-RU" sz="1000" dirty="0" smtClean="0"/>
              <a:t>Январь</a:t>
            </a:r>
          </a:p>
          <a:p>
            <a:r>
              <a:rPr lang="ru-RU" sz="1000" b="1" dirty="0" smtClean="0"/>
              <a:t>Сайт БГУ стал одним из популярнейших сайтов Бурятии</a:t>
            </a:r>
          </a:p>
          <a:p>
            <a:endParaRPr lang="ru-RU" sz="1000" dirty="0" smtClean="0"/>
          </a:p>
          <a:p>
            <a:r>
              <a:rPr lang="ru-RU" sz="1000" dirty="0" smtClean="0"/>
              <a:t>Июнь</a:t>
            </a:r>
          </a:p>
          <a:p>
            <a:r>
              <a:rPr lang="ru-RU" sz="1000" b="1" dirty="0" smtClean="0"/>
              <a:t>Пресс-служба БГУ вошла в число победителей всероссийского конкурса пресс-служб вузов</a:t>
            </a:r>
          </a:p>
          <a:p>
            <a:endParaRPr lang="ru-RU" sz="1000" b="1" dirty="0" smtClean="0"/>
          </a:p>
          <a:p>
            <a:endParaRPr lang="ru-RU" sz="1000" b="1" dirty="0"/>
          </a:p>
          <a:p>
            <a:endParaRPr lang="ru-RU" sz="1000" b="1" dirty="0" smtClean="0"/>
          </a:p>
          <a:p>
            <a:r>
              <a:rPr lang="ru-RU" sz="1000" b="1" dirty="0" smtClean="0"/>
              <a:t/>
            </a:r>
            <a:br>
              <a:rPr lang="ru-RU" sz="1000" b="1" dirty="0" smtClean="0"/>
            </a:br>
            <a:endParaRPr lang="ru-RU" sz="1000" b="1" dirty="0" smtClean="0"/>
          </a:p>
          <a:p>
            <a:endParaRPr lang="ru-RU" sz="1000" b="1" dirty="0" smtClean="0"/>
          </a:p>
          <a:p>
            <a:endParaRPr lang="ru-RU" sz="1000" b="1" dirty="0"/>
          </a:p>
          <a:p>
            <a:r>
              <a:rPr lang="ru-RU" sz="1000" dirty="0" smtClean="0"/>
              <a:t>Сентябрь</a:t>
            </a:r>
          </a:p>
          <a:p>
            <a:r>
              <a:rPr lang="ru-RU" sz="1000" b="1" dirty="0" smtClean="0"/>
              <a:t>Премьер-министр России Дмитрий Медведев посетил Бурятский госуниверситет</a:t>
            </a:r>
          </a:p>
          <a:p>
            <a:endParaRPr lang="ru-RU" sz="1000" b="1" dirty="0" smtClean="0"/>
          </a:p>
          <a:p>
            <a:endParaRPr lang="ru-RU" sz="1000" b="1" dirty="0"/>
          </a:p>
          <a:p>
            <a:endParaRPr lang="ru-RU" sz="1000" b="1" dirty="0" smtClean="0"/>
          </a:p>
          <a:p>
            <a:endParaRPr lang="ru-RU" sz="1000" b="1" dirty="0" smtClean="0"/>
          </a:p>
          <a:p>
            <a:r>
              <a:rPr lang="ru-RU" sz="1000" dirty="0" smtClean="0"/>
              <a:t>Ноябрь</a:t>
            </a:r>
          </a:p>
          <a:p>
            <a:r>
              <a:rPr lang="ru-RU" sz="1000" b="1" dirty="0" smtClean="0"/>
              <a:t>БГУ стал оператором федеральной программы "Ты - предприниматель" в Республике Бурятия в 2016 году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1714488"/>
            <a:ext cx="2000264" cy="5016758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Февраль</a:t>
            </a:r>
          </a:p>
          <a:p>
            <a:r>
              <a:rPr lang="ru-RU" sz="1000" b="1" dirty="0" smtClean="0"/>
              <a:t>Студенческий ансамбль БГУ "Байкальские волны" завоевал Гран-при международного </a:t>
            </a:r>
            <a:r>
              <a:rPr lang="ru-RU" sz="1000" b="1" dirty="0"/>
              <a:t>фестиваля-конкурса «На крыльях таланта» </a:t>
            </a:r>
            <a:endParaRPr lang="ru-RU" sz="1000" dirty="0" smtClean="0"/>
          </a:p>
          <a:p>
            <a:endParaRPr lang="ru-RU" sz="1000" dirty="0" smtClean="0"/>
          </a:p>
          <a:p>
            <a:endParaRPr lang="ru-RU" sz="1000" dirty="0"/>
          </a:p>
          <a:p>
            <a:endParaRPr lang="ru-RU" sz="1000" dirty="0" smtClean="0"/>
          </a:p>
          <a:p>
            <a:endParaRPr lang="ru-RU" sz="1000" dirty="0" smtClean="0"/>
          </a:p>
          <a:p>
            <a:r>
              <a:rPr lang="ru-RU" sz="1000" dirty="0" smtClean="0"/>
              <a:t>Август</a:t>
            </a:r>
          </a:p>
          <a:p>
            <a:r>
              <a:rPr lang="ru-RU" sz="1000" b="1" dirty="0" smtClean="0"/>
              <a:t>БГУ успешно</a:t>
            </a:r>
          </a:p>
          <a:p>
            <a:r>
              <a:rPr lang="ru-RU" sz="1000" b="1" dirty="0" smtClean="0"/>
              <a:t>прошёл аккредитацию</a:t>
            </a:r>
            <a:endParaRPr lang="ru-RU" sz="1000" dirty="0" smtClean="0"/>
          </a:p>
          <a:p>
            <a:endParaRPr lang="ru-RU" sz="1000" dirty="0" smtClean="0"/>
          </a:p>
          <a:p>
            <a:endParaRPr lang="ru-RU" sz="1000" dirty="0"/>
          </a:p>
          <a:p>
            <a:endParaRPr lang="ru-RU" sz="1000" dirty="0" smtClean="0"/>
          </a:p>
          <a:p>
            <a:endParaRPr lang="ru-RU" sz="1000" dirty="0"/>
          </a:p>
          <a:p>
            <a:endParaRPr lang="ru-RU" sz="1000" dirty="0" smtClean="0"/>
          </a:p>
          <a:p>
            <a:endParaRPr lang="ru-RU" sz="1000" dirty="0" smtClean="0"/>
          </a:p>
          <a:p>
            <a:r>
              <a:rPr lang="ru-RU" sz="1000" dirty="0" smtClean="0"/>
              <a:t>Сентябрь</a:t>
            </a:r>
          </a:p>
          <a:p>
            <a:r>
              <a:rPr lang="ru-RU" sz="1000" b="1" dirty="0" smtClean="0"/>
              <a:t>БГУ выступил </a:t>
            </a:r>
            <a:r>
              <a:rPr lang="ru-RU" sz="1000" b="1" dirty="0"/>
              <a:t>организатором </a:t>
            </a:r>
            <a:r>
              <a:rPr lang="ru-RU" sz="1000" b="1" dirty="0" smtClean="0"/>
              <a:t>Парада российского студенчества в Бурятии</a:t>
            </a:r>
          </a:p>
          <a:p>
            <a:endParaRPr lang="ru-RU" sz="1000" b="1" dirty="0" smtClean="0"/>
          </a:p>
          <a:p>
            <a:endParaRPr lang="ru-RU" sz="1000" b="1" dirty="0"/>
          </a:p>
          <a:p>
            <a:endParaRPr lang="ru-RU" sz="1000" b="1" dirty="0" smtClean="0"/>
          </a:p>
          <a:p>
            <a:endParaRPr lang="ru-RU" sz="1000" b="1" dirty="0"/>
          </a:p>
          <a:p>
            <a:endParaRPr lang="ru-RU" sz="1000" b="1" dirty="0" smtClean="0"/>
          </a:p>
          <a:p>
            <a:endParaRPr lang="ru-RU" sz="1000" b="1" dirty="0" smtClean="0"/>
          </a:p>
          <a:p>
            <a:r>
              <a:rPr lang="ru-RU" sz="1000" dirty="0" smtClean="0"/>
              <a:t>Декабрь</a:t>
            </a:r>
          </a:p>
          <a:p>
            <a:r>
              <a:rPr lang="ru-RU" sz="1000" b="1" dirty="0" smtClean="0"/>
              <a:t>Институт Конфуция БГУ признан одним из лучших в мире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86578" y="1714488"/>
            <a:ext cx="2000264" cy="5016758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endParaRPr lang="ru-RU" sz="1000" dirty="0" smtClean="0"/>
          </a:p>
          <a:p>
            <a:endParaRPr lang="ru-RU" sz="1000" dirty="0"/>
          </a:p>
          <a:p>
            <a:r>
              <a:rPr lang="ru-RU" sz="1000" dirty="0" smtClean="0"/>
              <a:t>Февраль</a:t>
            </a:r>
          </a:p>
          <a:p>
            <a:r>
              <a:rPr lang="ru-RU" sz="1000" b="1" dirty="0" smtClean="0"/>
              <a:t>На </a:t>
            </a:r>
            <a:r>
              <a:rPr lang="ru-RU" sz="1000" b="1" dirty="0"/>
              <a:t>базе БГУ</a:t>
            </a:r>
            <a:endParaRPr lang="ru-RU" sz="1000" b="1" dirty="0" smtClean="0"/>
          </a:p>
          <a:p>
            <a:r>
              <a:rPr lang="ru-RU" sz="1000" b="1" dirty="0"/>
              <a:t>з</a:t>
            </a:r>
            <a:r>
              <a:rPr lang="ru-RU" sz="1000" b="1" dirty="0" smtClean="0"/>
              <a:t>аседание </a:t>
            </a:r>
          </a:p>
          <a:p>
            <a:r>
              <a:rPr lang="ru-RU" sz="1000" b="1" dirty="0" smtClean="0"/>
              <a:t>комитета Государственной Думы по образованию под председательством В. </a:t>
            </a:r>
            <a:r>
              <a:rPr lang="ru-RU" sz="1000" b="1" dirty="0"/>
              <a:t>Н</a:t>
            </a:r>
            <a:r>
              <a:rPr lang="ru-RU" sz="1000" b="1" dirty="0" smtClean="0"/>
              <a:t>иконова</a:t>
            </a:r>
            <a:endParaRPr lang="ru-RU" sz="1000" dirty="0" smtClean="0"/>
          </a:p>
          <a:p>
            <a:endParaRPr lang="ru-RU" sz="1000" dirty="0" smtClean="0"/>
          </a:p>
          <a:p>
            <a:endParaRPr lang="ru-RU" sz="1000" dirty="0"/>
          </a:p>
          <a:p>
            <a:endParaRPr lang="ru-RU" sz="1000" dirty="0" smtClean="0"/>
          </a:p>
          <a:p>
            <a:endParaRPr lang="ru-RU" sz="1000" dirty="0" smtClean="0"/>
          </a:p>
          <a:p>
            <a:r>
              <a:rPr lang="ru-RU" sz="1000" dirty="0" smtClean="0"/>
              <a:t>Август</a:t>
            </a:r>
          </a:p>
          <a:p>
            <a:r>
              <a:rPr lang="ru-RU" sz="1000" b="1" dirty="0" smtClean="0"/>
              <a:t>VII Международный Байкальский образовательный форум, секция по высшему образованию «Учитель XXI века»</a:t>
            </a:r>
            <a:r>
              <a:rPr lang="ru-RU" sz="1000" dirty="0" smtClean="0"/>
              <a:t> </a:t>
            </a:r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r>
              <a:rPr lang="ru-RU" sz="1000" dirty="0" smtClean="0"/>
              <a:t>Октябрь</a:t>
            </a:r>
            <a:endParaRPr lang="ru-RU" sz="1000" dirty="0"/>
          </a:p>
          <a:p>
            <a:r>
              <a:rPr lang="ru-RU" sz="1000" b="1" dirty="0"/>
              <a:t>В БГУ на межрегиональный волонтерский форум «Чистая вода» собрались проректоры по воспитательной работе со всей России</a:t>
            </a:r>
          </a:p>
          <a:p>
            <a:endParaRPr lang="ru-RU" sz="1000" dirty="0" smtClean="0"/>
          </a:p>
          <a:p>
            <a:r>
              <a:rPr lang="ru-RU" sz="1000" dirty="0" smtClean="0"/>
              <a:t>Октябрь</a:t>
            </a:r>
          </a:p>
          <a:p>
            <a:r>
              <a:rPr lang="ru-RU" sz="1000" b="1" dirty="0" smtClean="0"/>
              <a:t>БГУ лидер в </a:t>
            </a:r>
            <a:r>
              <a:rPr lang="ru-RU" sz="1000" b="1" dirty="0"/>
              <a:t>Р</a:t>
            </a:r>
            <a:r>
              <a:rPr lang="ru-RU" sz="1000" b="1" dirty="0" smtClean="0"/>
              <a:t>еспублике Бурятия  по среднему баллу ЕГЭ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42844" y="1285860"/>
            <a:ext cx="8643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</a:t>
            </a:r>
            <a:r>
              <a:rPr lang="ru-RU" b="1" dirty="0" smtClean="0"/>
              <a:t>2015 год                            2016 год                          2017 год                          2018 год </a:t>
            </a:r>
            <a:endParaRPr lang="ru-RU" b="1" dirty="0"/>
          </a:p>
        </p:txBody>
      </p:sp>
      <p:pic>
        <p:nvPicPr>
          <p:cNvPr id="1027" name="Picture 3" descr="D:\LOAD\dipl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113" y="3429000"/>
            <a:ext cx="691298" cy="89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LOAD\_DSC028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187" y="5192113"/>
            <a:ext cx="1008050" cy="68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LOAD\IMG_48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092" y="3734345"/>
            <a:ext cx="1120223" cy="84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LOAD\438d8dd30acebe49f70381163d7b6dc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546" y="1772815"/>
            <a:ext cx="998422" cy="74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LOAD\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303" y="5385820"/>
            <a:ext cx="1332716" cy="49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LOAD\dokument0-00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566154"/>
            <a:ext cx="701436" cy="101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:\LOAD\20171212_12525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348064"/>
            <a:ext cx="12128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D:\LOAD\DSC_700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772815"/>
            <a:ext cx="1068664" cy="70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740352" y="5807005"/>
            <a:ext cx="10455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62,7</a:t>
            </a:r>
            <a:endParaRPr lang="ru-RU" sz="32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39" name="Picture 15" descr="D:\LOAD\chistaya-voda (2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438824"/>
            <a:ext cx="1113777" cy="79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Desktop\38b44545fc6017eaaff0f6e51ae61b93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29520" y="3068960"/>
            <a:ext cx="1285884" cy="642942"/>
          </a:xfrm>
          <a:prstGeom prst="rect">
            <a:avLst/>
          </a:prstGeom>
          <a:noFill/>
        </p:spPr>
      </p:pic>
      <p:pic>
        <p:nvPicPr>
          <p:cNvPr id="5" name="Picture 2" descr="C:\LOAD\DSC_4185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5"/>
            <a:ext cx="1123347" cy="73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LOAD\DSC_3574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33056"/>
            <a:ext cx="1205493" cy="78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3625960" y="404664"/>
            <a:ext cx="52587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2800" b="1" dirty="0">
                <a:solidFill>
                  <a:srgbClr val="0070C0"/>
                </a:solidFill>
                <a:latin typeface="Calibri" pitchFamily="34" charset="0"/>
              </a:rPr>
              <a:t>Значимые события 2015-2018 гг.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7640" y="1340768"/>
            <a:ext cx="8801437" cy="51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67544" y="1629594"/>
            <a:ext cx="2866208" cy="2462213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Бурятия – это</a:t>
            </a:r>
            <a:r>
              <a:rPr lang="ru-RU" sz="1400" b="1" dirty="0" smtClean="0"/>
              <a:t>:</a:t>
            </a:r>
          </a:p>
          <a:p>
            <a:pPr marL="342900" indent="-342900">
              <a:buAutoNum type="arabicPeriod"/>
            </a:pPr>
            <a:r>
              <a:rPr lang="ru-RU" sz="1400" dirty="0" err="1" smtClean="0"/>
              <a:t>Трансграничность</a:t>
            </a:r>
            <a:r>
              <a:rPr lang="ru-RU" sz="1400" dirty="0" smtClean="0"/>
              <a:t> государств,  религий,  этносов, природно-климатических зон и ландшафтов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Большая </a:t>
            </a:r>
            <a:r>
              <a:rPr lang="ru-RU" sz="1400" dirty="0"/>
              <a:t>численность сельского населения - 40%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(</a:t>
            </a:r>
            <a:r>
              <a:rPr lang="ru-RU" sz="1400" dirty="0"/>
              <a:t>в среднем по РФ </a:t>
            </a:r>
            <a:r>
              <a:rPr lang="ru-RU" sz="1400" dirty="0" smtClean="0"/>
              <a:t>- </a:t>
            </a:r>
            <a:r>
              <a:rPr lang="ru-RU" sz="1400" dirty="0"/>
              <a:t>25%) 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Бурное </a:t>
            </a:r>
            <a:r>
              <a:rPr lang="ru-RU" sz="1400" dirty="0"/>
              <a:t>развитие спроса на туристические услуги в Байкальском </a:t>
            </a:r>
            <a:r>
              <a:rPr lang="ru-RU" sz="1400" dirty="0" smtClean="0"/>
              <a:t>регионе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706362" y="2780928"/>
            <a:ext cx="3042102" cy="2462213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БГУ </a:t>
            </a:r>
            <a:r>
              <a:rPr lang="ru-RU" sz="1400" b="1" dirty="0"/>
              <a:t>– это</a:t>
            </a:r>
            <a:r>
              <a:rPr lang="ru-RU" sz="1400" b="1" dirty="0" smtClean="0"/>
              <a:t>: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Вуз, который успешно прошел </a:t>
            </a:r>
            <a:r>
              <a:rPr lang="ru-RU" sz="1400" dirty="0"/>
              <a:t>государственную аккредитацию образовательной </a:t>
            </a:r>
            <a:r>
              <a:rPr lang="ru-RU" sz="1400" dirty="0" smtClean="0"/>
              <a:t>деятельности</a:t>
            </a:r>
            <a:br>
              <a:rPr lang="ru-RU" sz="1400" dirty="0" smtClean="0"/>
            </a:br>
            <a:r>
              <a:rPr lang="ru-RU" sz="1400" dirty="0" smtClean="0"/>
              <a:t>в 2017 году.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Лидер  по среднему баллу ЕГЭ среди поступающих в вузы Республики Бурятия.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44 место в России в рейтинге изобретательской активности вузов (по данным 2017 г.).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57758" y="4211796"/>
            <a:ext cx="1065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Улан-Удэ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062833" y="3573016"/>
            <a:ext cx="38985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dirty="0" smtClean="0"/>
              <a:t>.</a:t>
            </a:r>
            <a:endParaRPr lang="ru-RU" sz="6000" b="1" dirty="0"/>
          </a:p>
        </p:txBody>
      </p:sp>
      <p:pic>
        <p:nvPicPr>
          <p:cNvPr id="4099" name="Picture 3" descr="C:\LOAD\104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46" y="5396413"/>
            <a:ext cx="5141858" cy="105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LOAD\3Y3FQIFMvM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296" y="332656"/>
            <a:ext cx="5152168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20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 descr="C:\LOAD\фывыфвыф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2128"/>
            <a:ext cx="9144000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877200" y="404664"/>
            <a:ext cx="40075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2800" b="1" dirty="0" smtClean="0">
                <a:solidFill>
                  <a:srgbClr val="0070C0"/>
                </a:solidFill>
                <a:latin typeface="Calibri" pitchFamily="34" charset="0"/>
              </a:rPr>
              <a:t>Стратегические проекты</a:t>
            </a:r>
            <a:endParaRPr lang="ru-RU" sz="2800" b="1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2" descr="C:\LOAD\bt6sK1tgwW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77072"/>
            <a:ext cx="5040559" cy="251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LOAD\WlZdLsknh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44008" y="506283"/>
            <a:ext cx="4104456" cy="3354765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lvl="1" algn="ctr"/>
            <a:r>
              <a:rPr lang="ru-RU" sz="1400" b="1" dirty="0" smtClean="0"/>
              <a:t>Сегодня </a:t>
            </a:r>
            <a:r>
              <a:rPr lang="ru-RU" sz="1400" b="1" dirty="0"/>
              <a:t>университет включает в себя 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>7 </a:t>
            </a:r>
            <a:r>
              <a:rPr lang="ru-RU" sz="1400" b="1" dirty="0"/>
              <a:t>факультетов: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ru-RU" sz="1200" dirty="0" smtClean="0"/>
              <a:t>Биологии</a:t>
            </a:r>
            <a:r>
              <a:rPr lang="ru-RU" sz="1200" dirty="0"/>
              <a:t>, географии и землепользования;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ru-RU" sz="1200" dirty="0"/>
              <a:t>Физико-технический;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ru-RU" sz="1200" dirty="0"/>
              <a:t>Химический;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ru-RU" sz="1200" dirty="0"/>
              <a:t>Физической культуры, спорта и туризма;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ru-RU" sz="1200" dirty="0"/>
              <a:t>Социально-психологический;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ru-RU" sz="1200" dirty="0"/>
              <a:t>Исторический;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ru-RU" sz="1200" dirty="0" smtClean="0"/>
              <a:t>Юридический.</a:t>
            </a:r>
            <a:endParaRPr lang="ru-RU" sz="1200" dirty="0"/>
          </a:p>
          <a:p>
            <a:pPr lvl="1" algn="ctr"/>
            <a:r>
              <a:rPr lang="ru-RU" sz="1400" b="1" dirty="0"/>
              <a:t>6 институтов: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ru-RU" sz="1200" dirty="0" smtClean="0"/>
              <a:t>Институт </a:t>
            </a:r>
            <a:r>
              <a:rPr lang="ru-RU" sz="1200" dirty="0"/>
              <a:t>математики и информатики;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ru-RU" sz="1200" dirty="0"/>
              <a:t>Институт филологии и массовых коммуникаций;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ru-RU" sz="1200" dirty="0"/>
              <a:t>Медицинский институт;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ru-RU" sz="1200" dirty="0"/>
              <a:t>Восточный институт;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ru-RU" sz="1200" dirty="0"/>
              <a:t>Институт экономики и управления;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ru-RU" sz="1200" dirty="0"/>
              <a:t>Педагогический </a:t>
            </a:r>
            <a:r>
              <a:rPr lang="ru-RU" sz="1200" dirty="0" smtClean="0"/>
              <a:t>институт.</a:t>
            </a:r>
          </a:p>
          <a:p>
            <a:pPr lvl="1" algn="ctr"/>
            <a:r>
              <a:rPr lang="ru-RU" sz="1200" b="1" dirty="0" smtClean="0"/>
              <a:t>и Колледж БГУ</a:t>
            </a:r>
            <a:endParaRPr lang="ru-RU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0668" y="4653136"/>
            <a:ext cx="2880320" cy="1692771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ru-RU" sz="1300" dirty="0"/>
              <a:t>На </a:t>
            </a:r>
            <a:r>
              <a:rPr lang="ru-RU" sz="1300" b="1" dirty="0"/>
              <a:t>72</a:t>
            </a:r>
            <a:r>
              <a:rPr lang="ru-RU" sz="1300" dirty="0"/>
              <a:t> кафедрах и в </a:t>
            </a:r>
            <a:r>
              <a:rPr lang="ru-RU" sz="1300" b="1" dirty="0"/>
              <a:t>23</a:t>
            </a:r>
            <a:r>
              <a:rPr lang="ru-RU" sz="1300" dirty="0"/>
              <a:t> научных подразделениях работают </a:t>
            </a:r>
            <a:r>
              <a:rPr lang="ru-RU" sz="1300" dirty="0" smtClean="0"/>
              <a:t>более</a:t>
            </a:r>
            <a:br>
              <a:rPr lang="ru-RU" sz="1300" dirty="0" smtClean="0"/>
            </a:br>
            <a:r>
              <a:rPr lang="ru-RU" sz="1300" b="1" dirty="0" smtClean="0"/>
              <a:t>150</a:t>
            </a:r>
            <a:r>
              <a:rPr lang="ru-RU" sz="1300" dirty="0" smtClean="0"/>
              <a:t> </a:t>
            </a:r>
            <a:r>
              <a:rPr lang="ru-RU" sz="1300" dirty="0"/>
              <a:t>докторов наук и профессоров, </a:t>
            </a:r>
            <a:r>
              <a:rPr lang="ru-RU" sz="1300" dirty="0" smtClean="0"/>
              <a:t>около </a:t>
            </a:r>
            <a:r>
              <a:rPr lang="ru-RU" sz="1300" b="1" dirty="0" smtClean="0"/>
              <a:t>500</a:t>
            </a:r>
            <a:r>
              <a:rPr lang="ru-RU" sz="1300" dirty="0" smtClean="0"/>
              <a:t> </a:t>
            </a:r>
            <a:r>
              <a:rPr lang="ru-RU" sz="1300" dirty="0"/>
              <a:t>кандидатов наук и доцентов. Среди преподавателей </a:t>
            </a:r>
            <a:r>
              <a:rPr lang="ru-RU" sz="1300" dirty="0" smtClean="0"/>
              <a:t>–</a:t>
            </a:r>
          </a:p>
          <a:p>
            <a:r>
              <a:rPr lang="ru-RU" sz="1300" b="1" dirty="0" smtClean="0"/>
              <a:t>2</a:t>
            </a:r>
            <a:r>
              <a:rPr lang="ru-RU" sz="1300" dirty="0" smtClean="0"/>
              <a:t> академика РАН, </a:t>
            </a:r>
            <a:r>
              <a:rPr lang="ru-RU" sz="1300" dirty="0"/>
              <a:t>а также более </a:t>
            </a:r>
            <a:r>
              <a:rPr lang="ru-RU" sz="1300" b="1" dirty="0"/>
              <a:t>30</a:t>
            </a:r>
            <a:r>
              <a:rPr lang="ru-RU" sz="1300" dirty="0"/>
              <a:t> академиков и член-корреспондентов общественных академий России.</a:t>
            </a:r>
          </a:p>
        </p:txBody>
      </p:sp>
    </p:spTree>
    <p:extLst>
      <p:ext uri="{BB962C8B-B14F-4D97-AF65-F5344CB8AC3E}">
        <p14:creationId xmlns:p14="http://schemas.microsoft.com/office/powerpoint/2010/main" val="59569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67544" y="4880193"/>
            <a:ext cx="82868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Мониторинг качества приема в вузы 2015-2018 </a:t>
            </a:r>
            <a:r>
              <a:rPr lang="ru-RU" sz="1200" dirty="0" smtClean="0"/>
              <a:t>(Рейтинг НИУ ВШЭ среднему баллу ЕГЭ, зачисленных на бюджетную основу)</a:t>
            </a:r>
            <a:endParaRPr lang="ru-RU" sz="120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03032"/>
              </p:ext>
            </p:extLst>
          </p:nvPr>
        </p:nvGraphicFramePr>
        <p:xfrm>
          <a:off x="539552" y="5229200"/>
          <a:ext cx="8143931" cy="1156716"/>
        </p:xfrm>
        <a:graphic>
          <a:graphicData uri="http://schemas.openxmlformats.org/drawingml/2006/table">
            <a:tbl>
              <a:tblPr/>
              <a:tblGrid>
                <a:gridCol w="1628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8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86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86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94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j-lt"/>
                          <a:ea typeface="Calibri"/>
                          <a:cs typeface="Times New Roman"/>
                        </a:rPr>
                        <a:t>ВУЗ/год</a:t>
                      </a:r>
                      <a:endParaRPr lang="ru-RU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+mj-lt"/>
                          <a:ea typeface="Calibri"/>
                          <a:cs typeface="Times New Roman"/>
                        </a:rPr>
                        <a:t>2015</a:t>
                      </a:r>
                      <a:endParaRPr lang="ru-RU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+mj-lt"/>
                          <a:ea typeface="Calibri"/>
                          <a:cs typeface="Times New Roman"/>
                        </a:rPr>
                        <a:t>2016</a:t>
                      </a:r>
                      <a:endParaRPr lang="ru-RU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+mj-lt"/>
                          <a:ea typeface="Calibri"/>
                          <a:cs typeface="Times New Roman"/>
                        </a:rPr>
                        <a:t>2017</a:t>
                      </a:r>
                      <a:endParaRPr lang="ru-RU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+mj-lt"/>
                          <a:ea typeface="Calibri"/>
                          <a:cs typeface="Times New Roman"/>
                        </a:rPr>
                        <a:t>2018</a:t>
                      </a:r>
                      <a:endParaRPr lang="ru-RU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spc="80" baseline="0" dirty="0">
                          <a:solidFill>
                            <a:srgbClr val="240D85"/>
                          </a:solidFill>
                          <a:latin typeface="+mj-lt"/>
                          <a:ea typeface="Calibri"/>
                          <a:cs typeface="Times New Roman"/>
                        </a:rPr>
                        <a:t>БГУ</a:t>
                      </a:r>
                      <a:endParaRPr lang="ru-RU" sz="2400" spc="80" baseline="0" dirty="0">
                        <a:solidFill>
                          <a:srgbClr val="240D85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baseline="0" dirty="0" smtClean="0">
                          <a:solidFill>
                            <a:srgbClr val="00B050"/>
                          </a:solidFill>
                          <a:latin typeface="+mj-lt"/>
                          <a:ea typeface="Calibri"/>
                          <a:cs typeface="Times New Roman"/>
                        </a:rPr>
                        <a:t>60.1</a:t>
                      </a:r>
                      <a:endParaRPr lang="ru-RU" sz="1800" baseline="0" dirty="0">
                        <a:solidFill>
                          <a:srgbClr val="00B05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baseline="0" dirty="0" smtClean="0">
                          <a:solidFill>
                            <a:srgbClr val="00B050"/>
                          </a:solidFill>
                          <a:latin typeface="+mj-lt"/>
                          <a:ea typeface="Calibri"/>
                          <a:cs typeface="Times New Roman"/>
                        </a:rPr>
                        <a:t>60.2</a:t>
                      </a:r>
                      <a:endParaRPr lang="ru-RU" sz="1800" baseline="0" dirty="0">
                        <a:solidFill>
                          <a:srgbClr val="00B05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baseline="0" dirty="0" smtClean="0">
                          <a:solidFill>
                            <a:srgbClr val="00B050"/>
                          </a:solidFill>
                          <a:latin typeface="+mj-lt"/>
                          <a:ea typeface="Calibri"/>
                          <a:cs typeface="Times New Roman"/>
                        </a:rPr>
                        <a:t>59.6</a:t>
                      </a:r>
                      <a:endParaRPr lang="ru-RU" sz="1800" baseline="0" dirty="0">
                        <a:solidFill>
                          <a:srgbClr val="00B05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baseline="0" dirty="0" smtClean="0">
                          <a:solidFill>
                            <a:srgbClr val="00B050"/>
                          </a:solidFill>
                          <a:latin typeface="+mj-lt"/>
                          <a:ea typeface="Calibri"/>
                          <a:cs typeface="Times New Roman"/>
                        </a:rPr>
                        <a:t>62.7</a:t>
                      </a:r>
                      <a:endParaRPr lang="ru-RU" sz="2400" baseline="0" dirty="0">
                        <a:solidFill>
                          <a:srgbClr val="00B05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60" baseline="0" dirty="0">
                          <a:latin typeface="+mj-lt"/>
                          <a:ea typeface="Calibri"/>
                          <a:cs typeface="Times New Roman"/>
                        </a:rPr>
                        <a:t>ВСГУТУ</a:t>
                      </a:r>
                      <a:endParaRPr lang="ru-RU" sz="1400" spc="60" baseline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j-lt"/>
                          <a:ea typeface="Calibri"/>
                          <a:cs typeface="Times New Roman"/>
                        </a:rPr>
                        <a:t>49.3</a:t>
                      </a:r>
                      <a:endParaRPr lang="ru-RU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j-lt"/>
                          <a:ea typeface="Calibri"/>
                          <a:cs typeface="Times New Roman"/>
                        </a:rPr>
                        <a:t>51.6</a:t>
                      </a:r>
                      <a:endParaRPr lang="ru-RU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j-lt"/>
                          <a:ea typeface="Calibri"/>
                          <a:cs typeface="Times New Roman"/>
                        </a:rPr>
                        <a:t>52.4</a:t>
                      </a:r>
                      <a:endParaRPr lang="ru-RU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j-lt"/>
                          <a:ea typeface="Calibri"/>
                          <a:cs typeface="Times New Roman"/>
                        </a:rPr>
                        <a:t>55.5</a:t>
                      </a:r>
                      <a:endParaRPr lang="ru-RU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200" baseline="0" dirty="0">
                          <a:latin typeface="+mj-lt"/>
                          <a:ea typeface="Calibri"/>
                          <a:cs typeface="Times New Roman"/>
                        </a:rPr>
                        <a:t>БГСХА</a:t>
                      </a:r>
                      <a:endParaRPr lang="ru-RU" sz="1400" spc="200" baseline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j-lt"/>
                          <a:ea typeface="Calibri"/>
                          <a:cs typeface="Times New Roman"/>
                        </a:rPr>
                        <a:t>49.4</a:t>
                      </a:r>
                      <a:endParaRPr lang="ru-RU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j-lt"/>
                          <a:ea typeface="Calibri"/>
                          <a:cs typeface="Times New Roman"/>
                        </a:rPr>
                        <a:t>47.7</a:t>
                      </a:r>
                      <a:endParaRPr lang="ru-RU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j-lt"/>
                          <a:ea typeface="Calibri"/>
                          <a:cs typeface="Times New Roman"/>
                        </a:rPr>
                        <a:t>47.7</a:t>
                      </a:r>
                      <a:endParaRPr lang="ru-RU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j-lt"/>
                          <a:ea typeface="Calibri"/>
                          <a:cs typeface="Times New Roman"/>
                        </a:rPr>
                        <a:t>50,05</a:t>
                      </a:r>
                      <a:endParaRPr lang="ru-RU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779912" y="404664"/>
            <a:ext cx="51047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2800" b="1" dirty="0" smtClean="0">
                <a:solidFill>
                  <a:srgbClr val="0070C0"/>
                </a:solidFill>
                <a:latin typeface="Calibri" pitchFamily="34" charset="0"/>
              </a:rPr>
              <a:t>Образовательная деятельность</a:t>
            </a:r>
            <a:endParaRPr lang="ru-RU" sz="28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1028" name="Picture 4" descr="C:\Users\Администратор\Desktop\BGU_prez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82" y="1340768"/>
            <a:ext cx="8114274" cy="330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25948" y="2699628"/>
            <a:ext cx="7786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Место университета в системе высшего образования Бурятии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779912" y="404664"/>
            <a:ext cx="51047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2800" b="1" dirty="0" smtClean="0">
                <a:solidFill>
                  <a:srgbClr val="0070C0"/>
                </a:solidFill>
                <a:latin typeface="Calibri" pitchFamily="34" charset="0"/>
              </a:rPr>
              <a:t>Образовательная деятельность</a:t>
            </a:r>
            <a:endParaRPr lang="ru-RU" sz="28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1026" name="Picture 2" descr="C:\LOAD\фффф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427135"/>
            <a:ext cx="8561179" cy="481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4" name="Rectangle 3"/>
          <p:cNvSpPr>
            <a:spLocks noGrp="1" noChangeArrowheads="1"/>
          </p:cNvSpPr>
          <p:nvPr>
            <p:ph idx="1"/>
          </p:nvPr>
        </p:nvSpPr>
        <p:spPr>
          <a:xfrm>
            <a:off x="469509" y="1624631"/>
            <a:ext cx="5328592" cy="4032448"/>
          </a:xfrm>
        </p:spPr>
        <p:txBody>
          <a:bodyPr>
            <a:noAutofit/>
          </a:bodyPr>
          <a:lstStyle/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ru-RU" sz="1600" dirty="0"/>
              <a:t>В 2017 году Университет успешно прошел государственную аккредитацию образовательной деятельности </a:t>
            </a:r>
            <a:r>
              <a:rPr lang="ru-RU" sz="1600" b="1" dirty="0"/>
              <a:t>по заявленным образовательным программам высшего образования</a:t>
            </a:r>
            <a:r>
              <a:rPr lang="ru-RU" sz="1600" dirty="0"/>
              <a:t>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1600" dirty="0" smtClean="0"/>
              <a:t>	по </a:t>
            </a:r>
            <a:r>
              <a:rPr lang="ru-RU" sz="1600" dirty="0"/>
              <a:t>направлениям </a:t>
            </a:r>
            <a:r>
              <a:rPr lang="ru-RU" sz="1600" dirty="0" err="1"/>
              <a:t>бакалавриата</a:t>
            </a:r>
            <a:r>
              <a:rPr lang="ru-RU" sz="1600" dirty="0"/>
              <a:t> – 21 УГСН;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1600" dirty="0" smtClean="0"/>
              <a:t>	по </a:t>
            </a:r>
            <a:r>
              <a:rPr lang="ru-RU" sz="1600" dirty="0"/>
              <a:t>направлениям </a:t>
            </a:r>
            <a:r>
              <a:rPr lang="ru-RU" sz="1600" dirty="0" err="1"/>
              <a:t>специалитета</a:t>
            </a:r>
            <a:r>
              <a:rPr lang="ru-RU" sz="1600" dirty="0"/>
              <a:t> – 2 УГСН;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1600" dirty="0" smtClean="0"/>
              <a:t>	по </a:t>
            </a:r>
            <a:r>
              <a:rPr lang="ru-RU" sz="1600" dirty="0"/>
              <a:t>направлениям магистратуры – 17 УГСН;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1600" b="1" dirty="0"/>
              <a:t>программам высшего образования – программам подготовки кадров высшей квалификации: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1600" dirty="0" smtClean="0"/>
              <a:t>	по </a:t>
            </a:r>
            <a:r>
              <a:rPr lang="ru-RU" sz="1600" dirty="0"/>
              <a:t>направлениям аспирантуры – 19 УГСН;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1600" dirty="0" smtClean="0"/>
              <a:t>	по </a:t>
            </a:r>
            <a:r>
              <a:rPr lang="ru-RU" sz="1600" dirty="0"/>
              <a:t>направлениям ординатуры </a:t>
            </a:r>
            <a:r>
              <a:rPr lang="ru-RU" sz="1600" dirty="0" smtClean="0"/>
              <a:t>– </a:t>
            </a:r>
            <a:r>
              <a:rPr lang="ru-RU" sz="1600" dirty="0"/>
              <a:t>1 УГСН;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1600" b="1" dirty="0"/>
              <a:t>программам подготовки специалистов среднего </a:t>
            </a:r>
            <a:br>
              <a:rPr lang="ru-RU" sz="1600" b="1" dirty="0"/>
            </a:br>
            <a:r>
              <a:rPr lang="ru-RU" sz="1600" b="1" dirty="0" smtClean="0"/>
              <a:t>звена </a:t>
            </a:r>
            <a:r>
              <a:rPr lang="ru-RU" sz="1600" b="1" dirty="0"/>
              <a:t>среднего профессионального образования </a:t>
            </a:r>
            <a:endParaRPr lang="ru-RU" sz="1600" b="1" dirty="0" smtClean="0"/>
          </a:p>
          <a:p>
            <a:pPr marL="0" indent="0">
              <a:buNone/>
              <a:defRPr/>
            </a:pPr>
            <a:r>
              <a:rPr lang="ru-RU" sz="1600" b="1" dirty="0"/>
              <a:t> </a:t>
            </a:r>
            <a:r>
              <a:rPr lang="ru-RU" sz="1600" b="1" dirty="0" smtClean="0"/>
              <a:t>                                                                             </a:t>
            </a:r>
            <a:r>
              <a:rPr lang="ru-RU" sz="1600" dirty="0" smtClean="0"/>
              <a:t>– </a:t>
            </a:r>
            <a:r>
              <a:rPr lang="ru-RU" sz="1600" dirty="0"/>
              <a:t>6 УГСН.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ru-RU" sz="1800" dirty="0"/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ru-RU" altLang="ru-RU" sz="1800" dirty="0" smtClean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779912" y="404664"/>
            <a:ext cx="51047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2800" b="1" dirty="0" smtClean="0">
                <a:solidFill>
                  <a:srgbClr val="0070C0"/>
                </a:solidFill>
                <a:latin typeface="Calibri" pitchFamily="34" charset="0"/>
              </a:rPr>
              <a:t>Образовательная деятельность</a:t>
            </a:r>
            <a:endParaRPr lang="ru-RU" sz="28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3" name="Picture 2" descr="C:\LOAD\вавааа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28800"/>
            <a:ext cx="2800539" cy="397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5949280"/>
            <a:ext cx="84171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dirty="0"/>
              <a:t>Приказ </a:t>
            </a:r>
            <a:r>
              <a:rPr lang="ru-RU" sz="1600" dirty="0" err="1"/>
              <a:t>Рособрнадзора</a:t>
            </a:r>
            <a:r>
              <a:rPr lang="ru-RU" sz="1600" dirty="0"/>
              <a:t> от 11.08.2017 г. №1388, Свидетельство о государственной аккредитации от 11 августа 2017 г. № 2670 (срок действия свидетельства до 11 августа 2023 г.)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6808" y="2618621"/>
            <a:ext cx="4246256" cy="2755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381" y="2573696"/>
            <a:ext cx="1474356" cy="2061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12041" y="1556792"/>
            <a:ext cx="8785225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ctr">
              <a:defRPr/>
            </a:pPr>
            <a:r>
              <a:rPr lang="ru-RU" sz="1400" b="1" dirty="0">
                <a:latin typeface="+mj-lt"/>
              </a:rPr>
              <a:t>Федеральный интернет-экзамен</a:t>
            </a:r>
            <a:r>
              <a:rPr lang="ru-RU" sz="1400" dirty="0">
                <a:latin typeface="+mj-lt"/>
              </a:rPr>
              <a:t> для выпускников </a:t>
            </a:r>
            <a:r>
              <a:rPr lang="ru-RU" sz="1400" dirty="0" err="1">
                <a:latin typeface="+mj-lt"/>
              </a:rPr>
              <a:t>бакалавриата</a:t>
            </a:r>
            <a:r>
              <a:rPr lang="ru-RU" sz="1400" dirty="0">
                <a:latin typeface="+mj-lt"/>
              </a:rPr>
              <a:t> (</a:t>
            </a:r>
            <a:r>
              <a:rPr lang="ru-RU" sz="1400" b="1" dirty="0">
                <a:latin typeface="+mj-lt"/>
              </a:rPr>
              <a:t>ФИЭБ</a:t>
            </a:r>
            <a:r>
              <a:rPr lang="ru-RU" sz="1400" dirty="0">
                <a:latin typeface="+mj-lt"/>
              </a:rPr>
              <a:t>):</a:t>
            </a:r>
          </a:p>
          <a:p>
            <a:pPr indent="360363" fontAlgn="ctr">
              <a:defRPr/>
            </a:pPr>
            <a:r>
              <a:rPr lang="ru-RU" sz="1400" b="1" dirty="0">
                <a:latin typeface="+mj-lt"/>
              </a:rPr>
              <a:t>- сертификат качества по 4 направлениям подготовки </a:t>
            </a:r>
            <a:r>
              <a:rPr lang="ru-RU" sz="1400" b="1" dirty="0" err="1">
                <a:latin typeface="+mj-lt"/>
              </a:rPr>
              <a:t>бакалавриата</a:t>
            </a:r>
            <a:endParaRPr lang="ru-RU" sz="1400" b="1" dirty="0">
              <a:latin typeface="+mj-lt"/>
            </a:endParaRPr>
          </a:p>
          <a:p>
            <a:pPr indent="360363" fontAlgn="ctr">
              <a:defRPr/>
            </a:pPr>
            <a:r>
              <a:rPr lang="ru-RU" sz="1400" dirty="0" smtClean="0">
                <a:latin typeface="+mj-lt"/>
              </a:rPr>
              <a:t>-  успешно </a:t>
            </a:r>
            <a:r>
              <a:rPr lang="ru-RU" sz="1400" dirty="0">
                <a:latin typeface="+mj-lt"/>
              </a:rPr>
              <a:t>сдали </a:t>
            </a:r>
            <a:r>
              <a:rPr lang="ru-RU" sz="1400" b="1" dirty="0">
                <a:latin typeface="+mj-lt"/>
              </a:rPr>
              <a:t>139 выпускников</a:t>
            </a:r>
            <a:r>
              <a:rPr lang="ru-RU" sz="1400" dirty="0">
                <a:latin typeface="+mj-lt"/>
              </a:rPr>
              <a:t> по </a:t>
            </a:r>
            <a:r>
              <a:rPr lang="ru-RU" sz="1400" b="1" dirty="0">
                <a:latin typeface="+mj-lt"/>
              </a:rPr>
              <a:t>11 направлениям </a:t>
            </a:r>
            <a:r>
              <a:rPr lang="ru-RU" sz="1400" b="1" dirty="0" smtClean="0">
                <a:latin typeface="+mj-lt"/>
              </a:rPr>
              <a:t>подготовки</a:t>
            </a:r>
          </a:p>
          <a:p>
            <a:pPr marL="342900" indent="-342900" fontAlgn="ctr">
              <a:defRPr/>
            </a:pPr>
            <a:r>
              <a:rPr lang="ru-RU" sz="1400" dirty="0" smtClean="0">
                <a:latin typeface="+mj-lt"/>
              </a:rPr>
              <a:t>         -  </a:t>
            </a:r>
            <a:r>
              <a:rPr lang="ru-RU" sz="1400" dirty="0">
                <a:latin typeface="+mj-lt"/>
              </a:rPr>
              <a:t>суммарное количество именных сертификатов составило: </a:t>
            </a:r>
          </a:p>
          <a:p>
            <a:pPr marL="342900" indent="-342900" fontAlgn="ctr">
              <a:defRPr/>
            </a:pPr>
            <a:r>
              <a:rPr lang="ru-RU" sz="1400" dirty="0">
                <a:latin typeface="+mj-lt"/>
              </a:rPr>
              <a:t>                                      	</a:t>
            </a:r>
            <a:r>
              <a:rPr lang="ru-RU" sz="1400" b="1" dirty="0" smtClean="0">
                <a:latin typeface="+mj-lt"/>
              </a:rPr>
              <a:t>«Золотых</a:t>
            </a:r>
            <a:r>
              <a:rPr lang="ru-RU" sz="1400" b="1" dirty="0">
                <a:latin typeface="+mj-lt"/>
              </a:rPr>
              <a:t>» – </a:t>
            </a:r>
            <a:r>
              <a:rPr lang="ru-RU" sz="2400" b="1" dirty="0">
                <a:latin typeface="+mj-lt"/>
              </a:rPr>
              <a:t>13</a:t>
            </a:r>
            <a:r>
              <a:rPr lang="ru-RU" sz="1400" b="1" dirty="0">
                <a:latin typeface="+mj-lt"/>
              </a:rPr>
              <a:t> </a:t>
            </a:r>
          </a:p>
          <a:p>
            <a:pPr marL="342900" indent="-342900" fontAlgn="ctr">
              <a:defRPr/>
            </a:pPr>
            <a:r>
              <a:rPr lang="ru-RU" sz="1400" b="1" dirty="0">
                <a:latin typeface="+mj-lt"/>
              </a:rPr>
              <a:t>                                       	</a:t>
            </a:r>
            <a:r>
              <a:rPr lang="ru-RU" sz="1400" b="1" dirty="0" smtClean="0">
                <a:latin typeface="+mj-lt"/>
              </a:rPr>
              <a:t>«Серебряных</a:t>
            </a:r>
            <a:r>
              <a:rPr lang="ru-RU" sz="1400" b="1" dirty="0">
                <a:latin typeface="+mj-lt"/>
              </a:rPr>
              <a:t>» – </a:t>
            </a:r>
            <a:r>
              <a:rPr lang="ru-RU" sz="2400" b="1" dirty="0">
                <a:latin typeface="+mj-lt"/>
              </a:rPr>
              <a:t>21</a:t>
            </a:r>
          </a:p>
          <a:p>
            <a:pPr marL="342900" indent="-342900" fontAlgn="ctr">
              <a:defRPr/>
            </a:pPr>
            <a:r>
              <a:rPr lang="ru-RU" sz="1400" b="1" dirty="0">
                <a:latin typeface="+mj-lt"/>
              </a:rPr>
              <a:t>                                       	</a:t>
            </a:r>
            <a:r>
              <a:rPr lang="ru-RU" sz="1400" b="1" dirty="0" smtClean="0">
                <a:latin typeface="+mj-lt"/>
              </a:rPr>
              <a:t>«Бронзовых</a:t>
            </a:r>
            <a:r>
              <a:rPr lang="ru-RU" sz="1400" b="1" dirty="0">
                <a:latin typeface="+mj-lt"/>
              </a:rPr>
              <a:t>» – </a:t>
            </a:r>
            <a:r>
              <a:rPr lang="ru-RU" sz="2400" b="1" dirty="0">
                <a:latin typeface="+mj-lt"/>
              </a:rPr>
              <a:t>29 </a:t>
            </a:r>
            <a:endParaRPr lang="ru-RU" sz="1600" b="1" dirty="0">
              <a:latin typeface="+mj-lt"/>
            </a:endParaRPr>
          </a:p>
        </p:txBody>
      </p:sp>
      <p:sp>
        <p:nvSpPr>
          <p:cNvPr id="10245" name="Прямоугольник 11"/>
          <p:cNvSpPr>
            <a:spLocks noChangeArrowheads="1"/>
          </p:cNvSpPr>
          <p:nvPr/>
        </p:nvSpPr>
        <p:spPr bwMode="auto">
          <a:xfrm>
            <a:off x="529470" y="5589240"/>
            <a:ext cx="792011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ctr"/>
            <a:r>
              <a:rPr lang="ru-RU" sz="1400" b="1" dirty="0">
                <a:latin typeface="+mj-lt"/>
              </a:rPr>
              <a:t>Федеральный интернет-экзамен в сфере профессионального образования (ФЭПО)</a:t>
            </a:r>
            <a:r>
              <a:rPr lang="ru-RU" sz="1400" dirty="0">
                <a:latin typeface="+mj-lt"/>
              </a:rPr>
              <a:t>:</a:t>
            </a:r>
          </a:p>
          <a:p>
            <a:pPr fontAlgn="ctr"/>
            <a:r>
              <a:rPr lang="ru-RU" sz="1400" dirty="0">
                <a:latin typeface="+mj-lt"/>
              </a:rPr>
              <a:t>Сертификат качества НИИ Мониторинга качества образования по </a:t>
            </a:r>
            <a:r>
              <a:rPr lang="ru-RU" sz="1400" b="1" dirty="0">
                <a:latin typeface="+mj-lt"/>
              </a:rPr>
              <a:t>36 направлениям подготовки бакалавров </a:t>
            </a:r>
            <a:r>
              <a:rPr lang="ru-RU" sz="1400" dirty="0">
                <a:latin typeface="+mj-lt"/>
              </a:rPr>
              <a:t>и </a:t>
            </a:r>
            <a:r>
              <a:rPr lang="ru-RU" sz="1400" b="1" dirty="0">
                <a:latin typeface="+mj-lt"/>
              </a:rPr>
              <a:t>2 специальностям </a:t>
            </a:r>
            <a:r>
              <a:rPr lang="ru-RU" sz="1400" dirty="0">
                <a:latin typeface="+mj-lt"/>
              </a:rPr>
              <a:t>высшего образования в рамках 24 УГСН </a:t>
            </a:r>
            <a:endParaRPr lang="ru-RU" sz="1400" b="1" dirty="0">
              <a:latin typeface="+mj-lt"/>
            </a:endParaRPr>
          </a:p>
        </p:txBody>
      </p:sp>
      <p:pic>
        <p:nvPicPr>
          <p:cNvPr id="10246" name="Picture 2"/>
          <p:cNvPicPr>
            <a:picLocks noChangeAspect="1" noChangeArrowheads="1"/>
          </p:cNvPicPr>
          <p:nvPr/>
        </p:nvPicPr>
        <p:blipFill>
          <a:blip r:embed="rId5"/>
          <a:srcRect b="-1102"/>
          <a:stretch>
            <a:fillRect/>
          </a:stretch>
        </p:blipFill>
        <p:spPr bwMode="auto">
          <a:xfrm>
            <a:off x="2316743" y="3571293"/>
            <a:ext cx="1489798" cy="2127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779912" y="404664"/>
            <a:ext cx="51047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2800" b="1" dirty="0" smtClean="0">
                <a:solidFill>
                  <a:srgbClr val="0070C0"/>
                </a:solidFill>
                <a:latin typeface="Calibri" pitchFamily="34" charset="0"/>
              </a:rPr>
              <a:t>Образовательная деятельность</a:t>
            </a:r>
            <a:endParaRPr lang="ru-RU" sz="2800" b="1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222737966"/>
              </p:ext>
            </p:extLst>
          </p:nvPr>
        </p:nvGraphicFramePr>
        <p:xfrm>
          <a:off x="4499992" y="1340768"/>
          <a:ext cx="4286850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607306088"/>
              </p:ext>
            </p:extLst>
          </p:nvPr>
        </p:nvGraphicFramePr>
        <p:xfrm>
          <a:off x="251520" y="1340768"/>
          <a:ext cx="3999958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0201657"/>
              </p:ext>
            </p:extLst>
          </p:nvPr>
        </p:nvGraphicFramePr>
        <p:xfrm>
          <a:off x="212002" y="3863338"/>
          <a:ext cx="4071966" cy="26620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0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47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25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62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719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Уровень образования 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образовательных программ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1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2015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2016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2017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2018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4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СПО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6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8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17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4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Бакалавриат 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58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80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</a:t>
                      </a:r>
                      <a:r>
                        <a:rPr lang="en-US" sz="1100" dirty="0">
                          <a:effectLst/>
                        </a:rPr>
                        <a:t>4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Специалитет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18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Магистратура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</a:t>
                      </a:r>
                      <a:r>
                        <a:rPr lang="en-US" sz="1100" dirty="0">
                          <a:effectLst/>
                        </a:rPr>
                        <a:t>5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49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Подготовка кадров высшей квалификации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25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25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25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25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4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ИТОГО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161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175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185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499992" y="3861048"/>
            <a:ext cx="4286850" cy="2677656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Основные результаты в образовательной деятельности:</a:t>
            </a:r>
          </a:p>
          <a:p>
            <a:endParaRPr lang="ru-RU" sz="1200" b="1" dirty="0" smtClean="0"/>
          </a:p>
          <a:p>
            <a:pPr marL="342900" indent="-342900">
              <a:buAutoNum type="arabicPeriod"/>
            </a:pPr>
            <a:r>
              <a:rPr lang="ru-RU" sz="1200" dirty="0" smtClean="0"/>
              <a:t>В 2017 году успешно пройдена государственная аккредитация по всем образовательным программа</a:t>
            </a:r>
          </a:p>
          <a:p>
            <a:pPr marL="342900" indent="-342900">
              <a:buAutoNum type="arabicPeriod"/>
            </a:pPr>
            <a:endParaRPr lang="ru-RU" sz="1200" dirty="0"/>
          </a:p>
          <a:p>
            <a:pPr marL="342900" indent="-342900">
              <a:buAutoNum type="arabicPeriod"/>
            </a:pPr>
            <a:r>
              <a:rPr lang="ru-RU" sz="1200" dirty="0" smtClean="0"/>
              <a:t>В 2018 году получен сертификат качества НИИ Мониторинга качества образования по 36 направлениям подготовки бакалавров и 2 специальностям высшего образования в рамках 24 УГНС</a:t>
            </a:r>
          </a:p>
          <a:p>
            <a:pPr marL="342900" indent="-342900">
              <a:buAutoNum type="arabicPeriod"/>
            </a:pPr>
            <a:endParaRPr lang="ru-RU" sz="1200" dirty="0" smtClean="0"/>
          </a:p>
          <a:p>
            <a:pPr marL="342900" indent="-342900">
              <a:buAutoNum type="arabicPeriod"/>
            </a:pPr>
            <a:r>
              <a:rPr lang="ru-RU" sz="1200" dirty="0" smtClean="0"/>
              <a:t>В 2018 году в рамках Федерального интернет-экзамена для выпускников </a:t>
            </a:r>
            <a:r>
              <a:rPr lang="ru-RU" sz="1200" dirty="0" err="1" smtClean="0"/>
              <a:t>бакалавриата</a:t>
            </a:r>
            <a:r>
              <a:rPr lang="ru-RU" sz="1200" dirty="0" smtClean="0"/>
              <a:t> (ФИЭБ) получены сертификаты качества по 4 направлениям подготовки </a:t>
            </a:r>
            <a:r>
              <a:rPr lang="ru-RU" sz="1200" dirty="0" err="1" smtClean="0"/>
              <a:t>бакалавриата</a:t>
            </a:r>
            <a:endParaRPr lang="ru-RU" sz="1200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779912" y="404664"/>
            <a:ext cx="51047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2800" b="1" dirty="0" smtClean="0">
                <a:solidFill>
                  <a:srgbClr val="0070C0"/>
                </a:solidFill>
                <a:latin typeface="Calibri" pitchFamily="34" charset="0"/>
              </a:rPr>
              <a:t>Образовательная деятельность</a:t>
            </a:r>
            <a:endParaRPr lang="ru-RU" sz="2800" b="1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9881" y="1412776"/>
            <a:ext cx="4634167" cy="5293757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ru-RU" sz="1300" dirty="0"/>
              <a:t>БГУ располагает самым крупным научным потенциалом в Байкальском регионе. В нем осуществляются практически все виды фундаментальных исследований. На многих кафедрах ведутся прикладные и инновационные исследования. </a:t>
            </a:r>
            <a:endParaRPr lang="ru-RU" sz="1300" dirty="0" smtClean="0"/>
          </a:p>
          <a:p>
            <a:endParaRPr lang="ru-RU" sz="1300" dirty="0"/>
          </a:p>
          <a:p>
            <a:r>
              <a:rPr lang="ru-RU" sz="1300" dirty="0" smtClean="0"/>
              <a:t>В </a:t>
            </a:r>
            <a:r>
              <a:rPr lang="ru-RU" sz="1300" dirty="0"/>
              <a:t>университете сложились ведущие научные школы мирового уровня в </a:t>
            </a:r>
            <a:r>
              <a:rPr lang="ru-RU" sz="1300" dirty="0" smtClean="0"/>
              <a:t>области восточной медицины, физики конденсированного состояния, ботаники, орнитологии</a:t>
            </a:r>
            <a:r>
              <a:rPr lang="ru-RU" sz="1300" dirty="0"/>
              <a:t>, истории, монголоведения, социологии, философии</a:t>
            </a:r>
            <a:r>
              <a:rPr lang="ru-RU" sz="1300" dirty="0" smtClean="0"/>
              <a:t>, литературы, лингвистики, педагогики</a:t>
            </a:r>
          </a:p>
          <a:p>
            <a:endParaRPr lang="ru-RU" sz="1300" dirty="0"/>
          </a:p>
          <a:p>
            <a:r>
              <a:rPr lang="ru-RU" sz="1300" dirty="0"/>
              <a:t>БГУ активно сотрудничает с ведущими российскими университетами, институтами Российской академии наук, Российской академии образования и рядом международных организаций, занимающихся проблемами образования, науки, культуры и техники. Это обусловлено в первую очередь тем, что университет сохранил лучшие традиции, накопленные в вузах-предшественниках</a:t>
            </a:r>
            <a:r>
              <a:rPr lang="ru-RU" sz="1300" dirty="0" smtClean="0"/>
              <a:t>.</a:t>
            </a:r>
          </a:p>
          <a:p>
            <a:endParaRPr lang="ru-RU" sz="1300" dirty="0"/>
          </a:p>
          <a:p>
            <a:r>
              <a:rPr lang="ru-RU" sz="1300" dirty="0" smtClean="0"/>
              <a:t>Важным </a:t>
            </a:r>
            <a:r>
              <a:rPr lang="ru-RU" sz="1300" dirty="0"/>
              <a:t>фактором в развитии университета явился постоянный поиск нестандартных решений для улучшения материальной базы, привлечения высококвалифицированных кадров и выхода из тех многочисленных кризисных ситуаций, которые возникают в последние годы в российском образовательном пространстве</a:t>
            </a:r>
          </a:p>
        </p:txBody>
      </p:sp>
      <p:pic>
        <p:nvPicPr>
          <p:cNvPr id="8194" name="Picture 2" descr="C:\PHOTO\фото на буклет\dsc_04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703" y="5069215"/>
            <a:ext cx="2472045" cy="163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PHOTO\фото на буклет\dsc_0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75" y="5831033"/>
            <a:ext cx="1321841" cy="87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LOAD\lJtMduxAkG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592" y="4076675"/>
            <a:ext cx="2368222" cy="157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LOAD\JfVCJ7I6U0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498" y="2477572"/>
            <a:ext cx="157334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артинки по запросу байкальский центр биотехнологий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16008" y="1038098"/>
            <a:ext cx="3312740" cy="17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Картинки по запросу Центр молодежного инновационного творчества БГУ"/>
          <p:cNvPicPr>
            <a:picLocks noChangeAspect="1" noChangeArrowheads="1"/>
          </p:cNvPicPr>
          <p:nvPr/>
        </p:nvPicPr>
        <p:blipFill>
          <a:blip r:embed="rId8" cstate="print">
            <a:extLst/>
          </a:blip>
          <a:srcRect/>
          <a:stretch>
            <a:fillRect/>
          </a:stretch>
        </p:blipFill>
        <p:spPr bwMode="auto">
          <a:xfrm>
            <a:off x="5222001" y="1875222"/>
            <a:ext cx="1440160" cy="21738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5218960" y="404664"/>
            <a:ext cx="36657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2800" b="1" dirty="0" smtClean="0">
                <a:solidFill>
                  <a:srgbClr val="0070C0"/>
                </a:solidFill>
                <a:latin typeface="Calibri" pitchFamily="34" charset="0"/>
              </a:rPr>
              <a:t>Научная деятельность</a:t>
            </a:r>
            <a:endParaRPr lang="ru-RU" sz="2800" b="1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50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4943</TotalTime>
  <Words>1846</Words>
  <Application>Microsoft Office PowerPoint</Application>
  <PresentationFormat>Экран (4:3)</PresentationFormat>
  <Paragraphs>448</Paragraphs>
  <Slides>20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宋体</vt:lpstr>
      <vt:lpstr>Arial</vt:lpstr>
      <vt:lpstr>Calibri</vt:lpstr>
      <vt:lpstr>Tahoma</vt:lpstr>
      <vt:lpstr>Times New Roman</vt:lpstr>
      <vt:lpstr>Wingdings</vt:lpstr>
      <vt:lpstr>Wingdings 2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DNA7 X64</cp:lastModifiedBy>
  <cp:revision>315</cp:revision>
  <dcterms:created xsi:type="dcterms:W3CDTF">2018-10-11T02:09:37Z</dcterms:created>
  <dcterms:modified xsi:type="dcterms:W3CDTF">2019-05-07T08:34:50Z</dcterms:modified>
</cp:coreProperties>
</file>