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70" r:id="rId1"/>
  </p:sldMasterIdLst>
  <p:notesMasterIdLst>
    <p:notesMasterId r:id="rId8"/>
  </p:notesMasterIdLst>
  <p:sldIdLst>
    <p:sldId id="265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B7B6B"/>
    <a:srgbClr val="26AC95"/>
    <a:srgbClr val="0A264A"/>
    <a:srgbClr val="9999FF"/>
    <a:srgbClr val="9966FF"/>
    <a:srgbClr val="FFFFFF"/>
    <a:srgbClr val="F2F2F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865" autoAdjust="0"/>
  </p:normalViewPr>
  <p:slideViewPr>
    <p:cSldViewPr>
      <p:cViewPr>
        <p:scale>
          <a:sx n="100" d="100"/>
          <a:sy n="100" d="100"/>
        </p:scale>
        <p:origin x="-954" y="-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10C0A-442C-4831-B684-4E060E75D54C}" type="datetimeFigureOut">
              <a:rPr lang="ru-RU" smtClean="0"/>
              <a:pPr/>
              <a:t>14.05.2026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CC46D-4412-4095-A0F9-9AADAD1608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3599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CC46D-4412-4095-A0F9-9AADAD1608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928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995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085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3636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CDFE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010334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72366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633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4786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466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079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224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224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589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400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76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obsu@mail.ru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5723" y="609600"/>
            <a:ext cx="4743377" cy="1434367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 indent="3810" algn="ctr">
              <a:lnSpc>
                <a:spcPct val="90100"/>
              </a:lnSpc>
              <a:spcBef>
                <a:spcPts val="385"/>
              </a:spcBef>
            </a:pPr>
            <a:r>
              <a:rPr sz="3200" spc="155" smtClean="0">
                <a:solidFill>
                  <a:srgbClr val="26AC95"/>
                </a:solidFill>
                <a:latin typeface="Arial Black" panose="020B0A04020102020204" pitchFamily="34" charset="0"/>
              </a:rPr>
              <a:t>КУР</a:t>
            </a:r>
            <a:r>
              <a:rPr lang="ru-RU" sz="3200" spc="155" smtClean="0">
                <a:solidFill>
                  <a:srgbClr val="26AC95"/>
                </a:solidFill>
                <a:latin typeface="Arial Black" panose="020B0A04020102020204" pitchFamily="34" charset="0"/>
              </a:rPr>
              <a:t>СЫ</a:t>
            </a:r>
            <a:r>
              <a:rPr sz="3200" spc="155" smtClean="0">
                <a:solidFill>
                  <a:srgbClr val="26AC95"/>
                </a:solidFill>
                <a:latin typeface="Arial Black" panose="020B0A04020102020204" pitchFamily="34" charset="0"/>
              </a:rPr>
              <a:t> </a:t>
            </a:r>
            <a:r>
              <a:rPr sz="3200" spc="95" dirty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ПОВЫШЕНИЯ</a:t>
            </a:r>
            <a:r>
              <a:rPr sz="3200" spc="95" dirty="0">
                <a:solidFill>
                  <a:srgbClr val="26AC95"/>
                </a:solidFill>
                <a:latin typeface="Arial Black" panose="020B0A04020102020204" pitchFamily="34" charset="0"/>
              </a:rPr>
              <a:t> </a:t>
            </a:r>
            <a:r>
              <a:rPr sz="3600" spc="165" dirty="0">
                <a:solidFill>
                  <a:srgbClr val="26AC95"/>
                </a:solidFill>
                <a:latin typeface="Arial Black" panose="020B0A04020102020204" pitchFamily="34" charset="0"/>
              </a:rPr>
              <a:t>КВАЛИФИКАЦИИ</a:t>
            </a:r>
            <a:endParaRPr sz="3600" dirty="0">
              <a:solidFill>
                <a:srgbClr val="26AC95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object 2"/>
          <p:cNvSpPr txBox="1">
            <a:spLocks/>
          </p:cNvSpPr>
          <p:nvPr/>
        </p:nvSpPr>
        <p:spPr>
          <a:xfrm>
            <a:off x="1523968" y="3200400"/>
            <a:ext cx="5715040" cy="880369"/>
          </a:xfrm>
          <a:prstGeom prst="rect">
            <a:avLst/>
          </a:prstGeom>
        </p:spPr>
        <p:txBody>
          <a:bodyPr vert="horz" wrap="square" lIns="0" tIns="48895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rgbClr val="3CDFED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 indent="3810" algn="ctr">
              <a:lnSpc>
                <a:spcPct val="90100"/>
              </a:lnSpc>
              <a:spcBef>
                <a:spcPts val="385"/>
              </a:spcBef>
            </a:pPr>
            <a:r>
              <a:rPr lang="ru-RU" sz="6000" spc="155" dirty="0" smtClean="0">
                <a:solidFill>
                  <a:srgbClr val="0A264A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</a:t>
            </a:r>
            <a:endParaRPr lang="ru-RU" sz="6600" dirty="0">
              <a:solidFill>
                <a:srgbClr val="0A264A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620000" y="6010678"/>
            <a:ext cx="3119455" cy="791372"/>
            <a:chOff x="7620000" y="6010678"/>
            <a:chExt cx="3119455" cy="791372"/>
          </a:xfrm>
        </p:grpSpPr>
        <p:sp>
          <p:nvSpPr>
            <p:cNvPr id="32" name="object 51"/>
            <p:cNvSpPr txBox="1"/>
            <p:nvPr/>
          </p:nvSpPr>
          <p:spPr>
            <a:xfrm>
              <a:off x="8291566" y="6050562"/>
              <a:ext cx="2447889" cy="7514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Институт непрерывного </a:t>
              </a:r>
              <a:r>
                <a:rPr lang="ru-RU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образования БГУ</a:t>
              </a:r>
            </a:p>
            <a:p>
              <a:r>
                <a:rPr lang="ru-RU" sz="1200" dirty="0" smtClean="0"/>
                <a:t/>
              </a:r>
              <a:br>
                <a:rPr lang="ru-RU" sz="1200" dirty="0" smtClean="0"/>
              </a:br>
              <a:endParaRPr sz="120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pic>
          <p:nvPicPr>
            <p:cNvPr id="38" name="Рисунок 3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20000" y="6010678"/>
              <a:ext cx="533400" cy="512414"/>
            </a:xfrm>
            <a:prstGeom prst="rect">
              <a:avLst/>
            </a:prstGeom>
          </p:spPr>
        </p:pic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22131" y="6094455"/>
            <a:ext cx="1217432" cy="344860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6953256" y="2071678"/>
            <a:ext cx="49033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A264A"/>
                </a:solidFill>
                <a:latin typeface="+mn-lt"/>
              </a:rPr>
              <a:t>АКТУАЛЬНЫЕ ВОПРОСЫ ДЕЯТЕЛЬНОСТИ ХРИСТИАНСКИХ ОРГАНИЗАЦИЙ В РОССИЙСКОЙ ФЕДЕРАЦИИ</a:t>
            </a:r>
            <a:endParaRPr lang="ru-RU" sz="3200" dirty="0">
              <a:solidFill>
                <a:srgbClr val="0A264A"/>
              </a:solidFill>
              <a:latin typeface="+mn-lt"/>
            </a:endParaRPr>
          </a:p>
        </p:txBody>
      </p:sp>
      <p:pic>
        <p:nvPicPr>
          <p:cNvPr id="7170" name="Picture 2" descr="https://www.infpol.ru/upload/iblock/c20/sol4lkd2dw11q6fjqz7esjc26poyfit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2464" y="714356"/>
            <a:ext cx="6000792" cy="52864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41294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1458326" y="365125"/>
            <a:ext cx="27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A264A"/>
                </a:solidFill>
                <a:latin typeface="Raleway Black" pitchFamily="2" charset="-52"/>
              </a:rPr>
              <a:t>2</a:t>
            </a:r>
            <a:endParaRPr lang="ru-RU" dirty="0">
              <a:solidFill>
                <a:srgbClr val="0A264A"/>
              </a:solidFill>
              <a:latin typeface="Raleway Black" pitchFamily="2" charset="-52"/>
            </a:endParaRPr>
          </a:p>
        </p:txBody>
      </p:sp>
      <p:sp>
        <p:nvSpPr>
          <p:cNvPr id="63" name="object 2"/>
          <p:cNvSpPr txBox="1">
            <a:spLocks/>
          </p:cNvSpPr>
          <p:nvPr/>
        </p:nvSpPr>
        <p:spPr>
          <a:xfrm>
            <a:off x="2816853" y="638625"/>
            <a:ext cx="6781800" cy="381771"/>
          </a:xfrm>
          <a:prstGeom prst="rect">
            <a:avLst/>
          </a:prstGeom>
        </p:spPr>
        <p:txBody>
          <a:bodyPr vert="horz" wrap="square" lIns="0" tIns="48895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rgbClr val="3CDFED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 indent="3810" algn="ctr">
              <a:lnSpc>
                <a:spcPct val="90100"/>
              </a:lnSpc>
              <a:spcBef>
                <a:spcPts val="385"/>
              </a:spcBef>
            </a:pPr>
            <a:r>
              <a:rPr lang="ru-RU" sz="2400" spc="155" dirty="0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ПРОГРАММА ПОВЫШЕНИЯ КВАЛИФИКАЦИИ</a:t>
            </a:r>
            <a:endParaRPr lang="ru-RU" sz="2400" dirty="0">
              <a:solidFill>
                <a:srgbClr val="26AC95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680955" y="3170665"/>
            <a:ext cx="5490028" cy="2654573"/>
            <a:chOff x="624918" y="2054902"/>
            <a:chExt cx="5490028" cy="2654573"/>
          </a:xfrm>
        </p:grpSpPr>
        <p:sp>
          <p:nvSpPr>
            <p:cNvPr id="49" name="object 49"/>
            <p:cNvSpPr txBox="1"/>
            <p:nvPr/>
          </p:nvSpPr>
          <p:spPr>
            <a:xfrm>
              <a:off x="1409585" y="2445583"/>
              <a:ext cx="4705361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298450" marR="5080" indent="-285750">
                <a:lnSpc>
                  <a:spcPct val="100000"/>
                </a:lnSpc>
                <a:spcBef>
                  <a:spcPts val="100"/>
                </a:spcBef>
              </a:pPr>
              <a:endParaRPr lang="ru-RU" spc="-1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bject 54"/>
            <p:cNvSpPr txBox="1"/>
            <p:nvPr/>
          </p:nvSpPr>
          <p:spPr>
            <a:xfrm>
              <a:off x="1409586" y="2054902"/>
              <a:ext cx="4703184" cy="265457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ru-RU" sz="2000" b="1" spc="60" dirty="0" smtClean="0">
                  <a:solidFill>
                    <a:srgbClr val="0A264A"/>
                  </a:solidFill>
                  <a:latin typeface="Times New Roman" pitchFamily="18" charset="0"/>
                  <a:cs typeface="Times New Roman" pitchFamily="18" charset="0"/>
                </a:rPr>
                <a:t>ДЛЯ КОГО? </a:t>
              </a: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ru-RU" sz="2000" b="1" spc="60" dirty="0" smtClean="0">
                  <a:solidFill>
                    <a:srgbClr val="26AC95"/>
                  </a:solidFill>
                  <a:latin typeface="Times New Roman" pitchFamily="18" charset="0"/>
                  <a:cs typeface="Times New Roman" pitchFamily="18" charset="0"/>
                </a:rPr>
                <a:t>Курс предназначен для пасторов, служителей, администраторов церквей и руководителей направлений.</a:t>
              </a: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ru-RU" sz="1400" spc="20" dirty="0" smtClean="0">
                  <a:solidFill>
                    <a:srgbClr val="26AC9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 окончании обучения слушатели с высшим или средним профессиональным образованием получают удостоверение о повышении квалификации. Остальные участники получают свидетельство о прохождении обучения. </a:t>
              </a:r>
              <a:endParaRPr sz="2000" b="1" dirty="0" smtClean="0">
                <a:solidFill>
                  <a:srgbClr val="0A264A"/>
                </a:solidFill>
                <a:latin typeface="Georgia" pitchFamily="18" charset="0"/>
                <a:cs typeface="Times New Roman" pitchFamily="18" charset="0"/>
              </a:endParaRPr>
            </a:p>
          </p:txBody>
        </p:sp>
        <p:pic>
          <p:nvPicPr>
            <p:cNvPr id="69" name="Рисунок 6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24918" y="2327529"/>
              <a:ext cx="586899" cy="603668"/>
            </a:xfrm>
            <a:prstGeom prst="rect">
              <a:avLst/>
            </a:prstGeom>
          </p:spPr>
        </p:pic>
      </p:grpSp>
      <p:sp>
        <p:nvSpPr>
          <p:cNvPr id="71" name="Прямоугольник 70"/>
          <p:cNvSpPr/>
          <p:nvPr/>
        </p:nvSpPr>
        <p:spPr>
          <a:xfrm>
            <a:off x="666712" y="1428736"/>
            <a:ext cx="11053596" cy="1367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just">
              <a:spcBef>
                <a:spcPts val="100"/>
              </a:spcBef>
            </a:pPr>
            <a:r>
              <a:rPr lang="ru-RU" spc="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pc="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800" b="1" spc="100" dirty="0" smtClean="0">
                <a:solidFill>
                  <a:srgbClr val="26AC95"/>
                </a:solidFill>
                <a:latin typeface="Arial" pitchFamily="34" charset="0"/>
                <a:cs typeface="Arial" pitchFamily="34" charset="0"/>
              </a:rPr>
              <a:t>О программе</a:t>
            </a:r>
            <a:r>
              <a:rPr lang="ru-RU" sz="2800" b="1" spc="100" dirty="0" smtClean="0">
                <a:solidFill>
                  <a:srgbClr val="26AC95"/>
                </a:solidFill>
                <a:latin typeface="+mj-lt"/>
                <a:cs typeface="Arial" panose="020B0604020202020204" pitchFamily="34" charset="0"/>
              </a:rPr>
              <a:t>. </a:t>
            </a:r>
          </a:p>
          <a:p>
            <a:pPr marL="12700" marR="5080" algn="just">
              <a:spcBef>
                <a:spcPts val="100"/>
              </a:spcBef>
            </a:pPr>
            <a:r>
              <a:rPr lang="ru-RU" b="1" spc="10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Курс</a:t>
            </a:r>
            <a:r>
              <a:rPr lang="ru-RU" b="1" spc="5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14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предназначен для людей, </a:t>
            </a:r>
            <a:r>
              <a:rPr lang="ru-RU" b="1" spc="125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планирующих</a:t>
            </a:r>
            <a:r>
              <a:rPr lang="ru-RU" b="1" spc="1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10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осуществлять</a:t>
            </a:r>
            <a:r>
              <a:rPr lang="en-US" b="1" spc="50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14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свою</a:t>
            </a:r>
            <a:r>
              <a:rPr lang="ru-RU" b="1" spc="2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12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</a:t>
            </a:r>
            <a:r>
              <a:rPr lang="ru-RU" b="1" spc="25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90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b="1" spc="35" dirty="0" smtClean="0">
                <a:solidFill>
                  <a:srgbClr val="1B7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религиозной сфере. Способствует</a:t>
            </a:r>
            <a:r>
              <a:rPr lang="ru-RU" b="1" dirty="0" smtClean="0">
                <a:solidFill>
                  <a:srgbClr val="1B7B6B"/>
                </a:solidFill>
              </a:rPr>
              <a:t> формированию </a:t>
            </a:r>
            <a:r>
              <a:rPr lang="ru-RU" b="1" dirty="0">
                <a:solidFill>
                  <a:srgbClr val="1B7B6B"/>
                </a:solidFill>
              </a:rPr>
              <a:t>навыков самостоятельного подхода к принятию управленческого решения по широкому кругу межконфессиональных проблем. </a:t>
            </a:r>
            <a:endParaRPr lang="ru-RU" b="1" dirty="0">
              <a:solidFill>
                <a:srgbClr val="1B7B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1143000" y="4689499"/>
            <a:ext cx="5025807" cy="836118"/>
            <a:chOff x="1364216" y="4834895"/>
            <a:chExt cx="5025807" cy="594253"/>
          </a:xfrm>
        </p:grpSpPr>
        <p:sp>
          <p:nvSpPr>
            <p:cNvPr id="54" name="object 54"/>
            <p:cNvSpPr txBox="1"/>
            <p:nvPr/>
          </p:nvSpPr>
          <p:spPr>
            <a:xfrm>
              <a:off x="1686839" y="4834895"/>
              <a:ext cx="4703184" cy="2278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sz="2000" dirty="0" smtClean="0">
                <a:solidFill>
                  <a:srgbClr val="0A264A"/>
                </a:solidFill>
                <a:latin typeface="Raleway Black" pitchFamily="2" charset="-52"/>
                <a:cs typeface="Verdana"/>
              </a:endParaRPr>
            </a:p>
          </p:txBody>
        </p:sp>
        <p:sp>
          <p:nvSpPr>
            <p:cNvPr id="62" name="object 54"/>
            <p:cNvSpPr txBox="1"/>
            <p:nvPr/>
          </p:nvSpPr>
          <p:spPr>
            <a:xfrm>
              <a:off x="1364216" y="5223163"/>
              <a:ext cx="3049349" cy="205985"/>
            </a:xfrm>
            <a:prstGeom prst="rect">
              <a:avLst/>
            </a:prstGeom>
          </p:spPr>
          <p:txBody>
            <a:bodyPr vert="horz" wrap="square" lIns="0" tIns="12700" rIns="0" bIns="0" rtlCol="0" anchor="t" anchorCtr="1">
              <a:spAutoFit/>
            </a:bodyPr>
            <a:lstStyle/>
            <a:p>
              <a:pPr marL="12700" marR="5080" algn="l"/>
              <a:endPara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6137735" y="3564247"/>
            <a:ext cx="5596816" cy="1674817"/>
          </a:xfrm>
          <a:prstGeom prst="rect">
            <a:avLst/>
          </a:prstGeom>
        </p:spPr>
        <p:txBody>
          <a:bodyPr vert="horz" wrap="square" lIns="0" tIns="12700" rIns="0" bIns="0" numCol="1" rtlCol="0" anchor="t">
            <a:spAutoFit/>
          </a:bodyPr>
          <a:lstStyle/>
          <a:p>
            <a:pPr marL="298450" marR="5080" indent="-285750" algn="l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dirty="0" err="1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олучение</a:t>
            </a:r>
            <a:r>
              <a:rPr spc="55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базиса</a:t>
            </a:r>
            <a:r>
              <a:rPr spc="40"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системных</a:t>
            </a:r>
            <a:r>
              <a:rPr spc="15"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знаний</a:t>
            </a:r>
            <a:r>
              <a:rPr spc="35"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0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pc="10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0" dirty="0" err="1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</a:t>
            </a:r>
            <a:r>
              <a:rPr spc="-5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0"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pc="-30"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0" dirty="0" err="1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сфере</a:t>
            </a:r>
            <a:r>
              <a:rPr spc="-40" dirty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10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государственно-конфессиональных отношений</a:t>
            </a:r>
            <a:endParaRPr lang="ru-RU" spc="10" dirty="0" smtClean="0">
              <a:solidFill>
                <a:srgbClr val="26AC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l"/>
            <a:endParaRPr lang="ru-RU" spc="10" dirty="0" smtClean="0">
              <a:solidFill>
                <a:srgbClr val="26AC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l"/>
            <a:endParaRPr lang="ru-RU" dirty="0">
              <a:solidFill>
                <a:srgbClr val="26AC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8450" marR="5080" indent="-285750" algn="l">
              <a:buFont typeface="Wingdings" panose="05000000000000000000" pitchFamily="2" charset="2"/>
              <a:buChar char="q"/>
            </a:pPr>
            <a:r>
              <a:rPr lang="ru-RU" spc="20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60" dirty="0" err="1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Обьем</a:t>
            </a:r>
            <a:r>
              <a:rPr lang="ru-RU" b="1" spc="60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- 72 часа. </a:t>
            </a:r>
            <a:r>
              <a:rPr lang="ru-RU" b="1" spc="60" dirty="0" err="1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Он-лайн</a:t>
            </a:r>
            <a:r>
              <a:rPr lang="ru-RU" b="1" spc="60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 формат</a:t>
            </a:r>
            <a:endParaRPr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54"/>
          <p:cNvSpPr txBox="1"/>
          <p:nvPr/>
        </p:nvSpPr>
        <p:spPr>
          <a:xfrm>
            <a:off x="6567792" y="3160110"/>
            <a:ext cx="5166759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pc="60" dirty="0" smtClean="0">
                <a:solidFill>
                  <a:srgbClr val="0A264A"/>
                </a:solidFill>
                <a:latin typeface="Times New Roman" pitchFamily="18" charset="0"/>
                <a:cs typeface="Times New Roman" pitchFamily="18" charset="0"/>
              </a:rPr>
              <a:t>ГЛАВНЫЕ ЗАДАЧИ ПРОГРАММЫ</a:t>
            </a:r>
            <a:endParaRPr sz="2000" dirty="0" smtClean="0">
              <a:solidFill>
                <a:srgbClr val="0A26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6" name="Рисунок 8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5948327" y="3000892"/>
            <a:ext cx="554216" cy="554216"/>
          </a:xfrm>
          <a:prstGeom prst="rect">
            <a:avLst/>
          </a:prstGeom>
        </p:spPr>
      </p:pic>
      <p:grpSp>
        <p:nvGrpSpPr>
          <p:cNvPr id="23" name="Группа 22"/>
          <p:cNvGrpSpPr/>
          <p:nvPr/>
        </p:nvGrpSpPr>
        <p:grpSpPr>
          <a:xfrm>
            <a:off x="7608168" y="6010678"/>
            <a:ext cx="3131287" cy="606706"/>
            <a:chOff x="7620000" y="6010678"/>
            <a:chExt cx="3119455" cy="606706"/>
          </a:xfrm>
        </p:grpSpPr>
        <p:sp>
          <p:nvSpPr>
            <p:cNvPr id="24" name="object 51"/>
            <p:cNvSpPr txBox="1"/>
            <p:nvPr/>
          </p:nvSpPr>
          <p:spPr>
            <a:xfrm>
              <a:off x="8291566" y="6050562"/>
              <a:ext cx="2447889" cy="56682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Институт непрерывного </a:t>
              </a:r>
              <a:r>
                <a:rPr lang="ru-RU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образования БГУ</a:t>
              </a:r>
            </a:p>
            <a:p>
              <a:endParaRPr sz="120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20000" y="6010678"/>
              <a:ext cx="533400" cy="512414"/>
            </a:xfrm>
            <a:prstGeom prst="rect">
              <a:avLst/>
            </a:prstGeom>
          </p:spPr>
        </p:pic>
      </p:grpSp>
      <p:pic>
        <p:nvPicPr>
          <p:cNvPr id="26" name="Рисунок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22131" y="6094455"/>
            <a:ext cx="1217432" cy="34486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51" grpId="0" build="p"/>
      <p:bldP spid="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11458326" y="365125"/>
            <a:ext cx="27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A264A"/>
                </a:solidFill>
                <a:latin typeface="Raleway Black" pitchFamily="2" charset="-52"/>
              </a:rPr>
              <a:t>3</a:t>
            </a:r>
            <a:endParaRPr lang="ru-RU" dirty="0">
              <a:solidFill>
                <a:srgbClr val="0A264A"/>
              </a:solidFill>
              <a:latin typeface="Raleway Black" pitchFamily="2" charset="-52"/>
            </a:endParaRPr>
          </a:p>
        </p:txBody>
      </p:sp>
      <p:sp>
        <p:nvSpPr>
          <p:cNvPr id="39" name="object 2"/>
          <p:cNvSpPr txBox="1">
            <a:spLocks/>
          </p:cNvSpPr>
          <p:nvPr/>
        </p:nvSpPr>
        <p:spPr>
          <a:xfrm>
            <a:off x="529150" y="443123"/>
            <a:ext cx="8189242" cy="381771"/>
          </a:xfrm>
          <a:prstGeom prst="rect">
            <a:avLst/>
          </a:prstGeom>
        </p:spPr>
        <p:txBody>
          <a:bodyPr vert="horz" wrap="square" lIns="0" tIns="48895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rgbClr val="3CDFED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 indent="3810">
              <a:lnSpc>
                <a:spcPct val="90100"/>
              </a:lnSpc>
              <a:spcBef>
                <a:spcPts val="385"/>
              </a:spcBef>
            </a:pPr>
            <a:r>
              <a:rPr lang="ru-RU" sz="2400" dirty="0" smtClean="0">
                <a:solidFill>
                  <a:srgbClr val="26AC95"/>
                </a:solidFill>
              </a:rPr>
              <a:t>Что будете изучать?</a:t>
            </a:r>
            <a:endParaRPr lang="ru-RU" sz="2400" dirty="0">
              <a:solidFill>
                <a:srgbClr val="26AC95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258814" y="1204056"/>
            <a:ext cx="798743" cy="756578"/>
            <a:chOff x="838200" y="1243279"/>
            <a:chExt cx="599237" cy="567604"/>
          </a:xfrm>
          <a:solidFill>
            <a:srgbClr val="0A264A"/>
          </a:solidFill>
        </p:grpSpPr>
        <p:grpSp>
          <p:nvGrpSpPr>
            <p:cNvPr id="54" name="Группа 53"/>
            <p:cNvGrpSpPr/>
            <p:nvPr/>
          </p:nvGrpSpPr>
          <p:grpSpPr>
            <a:xfrm>
              <a:off x="838200" y="1243279"/>
              <a:ext cx="599237" cy="567604"/>
              <a:chOff x="838200" y="1243279"/>
              <a:chExt cx="599237" cy="567604"/>
            </a:xfrm>
            <a:grpFill/>
          </p:grpSpPr>
          <p:sp>
            <p:nvSpPr>
              <p:cNvPr id="42" name="Google Shape;225;p18">
                <a:extLst>
                  <a:ext uri="{FF2B5EF4-FFF2-40B4-BE49-F238E27FC236}">
                    <a16:creationId xmlns="" xmlns:a16="http://schemas.microsoft.com/office/drawing/2014/main" id="{7ED90E1A-D08B-BE88-35F6-6714FF1CF560}"/>
                  </a:ext>
                </a:extLst>
              </p:cNvPr>
              <p:cNvSpPr/>
              <p:nvPr/>
            </p:nvSpPr>
            <p:spPr>
              <a:xfrm>
                <a:off x="838200" y="1243279"/>
                <a:ext cx="437255" cy="567604"/>
              </a:xfrm>
              <a:custGeom>
                <a:avLst/>
                <a:gdLst/>
                <a:ahLst/>
                <a:cxnLst/>
                <a:rect l="l" t="t" r="r" b="b"/>
                <a:pathLst>
                  <a:path w="8980" h="11657" extrusionOk="0">
                    <a:moveTo>
                      <a:pt x="5892" y="662"/>
                    </a:moveTo>
                    <a:cubicBezTo>
                      <a:pt x="6081" y="662"/>
                      <a:pt x="6239" y="819"/>
                      <a:pt x="6239" y="1040"/>
                    </a:cubicBezTo>
                    <a:lnTo>
                      <a:pt x="6239" y="1386"/>
                    </a:lnTo>
                    <a:lnTo>
                      <a:pt x="2805" y="1386"/>
                    </a:lnTo>
                    <a:lnTo>
                      <a:pt x="2805" y="1040"/>
                    </a:lnTo>
                    <a:cubicBezTo>
                      <a:pt x="2805" y="819"/>
                      <a:pt x="2962" y="662"/>
                      <a:pt x="3120" y="662"/>
                    </a:cubicBezTo>
                    <a:close/>
                    <a:moveTo>
                      <a:pt x="8035" y="1323"/>
                    </a:moveTo>
                    <a:cubicBezTo>
                      <a:pt x="8255" y="1323"/>
                      <a:pt x="8413" y="1512"/>
                      <a:pt x="8413" y="1701"/>
                    </a:cubicBezTo>
                    <a:lnTo>
                      <a:pt x="8413" y="10617"/>
                    </a:lnTo>
                    <a:cubicBezTo>
                      <a:pt x="8413" y="10838"/>
                      <a:pt x="8255" y="10995"/>
                      <a:pt x="8035" y="10995"/>
                    </a:cubicBezTo>
                    <a:lnTo>
                      <a:pt x="1166" y="10995"/>
                    </a:lnTo>
                    <a:cubicBezTo>
                      <a:pt x="946" y="10995"/>
                      <a:pt x="788" y="10838"/>
                      <a:pt x="788" y="10617"/>
                    </a:cubicBezTo>
                    <a:lnTo>
                      <a:pt x="788" y="1701"/>
                    </a:lnTo>
                    <a:lnTo>
                      <a:pt x="757" y="1701"/>
                    </a:lnTo>
                    <a:cubicBezTo>
                      <a:pt x="757" y="1512"/>
                      <a:pt x="914" y="1323"/>
                      <a:pt x="1103" y="1323"/>
                    </a:cubicBezTo>
                    <a:lnTo>
                      <a:pt x="2143" y="1323"/>
                    </a:lnTo>
                    <a:lnTo>
                      <a:pt x="2143" y="1701"/>
                    </a:lnTo>
                    <a:cubicBezTo>
                      <a:pt x="2143" y="1890"/>
                      <a:pt x="2301" y="2048"/>
                      <a:pt x="2490" y="2048"/>
                    </a:cubicBezTo>
                    <a:lnTo>
                      <a:pt x="6617" y="2048"/>
                    </a:lnTo>
                    <a:cubicBezTo>
                      <a:pt x="6837" y="2048"/>
                      <a:pt x="6995" y="1890"/>
                      <a:pt x="6995" y="1701"/>
                    </a:cubicBezTo>
                    <a:lnTo>
                      <a:pt x="6995" y="1323"/>
                    </a:lnTo>
                    <a:close/>
                    <a:moveTo>
                      <a:pt x="3120" y="0"/>
                    </a:moveTo>
                    <a:cubicBezTo>
                      <a:pt x="2679" y="0"/>
                      <a:pt x="2301" y="284"/>
                      <a:pt x="2143" y="662"/>
                    </a:cubicBezTo>
                    <a:lnTo>
                      <a:pt x="1040" y="662"/>
                    </a:lnTo>
                    <a:cubicBezTo>
                      <a:pt x="473" y="662"/>
                      <a:pt x="1" y="1134"/>
                      <a:pt x="1" y="1701"/>
                    </a:cubicBezTo>
                    <a:lnTo>
                      <a:pt x="1" y="10649"/>
                    </a:lnTo>
                    <a:cubicBezTo>
                      <a:pt x="64" y="11216"/>
                      <a:pt x="536" y="11657"/>
                      <a:pt x="1072" y="11657"/>
                    </a:cubicBezTo>
                    <a:lnTo>
                      <a:pt x="7971" y="11657"/>
                    </a:lnTo>
                    <a:cubicBezTo>
                      <a:pt x="8507" y="11657"/>
                      <a:pt x="8980" y="11184"/>
                      <a:pt x="8980" y="10649"/>
                    </a:cubicBezTo>
                    <a:lnTo>
                      <a:pt x="8980" y="1701"/>
                    </a:lnTo>
                    <a:cubicBezTo>
                      <a:pt x="8980" y="1134"/>
                      <a:pt x="8507" y="662"/>
                      <a:pt x="7971" y="662"/>
                    </a:cubicBezTo>
                    <a:lnTo>
                      <a:pt x="6869" y="662"/>
                    </a:lnTo>
                    <a:cubicBezTo>
                      <a:pt x="6711" y="284"/>
                      <a:pt x="6365" y="0"/>
                      <a:pt x="589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3" name="Google Shape;235;p18">
                <a:extLst>
                  <a:ext uri="{FF2B5EF4-FFF2-40B4-BE49-F238E27FC236}">
                    <a16:creationId xmlns="" xmlns:a16="http://schemas.microsoft.com/office/drawing/2014/main" id="{F91C124D-2068-AE70-4D7A-92A1CFF719CD}"/>
                  </a:ext>
                </a:extLst>
              </p:cNvPr>
              <p:cNvSpPr/>
              <p:nvPr/>
            </p:nvSpPr>
            <p:spPr>
              <a:xfrm>
                <a:off x="1337716" y="1293115"/>
                <a:ext cx="99721" cy="467931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9610" extrusionOk="0">
                    <a:moveTo>
                      <a:pt x="1008" y="662"/>
                    </a:moveTo>
                    <a:cubicBezTo>
                      <a:pt x="1229" y="662"/>
                      <a:pt x="1386" y="819"/>
                      <a:pt x="1386" y="1009"/>
                    </a:cubicBezTo>
                    <a:lnTo>
                      <a:pt x="1386" y="2080"/>
                    </a:lnTo>
                    <a:lnTo>
                      <a:pt x="725" y="2080"/>
                    </a:lnTo>
                    <a:lnTo>
                      <a:pt x="725" y="1009"/>
                    </a:lnTo>
                    <a:lnTo>
                      <a:pt x="662" y="1009"/>
                    </a:lnTo>
                    <a:cubicBezTo>
                      <a:pt x="662" y="819"/>
                      <a:pt x="819" y="662"/>
                      <a:pt x="1008" y="662"/>
                    </a:cubicBezTo>
                    <a:close/>
                    <a:moveTo>
                      <a:pt x="1323" y="2741"/>
                    </a:moveTo>
                    <a:lnTo>
                      <a:pt x="1323" y="6900"/>
                    </a:lnTo>
                    <a:lnTo>
                      <a:pt x="662" y="6900"/>
                    </a:lnTo>
                    <a:lnTo>
                      <a:pt x="662" y="2741"/>
                    </a:lnTo>
                    <a:close/>
                    <a:moveTo>
                      <a:pt x="1260" y="7562"/>
                    </a:moveTo>
                    <a:lnTo>
                      <a:pt x="1008" y="8192"/>
                    </a:lnTo>
                    <a:lnTo>
                      <a:pt x="819" y="7562"/>
                    </a:lnTo>
                    <a:close/>
                    <a:moveTo>
                      <a:pt x="1008" y="0"/>
                    </a:moveTo>
                    <a:cubicBezTo>
                      <a:pt x="473" y="0"/>
                      <a:pt x="0" y="473"/>
                      <a:pt x="0" y="1009"/>
                    </a:cubicBezTo>
                    <a:lnTo>
                      <a:pt x="0" y="7215"/>
                    </a:lnTo>
                    <a:lnTo>
                      <a:pt x="0" y="7309"/>
                    </a:lnTo>
                    <a:lnTo>
                      <a:pt x="662" y="9357"/>
                    </a:lnTo>
                    <a:cubicBezTo>
                      <a:pt x="693" y="9515"/>
                      <a:pt x="819" y="9609"/>
                      <a:pt x="977" y="9609"/>
                    </a:cubicBezTo>
                    <a:cubicBezTo>
                      <a:pt x="1134" y="9609"/>
                      <a:pt x="1260" y="9515"/>
                      <a:pt x="1292" y="9357"/>
                    </a:cubicBezTo>
                    <a:lnTo>
                      <a:pt x="1954" y="7309"/>
                    </a:lnTo>
                    <a:lnTo>
                      <a:pt x="1954" y="7215"/>
                    </a:lnTo>
                    <a:lnTo>
                      <a:pt x="1954" y="1009"/>
                    </a:lnTo>
                    <a:cubicBezTo>
                      <a:pt x="2048" y="441"/>
                      <a:pt x="1576" y="0"/>
                      <a:pt x="10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grpSp>
          <p:nvGrpSpPr>
            <p:cNvPr id="53" name="Группа 52"/>
            <p:cNvGrpSpPr/>
            <p:nvPr/>
          </p:nvGrpSpPr>
          <p:grpSpPr>
            <a:xfrm>
              <a:off x="905497" y="1351537"/>
              <a:ext cx="302232" cy="371278"/>
              <a:chOff x="883726" y="1341120"/>
              <a:chExt cx="251011" cy="308355"/>
            </a:xfrm>
            <a:grpFill/>
          </p:grpSpPr>
          <p:sp>
            <p:nvSpPr>
              <p:cNvPr id="44" name="Google Shape;226;p18">
                <a:extLst>
                  <a:ext uri="{FF2B5EF4-FFF2-40B4-BE49-F238E27FC236}">
                    <a16:creationId xmlns="" xmlns:a16="http://schemas.microsoft.com/office/drawing/2014/main" id="{A1553D8C-785C-C9DF-53EB-1380CDE50322}"/>
                  </a:ext>
                </a:extLst>
              </p:cNvPr>
              <p:cNvSpPr/>
              <p:nvPr/>
            </p:nvSpPr>
            <p:spPr>
              <a:xfrm>
                <a:off x="883726" y="1564066"/>
                <a:ext cx="85409" cy="85409"/>
              </a:xfrm>
              <a:custGeom>
                <a:avLst/>
                <a:gdLst/>
                <a:ahLst/>
                <a:cxnLst/>
                <a:rect l="l" t="t" r="r" b="b"/>
                <a:pathLst>
                  <a:path w="2112" h="2112" extrusionOk="0">
                    <a:moveTo>
                      <a:pt x="1355" y="726"/>
                    </a:moveTo>
                    <a:lnTo>
                      <a:pt x="1355" y="1387"/>
                    </a:lnTo>
                    <a:lnTo>
                      <a:pt x="694" y="1387"/>
                    </a:lnTo>
                    <a:lnTo>
                      <a:pt x="694" y="726"/>
                    </a:lnTo>
                    <a:close/>
                    <a:moveTo>
                      <a:pt x="379" y="1"/>
                    </a:moveTo>
                    <a:cubicBezTo>
                      <a:pt x="158" y="1"/>
                      <a:pt x="0" y="158"/>
                      <a:pt x="0" y="379"/>
                    </a:cubicBezTo>
                    <a:lnTo>
                      <a:pt x="0" y="1734"/>
                    </a:lnTo>
                    <a:cubicBezTo>
                      <a:pt x="0" y="1954"/>
                      <a:pt x="158" y="2112"/>
                      <a:pt x="379" y="2112"/>
                    </a:cubicBezTo>
                    <a:lnTo>
                      <a:pt x="1733" y="2112"/>
                    </a:lnTo>
                    <a:cubicBezTo>
                      <a:pt x="1954" y="2112"/>
                      <a:pt x="2111" y="1954"/>
                      <a:pt x="2111" y="1734"/>
                    </a:cubicBezTo>
                    <a:lnTo>
                      <a:pt x="2111" y="379"/>
                    </a:lnTo>
                    <a:cubicBezTo>
                      <a:pt x="2111" y="158"/>
                      <a:pt x="1954" y="1"/>
                      <a:pt x="173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5" name="Google Shape;227;p18">
                <a:extLst>
                  <a:ext uri="{FF2B5EF4-FFF2-40B4-BE49-F238E27FC236}">
                    <a16:creationId xmlns="" xmlns:a16="http://schemas.microsoft.com/office/drawing/2014/main" id="{F1549813-D9B8-3B18-025F-76999CCAC7CB}"/>
                  </a:ext>
                </a:extLst>
              </p:cNvPr>
              <p:cNvSpPr/>
              <p:nvPr/>
            </p:nvSpPr>
            <p:spPr>
              <a:xfrm>
                <a:off x="883726" y="1453220"/>
                <a:ext cx="85409" cy="84156"/>
              </a:xfrm>
              <a:custGeom>
                <a:avLst/>
                <a:gdLst/>
                <a:ahLst/>
                <a:cxnLst/>
                <a:rect l="l" t="t" r="r" b="b"/>
                <a:pathLst>
                  <a:path w="2112" h="2081" extrusionOk="0">
                    <a:moveTo>
                      <a:pt x="1355" y="694"/>
                    </a:moveTo>
                    <a:lnTo>
                      <a:pt x="1355" y="1356"/>
                    </a:lnTo>
                    <a:lnTo>
                      <a:pt x="694" y="1356"/>
                    </a:lnTo>
                    <a:lnTo>
                      <a:pt x="694" y="694"/>
                    </a:lnTo>
                    <a:close/>
                    <a:moveTo>
                      <a:pt x="379" y="1"/>
                    </a:moveTo>
                    <a:cubicBezTo>
                      <a:pt x="158" y="1"/>
                      <a:pt x="0" y="159"/>
                      <a:pt x="0" y="348"/>
                    </a:cubicBezTo>
                    <a:lnTo>
                      <a:pt x="0" y="1734"/>
                    </a:lnTo>
                    <a:cubicBezTo>
                      <a:pt x="0" y="1923"/>
                      <a:pt x="158" y="2080"/>
                      <a:pt x="379" y="2080"/>
                    </a:cubicBezTo>
                    <a:lnTo>
                      <a:pt x="1733" y="2080"/>
                    </a:lnTo>
                    <a:cubicBezTo>
                      <a:pt x="1954" y="2080"/>
                      <a:pt x="2111" y="1923"/>
                      <a:pt x="2111" y="1734"/>
                    </a:cubicBezTo>
                    <a:lnTo>
                      <a:pt x="2111" y="348"/>
                    </a:lnTo>
                    <a:cubicBezTo>
                      <a:pt x="2111" y="159"/>
                      <a:pt x="1954" y="1"/>
                      <a:pt x="173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6" name="Google Shape;228;p18">
                <a:extLst>
                  <a:ext uri="{FF2B5EF4-FFF2-40B4-BE49-F238E27FC236}">
                    <a16:creationId xmlns="" xmlns:a16="http://schemas.microsoft.com/office/drawing/2014/main" id="{B2CEF736-B270-8AA6-8D92-56D8D7D68A89}"/>
                  </a:ext>
                </a:extLst>
              </p:cNvPr>
              <p:cNvSpPr/>
              <p:nvPr/>
            </p:nvSpPr>
            <p:spPr>
              <a:xfrm>
                <a:off x="883726" y="1341120"/>
                <a:ext cx="85409" cy="85409"/>
              </a:xfrm>
              <a:custGeom>
                <a:avLst/>
                <a:gdLst/>
                <a:ahLst/>
                <a:cxnLst/>
                <a:rect l="l" t="t" r="r" b="b"/>
                <a:pathLst>
                  <a:path w="2112" h="2112" extrusionOk="0">
                    <a:moveTo>
                      <a:pt x="1355" y="725"/>
                    </a:moveTo>
                    <a:lnTo>
                      <a:pt x="1355" y="1387"/>
                    </a:lnTo>
                    <a:lnTo>
                      <a:pt x="694" y="1387"/>
                    </a:lnTo>
                    <a:lnTo>
                      <a:pt x="694" y="725"/>
                    </a:lnTo>
                    <a:close/>
                    <a:moveTo>
                      <a:pt x="379" y="1"/>
                    </a:moveTo>
                    <a:cubicBezTo>
                      <a:pt x="158" y="1"/>
                      <a:pt x="0" y="158"/>
                      <a:pt x="0" y="379"/>
                    </a:cubicBezTo>
                    <a:lnTo>
                      <a:pt x="0" y="1733"/>
                    </a:lnTo>
                    <a:cubicBezTo>
                      <a:pt x="0" y="1954"/>
                      <a:pt x="158" y="2111"/>
                      <a:pt x="379" y="2111"/>
                    </a:cubicBezTo>
                    <a:lnTo>
                      <a:pt x="1733" y="2111"/>
                    </a:lnTo>
                    <a:cubicBezTo>
                      <a:pt x="1954" y="2111"/>
                      <a:pt x="2111" y="1954"/>
                      <a:pt x="2111" y="1733"/>
                    </a:cubicBezTo>
                    <a:lnTo>
                      <a:pt x="2111" y="379"/>
                    </a:lnTo>
                    <a:cubicBezTo>
                      <a:pt x="2111" y="158"/>
                      <a:pt x="1954" y="1"/>
                      <a:pt x="173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7" name="Google Shape;229;p18">
                <a:extLst>
                  <a:ext uri="{FF2B5EF4-FFF2-40B4-BE49-F238E27FC236}">
                    <a16:creationId xmlns="" xmlns:a16="http://schemas.microsoft.com/office/drawing/2014/main" id="{5738368B-7A23-0FEA-9405-134356384B50}"/>
                  </a:ext>
                </a:extLst>
              </p:cNvPr>
              <p:cNvSpPr/>
              <p:nvPr/>
            </p:nvSpPr>
            <p:spPr>
              <a:xfrm>
                <a:off x="995826" y="1341120"/>
                <a:ext cx="138911" cy="29359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726" extrusionOk="0">
                    <a:moveTo>
                      <a:pt x="347" y="1"/>
                    </a:moveTo>
                    <a:cubicBezTo>
                      <a:pt x="158" y="1"/>
                      <a:pt x="1" y="158"/>
                      <a:pt x="1" y="379"/>
                    </a:cubicBezTo>
                    <a:cubicBezTo>
                      <a:pt x="1" y="568"/>
                      <a:pt x="158" y="725"/>
                      <a:pt x="347" y="725"/>
                    </a:cubicBezTo>
                    <a:lnTo>
                      <a:pt x="3057" y="725"/>
                    </a:lnTo>
                    <a:cubicBezTo>
                      <a:pt x="3277" y="725"/>
                      <a:pt x="3435" y="568"/>
                      <a:pt x="3435" y="379"/>
                    </a:cubicBezTo>
                    <a:cubicBezTo>
                      <a:pt x="3435" y="158"/>
                      <a:pt x="3277" y="1"/>
                      <a:pt x="305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8" name="Google Shape;230;p18">
                <a:extLst>
                  <a:ext uri="{FF2B5EF4-FFF2-40B4-BE49-F238E27FC236}">
                    <a16:creationId xmlns="" xmlns:a16="http://schemas.microsoft.com/office/drawing/2014/main" id="{AF56D436-CF93-2FF7-03DB-F810F4641EF6}"/>
                  </a:ext>
                </a:extLst>
              </p:cNvPr>
              <p:cNvSpPr/>
              <p:nvPr/>
            </p:nvSpPr>
            <p:spPr>
              <a:xfrm>
                <a:off x="995826" y="1397170"/>
                <a:ext cx="84156" cy="29359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726" extrusionOk="0">
                    <a:moveTo>
                      <a:pt x="347" y="1"/>
                    </a:moveTo>
                    <a:cubicBezTo>
                      <a:pt x="158" y="1"/>
                      <a:pt x="1" y="158"/>
                      <a:pt x="1" y="347"/>
                    </a:cubicBezTo>
                    <a:cubicBezTo>
                      <a:pt x="1" y="568"/>
                      <a:pt x="158" y="725"/>
                      <a:pt x="347" y="725"/>
                    </a:cubicBezTo>
                    <a:lnTo>
                      <a:pt x="1734" y="725"/>
                    </a:lnTo>
                    <a:cubicBezTo>
                      <a:pt x="1923" y="725"/>
                      <a:pt x="2080" y="568"/>
                      <a:pt x="2080" y="347"/>
                    </a:cubicBezTo>
                    <a:cubicBezTo>
                      <a:pt x="2080" y="158"/>
                      <a:pt x="1923" y="1"/>
                      <a:pt x="173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9" name="Google Shape;231;p18">
                <a:extLst>
                  <a:ext uri="{FF2B5EF4-FFF2-40B4-BE49-F238E27FC236}">
                    <a16:creationId xmlns="" xmlns:a16="http://schemas.microsoft.com/office/drawing/2014/main" id="{926C8572-2CAA-00CD-0CEA-E9DE3887A68E}"/>
                  </a:ext>
                </a:extLst>
              </p:cNvPr>
              <p:cNvSpPr/>
              <p:nvPr/>
            </p:nvSpPr>
            <p:spPr>
              <a:xfrm>
                <a:off x="995826" y="1453220"/>
                <a:ext cx="138911" cy="28106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695" extrusionOk="0">
                    <a:moveTo>
                      <a:pt x="347" y="1"/>
                    </a:moveTo>
                    <a:cubicBezTo>
                      <a:pt x="158" y="1"/>
                      <a:pt x="1" y="159"/>
                      <a:pt x="1" y="348"/>
                    </a:cubicBezTo>
                    <a:cubicBezTo>
                      <a:pt x="1" y="537"/>
                      <a:pt x="158" y="694"/>
                      <a:pt x="347" y="694"/>
                    </a:cubicBezTo>
                    <a:lnTo>
                      <a:pt x="3057" y="694"/>
                    </a:lnTo>
                    <a:cubicBezTo>
                      <a:pt x="3277" y="694"/>
                      <a:pt x="3435" y="537"/>
                      <a:pt x="3435" y="348"/>
                    </a:cubicBezTo>
                    <a:cubicBezTo>
                      <a:pt x="3435" y="159"/>
                      <a:pt x="3277" y="1"/>
                      <a:pt x="305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0" name="Google Shape;232;p18">
                <a:extLst>
                  <a:ext uri="{FF2B5EF4-FFF2-40B4-BE49-F238E27FC236}">
                    <a16:creationId xmlns="" xmlns:a16="http://schemas.microsoft.com/office/drawing/2014/main" id="{DEAD1BFB-9D30-B77C-B554-CF3724D66750}"/>
                  </a:ext>
                </a:extLst>
              </p:cNvPr>
              <p:cNvSpPr/>
              <p:nvPr/>
            </p:nvSpPr>
            <p:spPr>
              <a:xfrm>
                <a:off x="995826" y="1508016"/>
                <a:ext cx="84156" cy="29359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726" extrusionOk="0">
                    <a:moveTo>
                      <a:pt x="347" y="1"/>
                    </a:moveTo>
                    <a:cubicBezTo>
                      <a:pt x="158" y="1"/>
                      <a:pt x="1" y="190"/>
                      <a:pt x="1" y="379"/>
                    </a:cubicBezTo>
                    <a:cubicBezTo>
                      <a:pt x="1" y="568"/>
                      <a:pt x="158" y="725"/>
                      <a:pt x="347" y="725"/>
                    </a:cubicBezTo>
                    <a:lnTo>
                      <a:pt x="1734" y="725"/>
                    </a:lnTo>
                    <a:cubicBezTo>
                      <a:pt x="1923" y="725"/>
                      <a:pt x="2080" y="568"/>
                      <a:pt x="2080" y="379"/>
                    </a:cubicBezTo>
                    <a:cubicBezTo>
                      <a:pt x="2080" y="190"/>
                      <a:pt x="1923" y="1"/>
                      <a:pt x="173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1" name="Google Shape;233;p18">
                <a:extLst>
                  <a:ext uri="{FF2B5EF4-FFF2-40B4-BE49-F238E27FC236}">
                    <a16:creationId xmlns="" xmlns:a16="http://schemas.microsoft.com/office/drawing/2014/main" id="{D0D3A7B5-902A-BB5B-400A-7308EA2A309D}"/>
                  </a:ext>
                </a:extLst>
              </p:cNvPr>
              <p:cNvSpPr/>
              <p:nvPr/>
            </p:nvSpPr>
            <p:spPr>
              <a:xfrm>
                <a:off x="995826" y="1564066"/>
                <a:ext cx="138911" cy="29359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726" extrusionOk="0">
                    <a:moveTo>
                      <a:pt x="347" y="1"/>
                    </a:moveTo>
                    <a:cubicBezTo>
                      <a:pt x="158" y="1"/>
                      <a:pt x="1" y="158"/>
                      <a:pt x="1" y="379"/>
                    </a:cubicBezTo>
                    <a:cubicBezTo>
                      <a:pt x="1" y="568"/>
                      <a:pt x="158" y="726"/>
                      <a:pt x="347" y="726"/>
                    </a:cubicBezTo>
                    <a:lnTo>
                      <a:pt x="3057" y="726"/>
                    </a:lnTo>
                    <a:cubicBezTo>
                      <a:pt x="3277" y="726"/>
                      <a:pt x="3435" y="568"/>
                      <a:pt x="3435" y="379"/>
                    </a:cubicBezTo>
                    <a:cubicBezTo>
                      <a:pt x="3435" y="158"/>
                      <a:pt x="3277" y="1"/>
                      <a:pt x="305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2" name="Google Shape;234;p18">
                <a:extLst>
                  <a:ext uri="{FF2B5EF4-FFF2-40B4-BE49-F238E27FC236}">
                    <a16:creationId xmlns="" xmlns:a16="http://schemas.microsoft.com/office/drawing/2014/main" id="{76F2ECDB-C8CA-295E-67DB-CF4E43D2FBB7}"/>
                  </a:ext>
                </a:extLst>
              </p:cNvPr>
              <p:cNvSpPr/>
              <p:nvPr/>
            </p:nvSpPr>
            <p:spPr>
              <a:xfrm>
                <a:off x="995826" y="1620156"/>
                <a:ext cx="84156" cy="29319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725" extrusionOk="0">
                    <a:moveTo>
                      <a:pt x="347" y="0"/>
                    </a:moveTo>
                    <a:cubicBezTo>
                      <a:pt x="158" y="0"/>
                      <a:pt x="1" y="158"/>
                      <a:pt x="1" y="347"/>
                    </a:cubicBezTo>
                    <a:cubicBezTo>
                      <a:pt x="1" y="567"/>
                      <a:pt x="158" y="725"/>
                      <a:pt x="347" y="725"/>
                    </a:cubicBezTo>
                    <a:lnTo>
                      <a:pt x="1734" y="725"/>
                    </a:lnTo>
                    <a:cubicBezTo>
                      <a:pt x="1923" y="725"/>
                      <a:pt x="2080" y="567"/>
                      <a:pt x="2080" y="347"/>
                    </a:cubicBezTo>
                    <a:cubicBezTo>
                      <a:pt x="2080" y="158"/>
                      <a:pt x="1923" y="0"/>
                      <a:pt x="173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sp>
        <p:nvSpPr>
          <p:cNvPr id="63" name="Прямоугольник 62"/>
          <p:cNvSpPr/>
          <p:nvPr/>
        </p:nvSpPr>
        <p:spPr>
          <a:xfrm>
            <a:off x="1127448" y="1268760"/>
            <a:ext cx="5082515" cy="566052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r>
              <a:rPr lang="ru-RU" sz="2000" dirty="0" smtClean="0">
                <a:latin typeface="+mn-lt"/>
              </a:rPr>
              <a:t>Современное состояние религиозной ситуации    в Республике Бурятия.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endParaRPr lang="ru-RU" sz="2000" dirty="0" smtClean="0">
              <a:latin typeface="+mn-l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r>
              <a:rPr lang="ru-RU" sz="2000" dirty="0" smtClean="0">
                <a:latin typeface="+mn-lt"/>
              </a:rPr>
              <a:t>Механизмы </a:t>
            </a:r>
            <a:r>
              <a:rPr lang="ru-RU" sz="2000" dirty="0">
                <a:latin typeface="+mn-lt"/>
              </a:rPr>
              <a:t>принятия решений в сфере регулирования </a:t>
            </a:r>
            <a:r>
              <a:rPr lang="ru-RU" sz="2000" dirty="0" smtClean="0">
                <a:latin typeface="+mn-lt"/>
              </a:rPr>
              <a:t>межконфессиональных </a:t>
            </a:r>
            <a:r>
              <a:rPr lang="ru-RU" sz="2000" dirty="0">
                <a:latin typeface="+mn-lt"/>
              </a:rPr>
              <a:t>отношений на федеральном, региональном и </a:t>
            </a:r>
            <a:r>
              <a:rPr lang="ru-RU" sz="2000" dirty="0" smtClean="0">
                <a:latin typeface="+mn-lt"/>
              </a:rPr>
              <a:t>локальном </a:t>
            </a:r>
            <a:r>
              <a:rPr lang="ru-RU" sz="2000" dirty="0">
                <a:latin typeface="+mn-lt"/>
              </a:rPr>
              <a:t>уровнях</a:t>
            </a:r>
            <a:r>
              <a:rPr lang="ru-RU" sz="2000" dirty="0" smtClean="0">
                <a:latin typeface="+mn-lt"/>
              </a:rPr>
              <a:t>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endParaRPr lang="ru-RU" sz="2000" dirty="0" smtClean="0">
              <a:latin typeface="+mn-l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r>
              <a:rPr lang="ru-RU" sz="2000" dirty="0" smtClean="0">
                <a:latin typeface="+mn-lt"/>
              </a:rPr>
              <a:t>Государственная </a:t>
            </a:r>
            <a:r>
              <a:rPr lang="ru-RU" sz="2000" dirty="0">
                <a:latin typeface="+mn-lt"/>
              </a:rPr>
              <a:t>регистрация и осуществление контроля за деятельностью религиозных </a:t>
            </a:r>
            <a:r>
              <a:rPr lang="ru-RU" sz="2000" dirty="0" smtClean="0">
                <a:latin typeface="+mn-lt"/>
              </a:rPr>
              <a:t>организаций.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endParaRPr lang="ru-RU" sz="2000" dirty="0" smtClean="0">
              <a:latin typeface="+mn-l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r>
              <a:rPr lang="ru-RU" sz="2000" dirty="0" smtClean="0">
                <a:latin typeface="+mn-lt"/>
              </a:rPr>
              <a:t>Правовое регулирование имущественных и финансово-хозяйственных отношений религиозных организаций. </a:t>
            </a: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+mj-lt"/>
              <a:buAutoNum type="arabicParenR"/>
            </a:pPr>
            <a:endPara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6310712" y="-2512275"/>
            <a:ext cx="381771" cy="9370275"/>
            <a:chOff x="6310712" y="-2512275"/>
            <a:chExt cx="381771" cy="9370275"/>
          </a:xfrm>
        </p:grpSpPr>
        <p:sp>
          <p:nvSpPr>
            <p:cNvPr id="56" name="object 2"/>
            <p:cNvSpPr txBox="1">
              <a:spLocks/>
            </p:cNvSpPr>
            <p:nvPr/>
          </p:nvSpPr>
          <p:spPr>
            <a:xfrm rot="16200000">
              <a:off x="2406977" y="1391460"/>
              <a:ext cx="8189242" cy="381771"/>
            </a:xfrm>
            <a:prstGeom prst="rect">
              <a:avLst/>
            </a:prstGeom>
          </p:spPr>
          <p:txBody>
            <a:bodyPr vert="horz" wrap="square" lIns="0" tIns="48895" rIns="0" bIns="0" rtlCol="0" anchor="ctr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000" b="1" i="0" kern="1200">
                  <a:solidFill>
                    <a:srgbClr val="3CDFED"/>
                  </a:solidFill>
                  <a:latin typeface="Tahoma"/>
                  <a:ea typeface="+mj-ea"/>
                  <a:cs typeface="Tahoma"/>
                </a:defRPr>
              </a:lvl1pPr>
            </a:lstStyle>
            <a:p>
              <a:pPr marL="12700" marR="5080" indent="3810">
                <a:lnSpc>
                  <a:spcPct val="90100"/>
                </a:lnSpc>
                <a:spcBef>
                  <a:spcPts val="385"/>
                </a:spcBef>
              </a:pPr>
              <a:r>
                <a:rPr lang="ru-RU" sz="2400" spc="155" dirty="0" smtClean="0">
                  <a:solidFill>
                    <a:srgbClr val="26AC95"/>
                  </a:solidFill>
                  <a:latin typeface="Arial Black" panose="020B0A04020102020204" pitchFamily="34" charset="0"/>
                </a:rPr>
                <a:t>ПРЕИМУЩЕСТВО КУРСА</a:t>
              </a:r>
              <a:endParaRPr lang="ru-RU" sz="2400" dirty="0">
                <a:solidFill>
                  <a:srgbClr val="26AC95"/>
                </a:solidFill>
                <a:latin typeface="Arial Black" panose="020B0A04020102020204" pitchFamily="34" charset="0"/>
              </a:endParaRPr>
            </a:p>
          </p:txBody>
        </p:sp>
        <p:cxnSp>
          <p:nvCxnSpPr>
            <p:cNvPr id="68" name="Прямая соединительная линия 67"/>
            <p:cNvCxnSpPr/>
            <p:nvPr/>
          </p:nvCxnSpPr>
          <p:spPr>
            <a:xfrm flipV="1">
              <a:off x="6501598" y="0"/>
              <a:ext cx="0" cy="979334"/>
            </a:xfrm>
            <a:prstGeom prst="line">
              <a:avLst/>
            </a:prstGeom>
            <a:ln>
              <a:solidFill>
                <a:srgbClr val="26AC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6501598" y="5867400"/>
              <a:ext cx="0" cy="990600"/>
            </a:xfrm>
            <a:prstGeom prst="line">
              <a:avLst/>
            </a:prstGeom>
            <a:ln>
              <a:solidFill>
                <a:srgbClr val="26AC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Группа 63"/>
          <p:cNvGrpSpPr/>
          <p:nvPr/>
        </p:nvGrpSpPr>
        <p:grpSpPr>
          <a:xfrm>
            <a:off x="7620000" y="6010678"/>
            <a:ext cx="3119455" cy="791372"/>
            <a:chOff x="7620000" y="6010678"/>
            <a:chExt cx="3119455" cy="791372"/>
          </a:xfrm>
        </p:grpSpPr>
        <p:sp>
          <p:nvSpPr>
            <p:cNvPr id="65" name="object 51"/>
            <p:cNvSpPr txBox="1"/>
            <p:nvPr/>
          </p:nvSpPr>
          <p:spPr>
            <a:xfrm>
              <a:off x="8291566" y="6050562"/>
              <a:ext cx="2447889" cy="7514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Институт непрерывного </a:t>
              </a:r>
              <a:r>
                <a:rPr lang="ru-RU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образования </a:t>
              </a:r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БГУ</a:t>
              </a:r>
            </a:p>
            <a:p>
              <a:r>
                <a:rPr lang="ru-RU" sz="1200" dirty="0" smtClean="0"/>
                <a:t/>
              </a:r>
              <a:br>
                <a:rPr lang="ru-RU" sz="1200" dirty="0" smtClean="0"/>
              </a:br>
              <a:endParaRPr sz="120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pic>
          <p:nvPicPr>
            <p:cNvPr id="66" name="Рисунок 6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20000" y="6010678"/>
              <a:ext cx="533400" cy="512414"/>
            </a:xfrm>
            <a:prstGeom prst="rect">
              <a:avLst/>
            </a:prstGeom>
          </p:spPr>
        </p:pic>
      </p:grpSp>
      <p:pic>
        <p:nvPicPr>
          <p:cNvPr id="67" name="Рисунок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22131" y="6094455"/>
            <a:ext cx="1217432" cy="344860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6953256" y="1785926"/>
            <a:ext cx="47525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/>
              <a:t>Применение управленческих, организационных навыков в сфере духовного, социального и образовательного служения.</a:t>
            </a:r>
          </a:p>
          <a:p>
            <a:endParaRPr lang="ru-RU" sz="1400" dirty="0" smtClean="0"/>
          </a:p>
          <a:p>
            <a:r>
              <a:rPr lang="ru-RU" sz="1400" dirty="0" smtClean="0"/>
              <a:t>Развитие общественных и благотворительных инициатив, наставничество, консультирование и поддержка различных групп населения</a:t>
            </a:r>
          </a:p>
          <a:p>
            <a:endParaRPr lang="ru-RU" sz="1400" dirty="0" smtClean="0"/>
          </a:p>
          <a:p>
            <a:r>
              <a:rPr lang="ru-RU" sz="1400" dirty="0" smtClean="0"/>
              <a:t>Руководство общественными, благотворительными и духовными проектами</a:t>
            </a:r>
          </a:p>
          <a:p>
            <a:endParaRPr lang="ru-RU" sz="1400" dirty="0" smtClean="0"/>
          </a:p>
          <a:p>
            <a:r>
              <a:rPr lang="ru-RU" sz="1400" dirty="0" smtClean="0"/>
              <a:t>Социальная и духовная адаптация людей в кризисных ситуациях в рамках психологического консультирования</a:t>
            </a:r>
            <a:endParaRPr lang="ru-RU" sz="1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888088" y="404664"/>
            <a:ext cx="4791696" cy="843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kern="1200" dirty="0">
                <a:solidFill>
                  <a:srgbClr val="26AC95"/>
                </a:solidFill>
                <a:latin typeface="Tahoma"/>
                <a:ea typeface="+mj-ea"/>
                <a:cs typeface="Tahoma"/>
              </a:rPr>
              <a:t>Профессиональные навыки </a:t>
            </a:r>
            <a:endParaRPr lang="ru-RU" sz="2400" b="1" kern="1200" dirty="0" smtClean="0">
              <a:solidFill>
                <a:srgbClr val="26AC95"/>
              </a:solidFill>
              <a:latin typeface="Tahoma"/>
              <a:ea typeface="+mj-e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kern="1200" dirty="0" smtClean="0">
                <a:solidFill>
                  <a:srgbClr val="26AC95"/>
                </a:solidFill>
                <a:latin typeface="Tahoma"/>
                <a:ea typeface="+mj-ea"/>
                <a:cs typeface="Tahoma"/>
              </a:rPr>
              <a:t>и </a:t>
            </a:r>
            <a:r>
              <a:rPr lang="ru-RU" sz="2400" b="1" kern="1200" dirty="0">
                <a:solidFill>
                  <a:srgbClr val="26AC95"/>
                </a:solidFill>
                <a:latin typeface="Tahoma"/>
                <a:ea typeface="+mj-ea"/>
                <a:cs typeface="Tahoma"/>
              </a:rPr>
              <a:t>качества: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2944432"/>
              </p:ext>
            </p:extLst>
          </p:nvPr>
        </p:nvGraphicFramePr>
        <p:xfrm>
          <a:off x="364242" y="1066800"/>
          <a:ext cx="5155694" cy="506504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84814"/>
                <a:gridCol w="3970880"/>
              </a:tblGrid>
              <a:tr h="3672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lang="ru-RU" sz="1200" spc="-1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solidFill>
                      <a:srgbClr val="0A264A"/>
                    </a:solidFill>
                  </a:tcPr>
                </a:tc>
                <a:tc>
                  <a:txBody>
                    <a:bodyPr/>
                    <a:lstStyle/>
                    <a:p>
                      <a:pPr marL="142240"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Дисциплины</a:t>
                      </a:r>
                      <a:endParaRPr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solidFill>
                      <a:srgbClr val="0A264A"/>
                    </a:solidFill>
                  </a:tcPr>
                </a:tc>
              </a:tr>
              <a:tr h="4709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spc="-39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Современные тренды и новации в организации религиозного образования в России.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68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Выдающиеся богословы Древней Церкви</a:t>
                      </a:r>
                    </a:p>
                  </a:txBody>
                  <a:tcPr marL="68580" marR="68580" marT="0" marB="0"/>
                </a:tc>
              </a:tr>
              <a:tr h="422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Св. Писание и св. Предание в Древней Церкви</a:t>
                      </a:r>
                    </a:p>
                  </a:txBody>
                  <a:tcPr marL="68580" marR="68580" marT="0" marB="0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spc="2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Евангельские христиане через призму православного сравнительного богословия и сравнительного религиоведения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400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5" marB="0"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Социальная структура буддистских организаций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80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Актуальные вопросы  имущественного положения религиозных организаций в современном законодательстве. </a:t>
                      </a:r>
                    </a:p>
                  </a:txBody>
                  <a:tcPr marL="68580" marR="68580" marT="0" marB="0"/>
                </a:tc>
              </a:tr>
              <a:tr h="4533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Налогообложение зданий, территорий. Финансовые документы по оформлению пожертвования и десятины.</a:t>
                      </a:r>
                    </a:p>
                  </a:txBody>
                  <a:tcPr marL="68580" marR="68580" marT="0" marB="0"/>
                </a:tc>
              </a:tr>
              <a:tr h="4292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Древлеправославная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церковь в условиях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поликонфессионального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региона</a:t>
                      </a:r>
                    </a:p>
                  </a:txBody>
                  <a:tcPr marL="68580" marR="68580" marT="0" marB="0"/>
                </a:tc>
              </a:tr>
              <a:tr h="40512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138430" marB="0">
                    <a:solidFill>
                      <a:srgbClr val="0A264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458326" y="365125"/>
            <a:ext cx="27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A264A"/>
                </a:solidFill>
                <a:latin typeface="Raleway Black" pitchFamily="2" charset="-52"/>
              </a:rPr>
              <a:t>4</a:t>
            </a:r>
            <a:endParaRPr lang="ru-RU" dirty="0">
              <a:solidFill>
                <a:srgbClr val="0A264A"/>
              </a:solidFill>
              <a:latin typeface="Raleway Black" pitchFamily="2" charset="-52"/>
            </a:endParaRPr>
          </a:p>
        </p:txBody>
      </p:sp>
      <p:sp>
        <p:nvSpPr>
          <p:cNvPr id="20" name="object 2"/>
          <p:cNvSpPr txBox="1">
            <a:spLocks/>
          </p:cNvSpPr>
          <p:nvPr/>
        </p:nvSpPr>
        <p:spPr>
          <a:xfrm>
            <a:off x="301282" y="541903"/>
            <a:ext cx="8189242" cy="381771"/>
          </a:xfrm>
          <a:prstGeom prst="rect">
            <a:avLst/>
          </a:prstGeom>
        </p:spPr>
        <p:txBody>
          <a:bodyPr vert="horz" wrap="square" lIns="0" tIns="48895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rgbClr val="3CDFED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 indent="3810">
              <a:lnSpc>
                <a:spcPct val="90100"/>
              </a:lnSpc>
              <a:spcBef>
                <a:spcPts val="385"/>
              </a:spcBef>
            </a:pPr>
            <a:r>
              <a:rPr lang="ru-RU" sz="2400" spc="155" dirty="0" smtClean="0">
                <a:solidFill>
                  <a:srgbClr val="26AC95"/>
                </a:solidFill>
                <a:latin typeface="Arial Black" panose="020B0A04020102020204" pitchFamily="34" charset="0"/>
              </a:rPr>
              <a:t>Учебная программа курса</a:t>
            </a:r>
            <a:endParaRPr lang="ru-RU" sz="2400" dirty="0">
              <a:solidFill>
                <a:srgbClr val="26AC95"/>
              </a:solidFill>
              <a:latin typeface="Arial Black" panose="020B0A040201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0" y="6010678"/>
            <a:ext cx="533400" cy="51241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22131" y="6094455"/>
            <a:ext cx="1217432" cy="344860"/>
          </a:xfrm>
          <a:prstGeom prst="rect">
            <a:avLst/>
          </a:prstGeom>
        </p:spPr>
      </p:pic>
      <p:graphicFrame>
        <p:nvGraphicFramePr>
          <p:cNvPr id="9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2944432"/>
              </p:ext>
            </p:extLst>
          </p:nvPr>
        </p:nvGraphicFramePr>
        <p:xfrm>
          <a:off x="6023992" y="980728"/>
          <a:ext cx="5155694" cy="523872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84814"/>
                <a:gridCol w="3970880"/>
              </a:tblGrid>
              <a:tr h="3672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lang="ru-RU" sz="1200" spc="-1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solidFill>
                      <a:srgbClr val="0A264A"/>
                    </a:solidFill>
                  </a:tcPr>
                </a:tc>
                <a:tc>
                  <a:txBody>
                    <a:bodyPr/>
                    <a:lstStyle/>
                    <a:p>
                      <a:pPr marL="142240"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Дисциплины</a:t>
                      </a:r>
                      <a:endParaRPr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solidFill>
                      <a:srgbClr val="0A264A"/>
                    </a:solidFill>
                  </a:tcPr>
                </a:tc>
              </a:tr>
              <a:tr h="4709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lang="ru-RU" sz="1400" spc="-39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Социальная структура шаманских сообществ Бурятии</a:t>
                      </a:r>
                    </a:p>
                  </a:txBody>
                  <a:tcPr marL="68580" marR="68580" marT="0" marB="0"/>
                </a:tc>
              </a:tr>
              <a:tr h="4468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lang="ru-RU" sz="1400" spc="-5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адаптация и кризисные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ситуациии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в рамках психологического консультирования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2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lang="ru-RU" sz="1400" spc="-5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Особенности проведения  паспортизации религиозных объектов</a:t>
                      </a:r>
                    </a:p>
                  </a:txBody>
                  <a:tcPr marL="68580" marR="68580" marT="0" marB="0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lang="ru-RU" sz="1400" spc="2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Успешные практики регионального отделения Ассамблеи народов России Республики Бурятия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lang="ru-RU" sz="1400" spc="-5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5" marB="0"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Ислам в современном мире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80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lang="ru-RU" sz="1400" spc="-5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Вероучение в РПЦ и евангельских церквях: точки соприкосновения</a:t>
                      </a:r>
                    </a:p>
                  </a:txBody>
                  <a:tcPr marL="68580" marR="68580" marT="0" marB="0"/>
                </a:tc>
              </a:tr>
              <a:tr h="4533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lang="ru-RU" sz="1400" spc="-5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Новые религиозные движения в современной России</a:t>
                      </a:r>
                    </a:p>
                  </a:txBody>
                  <a:tcPr marL="68580" marR="68580" marT="0" marB="0"/>
                </a:tc>
              </a:tr>
              <a:tr h="4292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lang="ru-RU" sz="1400" spc="-5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История древней христианской церкви  </a:t>
                      </a:r>
                    </a:p>
                  </a:txBody>
                  <a:tcPr marL="68580" marR="68580" marT="0" marB="0"/>
                </a:tc>
              </a:tr>
              <a:tr h="4292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solidFill>
                      <a:srgbClr val="26AC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Актуальные вопросы истории Русской Православной Церкви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1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138430" marB="0">
                    <a:solidFill>
                      <a:srgbClr val="0A264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A264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44"/>
          <p:cNvSpPr txBox="1"/>
          <p:nvPr/>
        </p:nvSpPr>
        <p:spPr>
          <a:xfrm>
            <a:off x="666712" y="428604"/>
            <a:ext cx="10429948" cy="7649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spcBef>
                <a:spcPts val="105"/>
              </a:spcBef>
            </a:pPr>
            <a:r>
              <a:rPr lang="ru-RU" sz="2400" b="1" dirty="0" smtClean="0">
                <a:solidFill>
                  <a:srgbClr val="26AC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курсы Кафедра теологии и религиоведения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2400" b="1" spc="120" dirty="0" smtClean="0">
                <a:solidFill>
                  <a:srgbClr val="26AC95"/>
                </a:solidFill>
                <a:latin typeface="Tahoma"/>
                <a:cs typeface="Tahoma"/>
              </a:rPr>
              <a:t>ПРИГЛАШЕННЫЕ ЭКСПЕРТЫ</a:t>
            </a:r>
            <a:endParaRPr lang="ru-RU" sz="2400" dirty="0">
              <a:solidFill>
                <a:srgbClr val="26AC95"/>
              </a:solidFill>
              <a:latin typeface="Tahoma"/>
              <a:cs typeface="Tahoma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607195" y="2915699"/>
            <a:ext cx="10907627" cy="3524669"/>
            <a:chOff x="-358594" y="3846004"/>
            <a:chExt cx="11272915" cy="3764859"/>
          </a:xfrm>
        </p:grpSpPr>
        <p:sp>
          <p:nvSpPr>
            <p:cNvPr id="15" name="object 15"/>
            <p:cNvSpPr txBox="1"/>
            <p:nvPr/>
          </p:nvSpPr>
          <p:spPr>
            <a:xfrm>
              <a:off x="8348916" y="3846004"/>
              <a:ext cx="2565405" cy="973237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 marR="5080" indent="635" algn="ctr">
                <a:lnSpc>
                  <a:spcPct val="100000"/>
                </a:lnSpc>
                <a:spcBef>
                  <a:spcPts val="105"/>
                </a:spcBef>
              </a:pPr>
              <a:r>
                <a:rPr lang="ru-RU" sz="1100" b="1" spc="-2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Бадмацыренов</a:t>
              </a:r>
              <a:r>
                <a:rPr lang="ru-RU" sz="1100" b="1" spc="-2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Тимур </a:t>
              </a:r>
              <a:r>
                <a:rPr lang="ru-RU" sz="1100" b="1" spc="-2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Баторович</a:t>
              </a:r>
              <a:r>
                <a:rPr lang="ru-RU" sz="1100" b="1" spc="-2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100" b="1" spc="-2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050" spc="-2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д.социол.наук</a:t>
              </a:r>
              <a:r>
                <a:rPr lang="ru-RU" sz="1050" spc="-2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доцент</a:t>
              </a:r>
            </a:p>
            <a:p>
              <a:pPr marL="12700" marR="5080" indent="635" algn="ctr">
                <a:lnSpc>
                  <a:spcPct val="100000"/>
                </a:lnSpc>
                <a:spcBef>
                  <a:spcPts val="105"/>
                </a:spcBef>
              </a:pPr>
              <a:r>
                <a:rPr lang="ru-RU" sz="900" dirty="0"/>
                <a:t>Председатель БРО Российское общество социологов, БРО Российское общество политологов, Председатель комиссии Общественной палаты РБ</a:t>
              </a:r>
              <a:endParaRPr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-358594" y="3888016"/>
              <a:ext cx="2820111" cy="109651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algn="ctr"/>
              <a:r>
                <a:rPr lang="ru-RU" sz="1100" b="1" spc="1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</a:t>
              </a:r>
              <a:r>
                <a:rPr lang="ru-RU" sz="1100" b="1" dirty="0" smtClean="0"/>
                <a:t>асильева Светлана Владимировна</a:t>
              </a:r>
            </a:p>
            <a:p>
              <a:pPr algn="ctr"/>
              <a:r>
                <a:rPr lang="ru-RU" sz="1050" dirty="0" smtClean="0"/>
                <a:t>д. и. н., профессор</a:t>
              </a:r>
            </a:p>
            <a:p>
              <a:pPr algn="ctr"/>
              <a:r>
                <a:rPr lang="ru-RU" sz="1050" dirty="0" smtClean="0"/>
                <a:t>Председатель Экспертного Совета по проведению религиоведческой экспертизы при Минюсте РФ по РБ</a:t>
              </a:r>
              <a:endParaRPr lang="ru-RU" sz="1050" dirty="0"/>
            </a:p>
            <a:p>
              <a:pPr marL="276225" marR="5080" indent="-264160">
                <a:lnSpc>
                  <a:spcPct val="100000"/>
                </a:lnSpc>
                <a:spcBef>
                  <a:spcPts val="105"/>
                </a:spcBef>
              </a:pPr>
              <a:endParaRPr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2498757" y="3886747"/>
              <a:ext cx="2493328" cy="737634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algn="ctr"/>
              <a:r>
                <a:rPr lang="ru-RU" sz="1100" b="1" dirty="0"/>
                <a:t>Федоров Михаил Александрович</a:t>
              </a:r>
            </a:p>
            <a:p>
              <a:pPr algn="ctr"/>
              <a:r>
                <a:rPr lang="ru-RU" sz="1050" dirty="0"/>
                <a:t>к</a:t>
              </a:r>
              <a:r>
                <a:rPr lang="ru-RU" sz="1050" dirty="0" smtClean="0"/>
                <a:t>. филос. н., </a:t>
              </a:r>
              <a:r>
                <a:rPr lang="ru-RU" sz="1050" dirty="0"/>
                <a:t>доцент</a:t>
              </a:r>
            </a:p>
            <a:p>
              <a:pPr algn="ctr"/>
              <a:r>
                <a:rPr lang="ru-RU" sz="1050" dirty="0"/>
                <a:t>Эксперт </a:t>
              </a:r>
              <a:r>
                <a:rPr lang="ru-RU" sz="1050" dirty="0" smtClean="0"/>
                <a:t>центра </a:t>
              </a:r>
              <a:r>
                <a:rPr lang="ru-RU" sz="1050" dirty="0"/>
                <a:t>по противодействию экстремизму при МВД по РБ</a:t>
              </a:r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5388446" y="3888884"/>
              <a:ext cx="2679102" cy="109651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algn="ctr"/>
              <a:r>
                <a:rPr lang="ru-RU" sz="1100" b="1" spc="10" dirty="0" smtClean="0">
                  <a:solidFill>
                    <a:srgbClr val="0A264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100" b="1" dirty="0"/>
                <a:t>Ахмадулина Светлана </a:t>
              </a:r>
              <a:r>
                <a:rPr lang="ru-RU" sz="1100" b="1" dirty="0" err="1"/>
                <a:t>Зиннатовна</a:t>
              </a:r>
              <a:endParaRPr lang="ru-RU" sz="1100" b="1" dirty="0"/>
            </a:p>
            <a:p>
              <a:pPr algn="ctr"/>
              <a:r>
                <a:rPr lang="ru-RU" sz="1050" dirty="0" smtClean="0"/>
                <a:t>к. и. н., </a:t>
              </a:r>
              <a:r>
                <a:rPr lang="ru-RU" sz="1050" dirty="0"/>
                <a:t>доцент</a:t>
              </a:r>
            </a:p>
            <a:p>
              <a:pPr algn="ctr"/>
              <a:r>
                <a:rPr lang="ru-RU" sz="1050" dirty="0" smtClean="0"/>
                <a:t>Член </a:t>
              </a:r>
              <a:r>
                <a:rPr lang="ru-RU" sz="1050" dirty="0"/>
                <a:t>Экспертного Совета по проведению религиоведческой экспертизы при Минюсте РФ по РБ</a:t>
              </a:r>
            </a:p>
            <a:p>
              <a:pPr marL="12065" marR="5080" indent="-1270" algn="ctr">
                <a:lnSpc>
                  <a:spcPct val="100000"/>
                </a:lnSpc>
                <a:spcBef>
                  <a:spcPts val="105"/>
                </a:spcBef>
              </a:pPr>
              <a:endParaRPr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bject 32"/>
            <p:cNvSpPr txBox="1"/>
            <p:nvPr/>
          </p:nvSpPr>
          <p:spPr>
            <a:xfrm>
              <a:off x="-341855" y="6547905"/>
              <a:ext cx="2643089" cy="10629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algn="ctr"/>
              <a:r>
                <a:rPr lang="ru-RU" sz="1100" b="1" dirty="0"/>
                <a:t>Белоусов Анатолий Валерьевич</a:t>
              </a:r>
            </a:p>
            <a:p>
              <a:pPr algn="ctr"/>
              <a:r>
                <a:rPr lang="ru-RU" sz="1050" dirty="0"/>
                <a:t>Преподаватель психологии, криминальный психолог, </a:t>
              </a:r>
              <a:endParaRPr lang="ru-RU" sz="1050" dirty="0" smtClean="0"/>
            </a:p>
            <a:p>
              <a:pPr algn="ctr"/>
              <a:r>
                <a:rPr lang="ru-RU" sz="1050" dirty="0" smtClean="0"/>
                <a:t>специалист-профайлер</a:t>
              </a:r>
              <a:r>
                <a:rPr lang="ru-RU" sz="1050" dirty="0"/>
                <a:t>, </a:t>
              </a:r>
              <a:endParaRPr lang="ru-RU" sz="1050" dirty="0" smtClean="0"/>
            </a:p>
            <a:p>
              <a:pPr algn="ctr"/>
              <a:r>
                <a:rPr lang="ru-RU" sz="1050" dirty="0" smtClean="0"/>
                <a:t>клинический </a:t>
              </a:r>
              <a:r>
                <a:rPr lang="ru-RU" sz="1050" dirty="0"/>
                <a:t>психолог</a:t>
              </a:r>
            </a:p>
            <a:p>
              <a:pPr marL="12700" marR="5080" indent="5715" algn="ctr">
                <a:lnSpc>
                  <a:spcPct val="100000"/>
                </a:lnSpc>
                <a:spcBef>
                  <a:spcPts val="100"/>
                </a:spcBef>
              </a:pPr>
              <a:endParaRPr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5537285" y="6547905"/>
              <a:ext cx="2544368" cy="68763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-1905" algn="ctr">
                <a:lnSpc>
                  <a:spcPct val="100000"/>
                </a:lnSpc>
                <a:spcBef>
                  <a:spcPts val="100"/>
                </a:spcBef>
              </a:pPr>
              <a:r>
                <a:rPr lang="ru-RU" sz="1100" b="1" spc="50" dirty="0" smtClean="0">
                  <a:solidFill>
                    <a:srgbClr val="0A264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Мясников Вадим Юрьевич</a:t>
              </a:r>
              <a:r>
                <a:rPr lang="ru-RU" sz="1100" b="1" spc="-1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100" b="1" spc="-1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000" dirty="0" smtClean="0"/>
                <a:t>к.и.н</a:t>
              </a:r>
              <a:r>
                <a:rPr lang="ru-RU" sz="1000" dirty="0"/>
                <a:t>., </a:t>
              </a:r>
              <a:r>
                <a:rPr lang="ru-RU" sz="1000" dirty="0" smtClean="0"/>
                <a:t>специалист   </a:t>
              </a:r>
              <a:r>
                <a:rPr lang="ru-RU" sz="1000" dirty="0"/>
                <a:t>комитета по межнациональным отношениям и развитию гражданских инициатив</a:t>
              </a:r>
              <a:endParaRPr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bject 37"/>
            <p:cNvSpPr txBox="1"/>
            <p:nvPr/>
          </p:nvSpPr>
          <p:spPr>
            <a:xfrm>
              <a:off x="2113989" y="6547905"/>
              <a:ext cx="3426253" cy="85201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75260" algn="ctr">
                <a:lnSpc>
                  <a:spcPct val="100000"/>
                </a:lnSpc>
                <a:spcBef>
                  <a:spcPts val="100"/>
                </a:spcBef>
              </a:pPr>
              <a:r>
                <a:rPr lang="ru-RU" sz="1100" b="1" spc="50" dirty="0" smtClean="0">
                  <a:solidFill>
                    <a:srgbClr val="0A264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Иванова Маргарита </a:t>
              </a:r>
              <a:r>
                <a:rPr lang="ru-RU" sz="1100" b="1" spc="50" dirty="0" err="1">
                  <a:solidFill>
                    <a:srgbClr val="0A264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</a:t>
              </a:r>
              <a:r>
                <a:rPr lang="ru-RU" sz="1100" b="1" spc="50" dirty="0" err="1" smtClean="0">
                  <a:solidFill>
                    <a:srgbClr val="0A264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ашиевна</a:t>
              </a:r>
              <a:endParaRPr sz="1100" dirty="0">
                <a:solidFill>
                  <a:srgbClr val="0A264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000" dirty="0" smtClean="0"/>
                <a:t>к. эконом. н., </a:t>
              </a:r>
              <a:r>
                <a:rPr lang="ru-RU" sz="1000" dirty="0"/>
                <a:t>доцент</a:t>
              </a:r>
            </a:p>
            <a:p>
              <a:pPr algn="ctr"/>
              <a:r>
                <a:rPr lang="ru-RU" sz="1000" dirty="0"/>
                <a:t>Д</a:t>
              </a:r>
              <a:r>
                <a:rPr lang="ru-RU" sz="1000" dirty="0" smtClean="0"/>
                <a:t>иректор </a:t>
              </a:r>
              <a:r>
                <a:rPr lang="ru-RU" sz="1000" dirty="0"/>
                <a:t>Бурятского территориального института профессиональных </a:t>
              </a:r>
              <a:r>
                <a:rPr lang="ru-RU" sz="1000" dirty="0" smtClean="0"/>
                <a:t>бухгалтеров,</a:t>
              </a:r>
            </a:p>
            <a:p>
              <a:pPr algn="ctr"/>
              <a:r>
                <a:rPr lang="ru-RU" sz="1000" dirty="0" smtClean="0"/>
                <a:t>эксперт </a:t>
              </a:r>
              <a:r>
                <a:rPr lang="ru-RU" sz="1000" dirty="0"/>
                <a:t>Министерства природных ресурсов </a:t>
              </a:r>
              <a:r>
                <a:rPr lang="ru-RU" sz="1000" dirty="0" smtClean="0"/>
                <a:t>РБ</a:t>
              </a:r>
              <a:endParaRPr lang="ru-RU" sz="1000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1458326" y="365125"/>
            <a:ext cx="27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A264A"/>
                </a:solidFill>
                <a:latin typeface="Raleway Black" pitchFamily="2" charset="-52"/>
              </a:rPr>
              <a:t>5</a:t>
            </a:r>
            <a:endParaRPr lang="ru-RU" dirty="0">
              <a:solidFill>
                <a:srgbClr val="0A264A"/>
              </a:solidFill>
              <a:latin typeface="Raleway Black" pitchFamily="2" charset="-52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7620000" y="6166020"/>
            <a:ext cx="3119455" cy="791372"/>
            <a:chOff x="7620000" y="6010678"/>
            <a:chExt cx="3119455" cy="791372"/>
          </a:xfrm>
        </p:grpSpPr>
        <p:sp>
          <p:nvSpPr>
            <p:cNvPr id="51" name="object 51"/>
            <p:cNvSpPr txBox="1"/>
            <p:nvPr/>
          </p:nvSpPr>
          <p:spPr>
            <a:xfrm>
              <a:off x="8291566" y="6050562"/>
              <a:ext cx="2447889" cy="7514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Институт непрерывного </a:t>
              </a:r>
              <a:r>
                <a:rPr lang="ru-RU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образования </a:t>
              </a:r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БГУ</a:t>
              </a:r>
            </a:p>
            <a:p>
              <a:r>
                <a:rPr lang="ru-RU" sz="1200" dirty="0" smtClean="0"/>
                <a:t/>
              </a:r>
              <a:br>
                <a:rPr lang="ru-RU" sz="1200" dirty="0" smtClean="0"/>
              </a:br>
              <a:endParaRPr sz="120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pic>
          <p:nvPicPr>
            <p:cNvPr id="54" name="Рисунок 5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20000" y="6010678"/>
              <a:ext cx="533400" cy="512414"/>
            </a:xfrm>
            <a:prstGeom prst="rect">
              <a:avLst/>
            </a:prstGeom>
          </p:spPr>
        </p:pic>
      </p:grpSp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22131" y="6094455"/>
            <a:ext cx="1217432" cy="344860"/>
          </a:xfrm>
          <a:prstGeom prst="rect">
            <a:avLst/>
          </a:prstGeom>
        </p:spPr>
      </p:pic>
      <p:pic>
        <p:nvPicPr>
          <p:cNvPr id="2050" name="Picture 2" descr="https://d.bsu.ru/23/57/40/574018_pfedorov-mihail-aleksandrov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7768" y="1340768"/>
            <a:ext cx="1152128" cy="1481308"/>
          </a:xfrm>
          <a:prstGeom prst="rect">
            <a:avLst/>
          </a:prstGeom>
          <a:noFill/>
        </p:spPr>
      </p:pic>
      <p:pic>
        <p:nvPicPr>
          <p:cNvPr id="2052" name="Picture 4" descr="http://d.bsu.ru/23/59/40/594099_pvasileva-svetlana-vladimir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99456" y="1340768"/>
            <a:ext cx="1152127" cy="1481306"/>
          </a:xfrm>
          <a:prstGeom prst="rect">
            <a:avLst/>
          </a:prstGeom>
          <a:noFill/>
        </p:spPr>
      </p:pic>
      <p:pic>
        <p:nvPicPr>
          <p:cNvPr id="2054" name="Picture 6" descr="https://d.bsu.ru/23/57/47/574753_pahmadulina-svetlana-zinnat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88088" y="1340768"/>
            <a:ext cx="1152128" cy="1481307"/>
          </a:xfrm>
          <a:prstGeom prst="rect">
            <a:avLst/>
          </a:prstGeom>
          <a:noFill/>
        </p:spPr>
      </p:pic>
      <p:pic>
        <p:nvPicPr>
          <p:cNvPr id="2056" name="Picture 8" descr="https://d.bsu.ru/23/57/41/574138_pbelousov-anatoliy-valerevic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71464" y="3861048"/>
            <a:ext cx="1176131" cy="1512168"/>
          </a:xfrm>
          <a:prstGeom prst="rect">
            <a:avLst/>
          </a:prstGeom>
          <a:noFill/>
        </p:spPr>
      </p:pic>
      <p:pic>
        <p:nvPicPr>
          <p:cNvPr id="2058" name="Picture 10" descr="https://d.bsu.ru/23/61/30/613039_pbadmacyrenov-timur-batorovi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68408" y="1340768"/>
            <a:ext cx="1152128" cy="1481307"/>
          </a:xfrm>
          <a:prstGeom prst="rect">
            <a:avLst/>
          </a:prstGeom>
          <a:noFill/>
        </p:spPr>
      </p:pic>
      <p:pic>
        <p:nvPicPr>
          <p:cNvPr id="2060" name="Picture 12" descr="https://d.bsu.ru/23/57/47/574750_pivanova-margarita-dashicyre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79776" y="3789040"/>
            <a:ext cx="1224136" cy="1573889"/>
          </a:xfrm>
          <a:prstGeom prst="rect">
            <a:avLst/>
          </a:prstGeom>
          <a:noFill/>
        </p:spPr>
      </p:pic>
      <p:pic>
        <p:nvPicPr>
          <p:cNvPr id="34" name="Рисунок 33" descr="IMG_20260513_160828.jpg"/>
          <p:cNvPicPr>
            <a:picLocks noChangeAspect="1"/>
          </p:cNvPicPr>
          <p:nvPr/>
        </p:nvPicPr>
        <p:blipFill>
          <a:blip r:embed="rId10" cstate="print">
            <a:lum contrast="20000"/>
          </a:blip>
          <a:srcRect l="22109" t="29449" r="13302"/>
          <a:stretch>
            <a:fillRect/>
          </a:stretch>
        </p:blipFill>
        <p:spPr>
          <a:xfrm>
            <a:off x="6816080" y="3933056"/>
            <a:ext cx="1252540" cy="1368152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6172200" y="5256783"/>
            <a:ext cx="5715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125" dirty="0" err="1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Оставляйте</a:t>
            </a:r>
            <a:r>
              <a:rPr sz="2400" b="1" spc="25" dirty="0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 </a:t>
            </a:r>
            <a:r>
              <a:rPr sz="2400" b="1" spc="120" dirty="0" err="1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заявку</a:t>
            </a:r>
            <a:r>
              <a:rPr sz="2400" b="1" spc="10" dirty="0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 </a:t>
            </a:r>
            <a:r>
              <a:rPr sz="2400" b="1" spc="90" dirty="0" err="1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на</a:t>
            </a:r>
            <a:r>
              <a:rPr sz="2400" b="1" spc="30" dirty="0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 </a:t>
            </a:r>
            <a:r>
              <a:rPr sz="2400" b="1" spc="100" dirty="0" err="1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обучение</a:t>
            </a:r>
            <a:r>
              <a:rPr sz="2400" b="1" spc="100" dirty="0" smtClean="0">
                <a:solidFill>
                  <a:srgbClr val="26AC95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/>
                <a:cs typeface="Tahoma"/>
              </a:rPr>
              <a:t>!</a:t>
            </a:r>
            <a:endParaRPr sz="2400" dirty="0">
              <a:solidFill>
                <a:srgbClr val="26AC95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33" name="object 33"/>
          <p:cNvSpPr/>
          <p:nvPr/>
        </p:nvSpPr>
        <p:spPr>
          <a:xfrm flipH="1" flipV="1">
            <a:off x="990600" y="1443183"/>
            <a:ext cx="3858388" cy="75551"/>
          </a:xfrm>
          <a:custGeom>
            <a:avLst/>
            <a:gdLst/>
            <a:ahLst/>
            <a:cxnLst/>
            <a:rect l="l" t="t" r="r" b="b"/>
            <a:pathLst>
              <a:path w="18414" h="684530">
                <a:moveTo>
                  <a:pt x="17999" y="0"/>
                </a:moveTo>
                <a:lnTo>
                  <a:pt x="0" y="0"/>
                </a:lnTo>
                <a:lnTo>
                  <a:pt x="0" y="683996"/>
                </a:lnTo>
                <a:lnTo>
                  <a:pt x="17999" y="683996"/>
                </a:lnTo>
                <a:lnTo>
                  <a:pt x="17999" y="0"/>
                </a:lnTo>
                <a:close/>
              </a:path>
            </a:pathLst>
          </a:custGeom>
          <a:solidFill>
            <a:srgbClr val="26AC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2"/>
          <p:cNvSpPr txBox="1">
            <a:spLocks/>
          </p:cNvSpPr>
          <p:nvPr/>
        </p:nvSpPr>
        <p:spPr>
          <a:xfrm>
            <a:off x="1089350" y="865670"/>
            <a:ext cx="8895082" cy="603370"/>
          </a:xfrm>
          <a:prstGeom prst="rect">
            <a:avLst/>
          </a:prstGeom>
        </p:spPr>
        <p:txBody>
          <a:bodyPr vert="horz" wrap="square" lIns="0" tIns="48895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rgbClr val="3CDFED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 indent="3810">
              <a:lnSpc>
                <a:spcPct val="90100"/>
              </a:lnSpc>
              <a:spcBef>
                <a:spcPts val="385"/>
              </a:spcBef>
            </a:pPr>
            <a:r>
              <a:rPr lang="ru-RU" sz="1800" dirty="0" smtClean="0">
                <a:solidFill>
                  <a:srgbClr val="26AC95"/>
                </a:solidFill>
              </a:rPr>
              <a:t> </a:t>
            </a:r>
            <a:r>
              <a:rPr lang="ru-RU" dirty="0" smtClean="0">
                <a:solidFill>
                  <a:srgbClr val="26AC95"/>
                </a:solidFill>
              </a:rPr>
              <a:t>АКТУАЛЬНЫЕ ВОПРОСЫ ДЕЯТЕЛЬНОСТИ    ХРИСТИАНСКИХ  ОРГАНИЗАЦИЙ В РОССИЙСКОЙ   ФЕДЕРАЦИИ</a:t>
            </a:r>
            <a:endParaRPr lang="ru-RU" dirty="0">
              <a:solidFill>
                <a:srgbClr val="26AC95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990600" y="1990041"/>
            <a:ext cx="4800600" cy="2881959"/>
            <a:chOff x="990600" y="1886046"/>
            <a:chExt cx="4800600" cy="2881959"/>
          </a:xfrm>
        </p:grpSpPr>
        <p:sp>
          <p:nvSpPr>
            <p:cNvPr id="2" name="object 2"/>
            <p:cNvSpPr txBox="1"/>
            <p:nvPr/>
          </p:nvSpPr>
          <p:spPr>
            <a:xfrm>
              <a:off x="1980946" y="3983175"/>
              <a:ext cx="3810254" cy="784830"/>
            </a:xfrm>
            <a:prstGeom prst="rect">
              <a:avLst/>
            </a:prstGeom>
          </p:spPr>
          <p:txBody>
            <a:bodyPr vert="horz" wrap="square" lIns="0" tIns="45720" rIns="0" bIns="0" rtlCol="0">
              <a:spAutoFit/>
            </a:bodyPr>
            <a:lstStyle/>
            <a:p>
              <a:pPr marL="12700">
                <a:lnSpc>
                  <a:spcPct val="150000"/>
                </a:lnSpc>
                <a:spcBef>
                  <a:spcPts val="360"/>
                </a:spcBef>
              </a:pPr>
              <a:r>
                <a:rPr sz="1600" spc="-1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Тел.:</a:t>
              </a:r>
              <a:r>
                <a:rPr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1600" spc="-14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ru-RU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 (3012) 21-17-64</a:t>
              </a:r>
              <a:r>
                <a:rPr lang="en-US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ru-RU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+7(3012)21-73-05; +7 (3012) 21-26-05</a:t>
              </a:r>
              <a:endParaRPr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990600" y="3034463"/>
              <a:ext cx="4060485" cy="315343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970915" marR="9525" algn="l">
                <a:lnSpc>
                  <a:spcPct val="120000"/>
                </a:lnSpc>
              </a:pP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</a:t>
              </a: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ru-RU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Улан-Удэ</a:t>
              </a: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ул. Смолина, 24а</a:t>
              </a:r>
              <a:endPara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Группа 47"/>
            <p:cNvGrpSpPr/>
            <p:nvPr/>
          </p:nvGrpSpPr>
          <p:grpSpPr>
            <a:xfrm>
              <a:off x="1130174" y="1886046"/>
              <a:ext cx="4246625" cy="614932"/>
              <a:chOff x="6007228" y="3703374"/>
              <a:chExt cx="4246625" cy="614932"/>
            </a:xfrm>
          </p:grpSpPr>
          <p:grpSp>
            <p:nvGrpSpPr>
              <p:cNvPr id="3" name="object 3"/>
              <p:cNvGrpSpPr/>
              <p:nvPr/>
            </p:nvGrpSpPr>
            <p:grpSpPr>
              <a:xfrm>
                <a:off x="6007228" y="3703374"/>
                <a:ext cx="614932" cy="614932"/>
                <a:chOff x="6128003" y="4459223"/>
                <a:chExt cx="820419" cy="820419"/>
              </a:xfrm>
            </p:grpSpPr>
            <p:sp>
              <p:nvSpPr>
                <p:cNvPr id="4" name="object 4"/>
                <p:cNvSpPr/>
                <p:nvPr/>
              </p:nvSpPr>
              <p:spPr>
                <a:xfrm>
                  <a:off x="6358889" y="4656581"/>
                  <a:ext cx="360680" cy="3600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0679" h="360045">
                      <a:moveTo>
                        <a:pt x="309634" y="351790"/>
                      </a:moveTo>
                      <a:lnTo>
                        <a:pt x="237362" y="351790"/>
                      </a:lnTo>
                      <a:lnTo>
                        <a:pt x="245973" y="355276"/>
                      </a:lnTo>
                      <a:lnTo>
                        <a:pt x="255000" y="357870"/>
                      </a:lnTo>
                      <a:lnTo>
                        <a:pt x="264384" y="359487"/>
                      </a:lnTo>
                      <a:lnTo>
                        <a:pt x="274065" y="360045"/>
                      </a:lnTo>
                      <a:lnTo>
                        <a:pt x="307538" y="353143"/>
                      </a:lnTo>
                      <a:lnTo>
                        <a:pt x="309634" y="351790"/>
                      </a:lnTo>
                      <a:close/>
                    </a:path>
                    <a:path w="360679" h="360045">
                      <a:moveTo>
                        <a:pt x="80390" y="0"/>
                      </a:moveTo>
                      <a:lnTo>
                        <a:pt x="73660" y="0"/>
                      </a:lnTo>
                      <a:lnTo>
                        <a:pt x="48327" y="6754"/>
                      </a:lnTo>
                      <a:lnTo>
                        <a:pt x="24542" y="25177"/>
                      </a:lnTo>
                      <a:lnTo>
                        <a:pt x="6901" y="52506"/>
                      </a:lnTo>
                      <a:lnTo>
                        <a:pt x="130" y="85344"/>
                      </a:lnTo>
                      <a:lnTo>
                        <a:pt x="78" y="85598"/>
                      </a:lnTo>
                      <a:lnTo>
                        <a:pt x="0" y="85979"/>
                      </a:lnTo>
                      <a:lnTo>
                        <a:pt x="315" y="91440"/>
                      </a:lnTo>
                      <a:lnTo>
                        <a:pt x="441" y="93622"/>
                      </a:lnTo>
                      <a:lnTo>
                        <a:pt x="559" y="95660"/>
                      </a:lnTo>
                      <a:lnTo>
                        <a:pt x="2190" y="105044"/>
                      </a:lnTo>
                      <a:lnTo>
                        <a:pt x="4822" y="114071"/>
                      </a:lnTo>
                      <a:lnTo>
                        <a:pt x="8382" y="122682"/>
                      </a:lnTo>
                      <a:lnTo>
                        <a:pt x="8000" y="122936"/>
                      </a:lnTo>
                      <a:lnTo>
                        <a:pt x="30944" y="163703"/>
                      </a:lnTo>
                      <a:lnTo>
                        <a:pt x="31062" y="163912"/>
                      </a:lnTo>
                      <a:lnTo>
                        <a:pt x="57820" y="202613"/>
                      </a:lnTo>
                      <a:lnTo>
                        <a:pt x="87991" y="238755"/>
                      </a:lnTo>
                      <a:lnTo>
                        <a:pt x="121289" y="272053"/>
                      </a:lnTo>
                      <a:lnTo>
                        <a:pt x="157431" y="302224"/>
                      </a:lnTo>
                      <a:lnTo>
                        <a:pt x="196132" y="328982"/>
                      </a:lnTo>
                      <a:lnTo>
                        <a:pt x="237109" y="352044"/>
                      </a:lnTo>
                      <a:lnTo>
                        <a:pt x="237362" y="351790"/>
                      </a:lnTo>
                      <a:lnTo>
                        <a:pt x="309634" y="351790"/>
                      </a:lnTo>
                      <a:lnTo>
                        <a:pt x="322226" y="343662"/>
                      </a:lnTo>
                      <a:lnTo>
                        <a:pt x="274065" y="343662"/>
                      </a:lnTo>
                      <a:lnTo>
                        <a:pt x="266477" y="343235"/>
                      </a:lnTo>
                      <a:lnTo>
                        <a:pt x="258984" y="341963"/>
                      </a:lnTo>
                      <a:lnTo>
                        <a:pt x="251634" y="339857"/>
                      </a:lnTo>
                      <a:lnTo>
                        <a:pt x="244475" y="336931"/>
                      </a:lnTo>
                      <a:lnTo>
                        <a:pt x="243586" y="336550"/>
                      </a:lnTo>
                      <a:lnTo>
                        <a:pt x="242569" y="336169"/>
                      </a:lnTo>
                      <a:lnTo>
                        <a:pt x="196585" y="309817"/>
                      </a:lnTo>
                      <a:lnTo>
                        <a:pt x="154516" y="279150"/>
                      </a:lnTo>
                      <a:lnTo>
                        <a:pt x="115855" y="244300"/>
                      </a:lnTo>
                      <a:lnTo>
                        <a:pt x="80983" y="205650"/>
                      </a:lnTo>
                      <a:lnTo>
                        <a:pt x="50366" y="163703"/>
                      </a:lnTo>
                      <a:lnTo>
                        <a:pt x="24130" y="118491"/>
                      </a:lnTo>
                      <a:lnTo>
                        <a:pt x="23875" y="117475"/>
                      </a:lnTo>
                      <a:lnTo>
                        <a:pt x="23113" y="115697"/>
                      </a:lnTo>
                      <a:lnTo>
                        <a:pt x="20187" y="108481"/>
                      </a:lnTo>
                      <a:lnTo>
                        <a:pt x="18081" y="101123"/>
                      </a:lnTo>
                      <a:lnTo>
                        <a:pt x="16809" y="93622"/>
                      </a:lnTo>
                      <a:lnTo>
                        <a:pt x="16383" y="85979"/>
                      </a:lnTo>
                      <a:lnTo>
                        <a:pt x="22171" y="58334"/>
                      </a:lnTo>
                      <a:lnTo>
                        <a:pt x="36591" y="36274"/>
                      </a:lnTo>
                      <a:lnTo>
                        <a:pt x="55227" y="21667"/>
                      </a:lnTo>
                      <a:lnTo>
                        <a:pt x="73660" y="16383"/>
                      </a:lnTo>
                      <a:lnTo>
                        <a:pt x="98117" y="16383"/>
                      </a:lnTo>
                      <a:lnTo>
                        <a:pt x="94361" y="11557"/>
                      </a:lnTo>
                      <a:lnTo>
                        <a:pt x="93472" y="10033"/>
                      </a:lnTo>
                      <a:lnTo>
                        <a:pt x="92329" y="8509"/>
                      </a:lnTo>
                      <a:lnTo>
                        <a:pt x="86613" y="2794"/>
                      </a:lnTo>
                      <a:lnTo>
                        <a:pt x="80390" y="0"/>
                      </a:lnTo>
                      <a:close/>
                    </a:path>
                    <a:path w="360679" h="360045">
                      <a:moveTo>
                        <a:pt x="317615" y="241681"/>
                      </a:moveTo>
                      <a:lnTo>
                        <a:pt x="291012" y="241681"/>
                      </a:lnTo>
                      <a:lnTo>
                        <a:pt x="338328" y="278511"/>
                      </a:lnTo>
                      <a:lnTo>
                        <a:pt x="338709" y="278765"/>
                      </a:lnTo>
                      <a:lnTo>
                        <a:pt x="339226" y="279150"/>
                      </a:lnTo>
                      <a:lnTo>
                        <a:pt x="343662" y="287909"/>
                      </a:lnTo>
                      <a:lnTo>
                        <a:pt x="337716" y="306157"/>
                      </a:lnTo>
                      <a:lnTo>
                        <a:pt x="322961" y="324262"/>
                      </a:lnTo>
                      <a:lnTo>
                        <a:pt x="301156" y="338129"/>
                      </a:lnTo>
                      <a:lnTo>
                        <a:pt x="274065" y="343662"/>
                      </a:lnTo>
                      <a:lnTo>
                        <a:pt x="322226" y="343662"/>
                      </a:lnTo>
                      <a:lnTo>
                        <a:pt x="334867" y="335502"/>
                      </a:lnTo>
                      <a:lnTo>
                        <a:pt x="353290" y="311717"/>
                      </a:lnTo>
                      <a:lnTo>
                        <a:pt x="360044" y="286385"/>
                      </a:lnTo>
                      <a:lnTo>
                        <a:pt x="359917" y="279527"/>
                      </a:lnTo>
                      <a:lnTo>
                        <a:pt x="357124" y="273431"/>
                      </a:lnTo>
                      <a:lnTo>
                        <a:pt x="352679" y="268986"/>
                      </a:lnTo>
                      <a:lnTo>
                        <a:pt x="351409" y="267589"/>
                      </a:lnTo>
                      <a:lnTo>
                        <a:pt x="348361" y="265557"/>
                      </a:lnTo>
                      <a:lnTo>
                        <a:pt x="317615" y="241681"/>
                      </a:lnTo>
                      <a:close/>
                    </a:path>
                    <a:path w="360679" h="360045">
                      <a:moveTo>
                        <a:pt x="192468" y="241427"/>
                      </a:moveTo>
                      <a:lnTo>
                        <a:pt x="192277" y="241427"/>
                      </a:lnTo>
                      <a:lnTo>
                        <a:pt x="192786" y="241681"/>
                      </a:lnTo>
                      <a:lnTo>
                        <a:pt x="198882" y="247396"/>
                      </a:lnTo>
                      <a:lnTo>
                        <a:pt x="207010" y="250825"/>
                      </a:lnTo>
                      <a:lnTo>
                        <a:pt x="224028" y="250825"/>
                      </a:lnTo>
                      <a:lnTo>
                        <a:pt x="232283" y="247396"/>
                      </a:lnTo>
                      <a:lnTo>
                        <a:pt x="238119" y="241681"/>
                      </a:lnTo>
                      <a:lnTo>
                        <a:pt x="192595" y="241681"/>
                      </a:lnTo>
                      <a:lnTo>
                        <a:pt x="192468" y="241427"/>
                      </a:lnTo>
                      <a:close/>
                    </a:path>
                    <a:path w="360679" h="360045">
                      <a:moveTo>
                        <a:pt x="290685" y="241427"/>
                      </a:moveTo>
                      <a:lnTo>
                        <a:pt x="238379" y="241427"/>
                      </a:lnTo>
                      <a:lnTo>
                        <a:pt x="238119" y="241681"/>
                      </a:lnTo>
                      <a:lnTo>
                        <a:pt x="291012" y="241681"/>
                      </a:lnTo>
                      <a:lnTo>
                        <a:pt x="290685" y="241427"/>
                      </a:lnTo>
                      <a:close/>
                    </a:path>
                    <a:path w="360679" h="360045">
                      <a:moveTo>
                        <a:pt x="98117" y="16383"/>
                      </a:moveTo>
                      <a:lnTo>
                        <a:pt x="76581" y="16383"/>
                      </a:lnTo>
                      <a:lnTo>
                        <a:pt x="78612" y="17907"/>
                      </a:lnTo>
                      <a:lnTo>
                        <a:pt x="79501" y="18796"/>
                      </a:lnTo>
                      <a:lnTo>
                        <a:pt x="79629" y="19050"/>
                      </a:lnTo>
                      <a:lnTo>
                        <a:pt x="80010" y="19431"/>
                      </a:lnTo>
                      <a:lnTo>
                        <a:pt x="80518" y="20320"/>
                      </a:lnTo>
                      <a:lnTo>
                        <a:pt x="80899" y="20828"/>
                      </a:lnTo>
                      <a:lnTo>
                        <a:pt x="81152" y="21209"/>
                      </a:lnTo>
                      <a:lnTo>
                        <a:pt x="135762" y="91440"/>
                      </a:lnTo>
                      <a:lnTo>
                        <a:pt x="136271" y="91948"/>
                      </a:lnTo>
                      <a:lnTo>
                        <a:pt x="136651" y="92456"/>
                      </a:lnTo>
                      <a:lnTo>
                        <a:pt x="137668" y="93345"/>
                      </a:lnTo>
                      <a:lnTo>
                        <a:pt x="139064" y="95250"/>
                      </a:lnTo>
                      <a:lnTo>
                        <a:pt x="139064" y="99695"/>
                      </a:lnTo>
                      <a:lnTo>
                        <a:pt x="138664" y="101123"/>
                      </a:lnTo>
                      <a:lnTo>
                        <a:pt x="137922" y="102362"/>
                      </a:lnTo>
                      <a:lnTo>
                        <a:pt x="119634" y="120396"/>
                      </a:lnTo>
                      <a:lnTo>
                        <a:pt x="119634" y="120650"/>
                      </a:lnTo>
                      <a:lnTo>
                        <a:pt x="119380" y="120650"/>
                      </a:lnTo>
                      <a:lnTo>
                        <a:pt x="114986" y="125737"/>
                      </a:lnTo>
                      <a:lnTo>
                        <a:pt x="111760" y="131540"/>
                      </a:lnTo>
                      <a:lnTo>
                        <a:pt x="109771" y="137866"/>
                      </a:lnTo>
                      <a:lnTo>
                        <a:pt x="109093" y="144526"/>
                      </a:lnTo>
                      <a:lnTo>
                        <a:pt x="109093" y="152908"/>
                      </a:lnTo>
                      <a:lnTo>
                        <a:pt x="112395" y="161036"/>
                      </a:lnTo>
                      <a:lnTo>
                        <a:pt x="118110" y="167005"/>
                      </a:lnTo>
                      <a:lnTo>
                        <a:pt x="118237" y="167386"/>
                      </a:lnTo>
                      <a:lnTo>
                        <a:pt x="118490" y="167767"/>
                      </a:lnTo>
                      <a:lnTo>
                        <a:pt x="118745" y="168021"/>
                      </a:lnTo>
                      <a:lnTo>
                        <a:pt x="134661" y="188273"/>
                      </a:lnTo>
                      <a:lnTo>
                        <a:pt x="152257" y="207264"/>
                      </a:lnTo>
                      <a:lnTo>
                        <a:pt x="171448" y="224920"/>
                      </a:lnTo>
                      <a:lnTo>
                        <a:pt x="191665" y="240792"/>
                      </a:lnTo>
                      <a:lnTo>
                        <a:pt x="191896" y="241046"/>
                      </a:lnTo>
                      <a:lnTo>
                        <a:pt x="192659" y="241427"/>
                      </a:lnTo>
                      <a:lnTo>
                        <a:pt x="238379" y="241427"/>
                      </a:lnTo>
                      <a:lnTo>
                        <a:pt x="238633" y="241046"/>
                      </a:lnTo>
                      <a:lnTo>
                        <a:pt x="239013" y="240792"/>
                      </a:lnTo>
                      <a:lnTo>
                        <a:pt x="245278" y="234442"/>
                      </a:lnTo>
                      <a:lnTo>
                        <a:pt x="209931" y="234442"/>
                      </a:lnTo>
                      <a:lnTo>
                        <a:pt x="205105" y="231648"/>
                      </a:lnTo>
                      <a:lnTo>
                        <a:pt x="202426" y="227965"/>
                      </a:lnTo>
                      <a:lnTo>
                        <a:pt x="201803" y="227965"/>
                      </a:lnTo>
                      <a:lnTo>
                        <a:pt x="182316" y="212661"/>
                      </a:lnTo>
                      <a:lnTo>
                        <a:pt x="164115" y="195929"/>
                      </a:lnTo>
                      <a:lnTo>
                        <a:pt x="147296" y="177815"/>
                      </a:lnTo>
                      <a:lnTo>
                        <a:pt x="131952" y="158369"/>
                      </a:lnTo>
                      <a:lnTo>
                        <a:pt x="132588" y="157988"/>
                      </a:lnTo>
                      <a:lnTo>
                        <a:pt x="132461" y="157988"/>
                      </a:lnTo>
                      <a:lnTo>
                        <a:pt x="128270" y="155067"/>
                      </a:lnTo>
                      <a:lnTo>
                        <a:pt x="125475" y="150114"/>
                      </a:lnTo>
                      <a:lnTo>
                        <a:pt x="125475" y="139446"/>
                      </a:lnTo>
                      <a:lnTo>
                        <a:pt x="127762" y="135128"/>
                      </a:lnTo>
                      <a:lnTo>
                        <a:pt x="131190" y="132080"/>
                      </a:lnTo>
                      <a:lnTo>
                        <a:pt x="150494" y="112903"/>
                      </a:lnTo>
                      <a:lnTo>
                        <a:pt x="153542" y="108839"/>
                      </a:lnTo>
                      <a:lnTo>
                        <a:pt x="155448" y="103759"/>
                      </a:lnTo>
                      <a:lnTo>
                        <a:pt x="155448" y="91440"/>
                      </a:lnTo>
                      <a:lnTo>
                        <a:pt x="152892" y="85598"/>
                      </a:lnTo>
                      <a:lnTo>
                        <a:pt x="152781" y="85344"/>
                      </a:lnTo>
                      <a:lnTo>
                        <a:pt x="148336" y="80899"/>
                      </a:lnTo>
                      <a:lnTo>
                        <a:pt x="98117" y="16383"/>
                      </a:lnTo>
                      <a:close/>
                    </a:path>
                    <a:path w="360679" h="360045">
                      <a:moveTo>
                        <a:pt x="290794" y="220853"/>
                      </a:moveTo>
                      <a:lnTo>
                        <a:pt x="264667" y="220853"/>
                      </a:lnTo>
                      <a:lnTo>
                        <a:pt x="266573" y="222377"/>
                      </a:lnTo>
                      <a:lnTo>
                        <a:pt x="267969" y="223774"/>
                      </a:lnTo>
                      <a:lnTo>
                        <a:pt x="268986" y="224536"/>
                      </a:lnTo>
                      <a:lnTo>
                        <a:pt x="290685" y="241427"/>
                      </a:lnTo>
                      <a:lnTo>
                        <a:pt x="317287" y="241427"/>
                      </a:lnTo>
                      <a:lnTo>
                        <a:pt x="290794" y="220853"/>
                      </a:lnTo>
                      <a:close/>
                    </a:path>
                    <a:path w="360679" h="360045">
                      <a:moveTo>
                        <a:pt x="268478" y="204470"/>
                      </a:moveTo>
                      <a:lnTo>
                        <a:pt x="256159" y="204470"/>
                      </a:lnTo>
                      <a:lnTo>
                        <a:pt x="251079" y="206375"/>
                      </a:lnTo>
                      <a:lnTo>
                        <a:pt x="247014" y="209550"/>
                      </a:lnTo>
                      <a:lnTo>
                        <a:pt x="227711" y="228981"/>
                      </a:lnTo>
                      <a:lnTo>
                        <a:pt x="224662" y="232283"/>
                      </a:lnTo>
                      <a:lnTo>
                        <a:pt x="220344" y="234442"/>
                      </a:lnTo>
                      <a:lnTo>
                        <a:pt x="245278" y="234442"/>
                      </a:lnTo>
                      <a:lnTo>
                        <a:pt x="257556" y="221996"/>
                      </a:lnTo>
                      <a:lnTo>
                        <a:pt x="258953" y="221234"/>
                      </a:lnTo>
                      <a:lnTo>
                        <a:pt x="260223" y="220853"/>
                      </a:lnTo>
                      <a:lnTo>
                        <a:pt x="290794" y="220853"/>
                      </a:lnTo>
                      <a:lnTo>
                        <a:pt x="279018" y="211709"/>
                      </a:lnTo>
                      <a:lnTo>
                        <a:pt x="274574" y="207264"/>
                      </a:lnTo>
                      <a:lnTo>
                        <a:pt x="268478" y="204470"/>
                      </a:lnTo>
                      <a:close/>
                    </a:path>
                    <a:path w="360679" h="360045">
                      <a:moveTo>
                        <a:pt x="202057" y="227457"/>
                      </a:moveTo>
                      <a:lnTo>
                        <a:pt x="202057" y="227711"/>
                      </a:lnTo>
                      <a:lnTo>
                        <a:pt x="201803" y="227711"/>
                      </a:lnTo>
                      <a:lnTo>
                        <a:pt x="201803" y="227965"/>
                      </a:lnTo>
                      <a:lnTo>
                        <a:pt x="202426" y="227965"/>
                      </a:lnTo>
                      <a:lnTo>
                        <a:pt x="202057" y="227457"/>
                      </a:lnTo>
                      <a:close/>
                    </a:path>
                    <a:path w="360679" h="360045">
                      <a:moveTo>
                        <a:pt x="205486" y="147320"/>
                      </a:moveTo>
                      <a:lnTo>
                        <a:pt x="187452" y="147320"/>
                      </a:lnTo>
                      <a:lnTo>
                        <a:pt x="180086" y="154686"/>
                      </a:lnTo>
                      <a:lnTo>
                        <a:pt x="180086" y="172720"/>
                      </a:lnTo>
                      <a:lnTo>
                        <a:pt x="187452" y="180086"/>
                      </a:lnTo>
                      <a:lnTo>
                        <a:pt x="205486" y="180086"/>
                      </a:lnTo>
                      <a:lnTo>
                        <a:pt x="212852" y="172720"/>
                      </a:lnTo>
                      <a:lnTo>
                        <a:pt x="212852" y="154686"/>
                      </a:lnTo>
                      <a:lnTo>
                        <a:pt x="205486" y="147320"/>
                      </a:lnTo>
                      <a:close/>
                    </a:path>
                    <a:path w="360679" h="360045">
                      <a:moveTo>
                        <a:pt x="196468" y="81915"/>
                      </a:moveTo>
                      <a:lnTo>
                        <a:pt x="191896" y="81915"/>
                      </a:lnTo>
                      <a:lnTo>
                        <a:pt x="188340" y="85598"/>
                      </a:lnTo>
                      <a:lnTo>
                        <a:pt x="188340" y="94615"/>
                      </a:lnTo>
                      <a:lnTo>
                        <a:pt x="191896" y="98298"/>
                      </a:lnTo>
                      <a:lnTo>
                        <a:pt x="196468" y="98298"/>
                      </a:lnTo>
                      <a:lnTo>
                        <a:pt x="221978" y="103427"/>
                      </a:lnTo>
                      <a:lnTo>
                        <a:pt x="242425" y="117170"/>
                      </a:lnTo>
                      <a:lnTo>
                        <a:pt x="242840" y="117475"/>
                      </a:lnTo>
                      <a:lnTo>
                        <a:pt x="256851" y="138213"/>
                      </a:lnTo>
                      <a:lnTo>
                        <a:pt x="262001" y="163703"/>
                      </a:lnTo>
                      <a:lnTo>
                        <a:pt x="262001" y="168275"/>
                      </a:lnTo>
                      <a:lnTo>
                        <a:pt x="265557" y="171831"/>
                      </a:lnTo>
                      <a:lnTo>
                        <a:pt x="274574" y="171831"/>
                      </a:lnTo>
                      <a:lnTo>
                        <a:pt x="278257" y="168275"/>
                      </a:lnTo>
                      <a:lnTo>
                        <a:pt x="278257" y="163703"/>
                      </a:lnTo>
                      <a:lnTo>
                        <a:pt x="271881" y="132080"/>
                      </a:lnTo>
                      <a:lnTo>
                        <a:pt x="271835" y="131849"/>
                      </a:lnTo>
                      <a:lnTo>
                        <a:pt x="254317" y="105854"/>
                      </a:lnTo>
                      <a:lnTo>
                        <a:pt x="228322" y="88336"/>
                      </a:lnTo>
                      <a:lnTo>
                        <a:pt x="196468" y="81915"/>
                      </a:lnTo>
                      <a:close/>
                    </a:path>
                    <a:path w="360679" h="360045">
                      <a:moveTo>
                        <a:pt x="196468" y="0"/>
                      </a:moveTo>
                      <a:lnTo>
                        <a:pt x="191896" y="0"/>
                      </a:lnTo>
                      <a:lnTo>
                        <a:pt x="188340" y="3683"/>
                      </a:lnTo>
                      <a:lnTo>
                        <a:pt x="188340" y="12700"/>
                      </a:lnTo>
                      <a:lnTo>
                        <a:pt x="191896" y="16383"/>
                      </a:lnTo>
                      <a:lnTo>
                        <a:pt x="196468" y="16383"/>
                      </a:lnTo>
                      <a:lnTo>
                        <a:pt x="243001" y="23901"/>
                      </a:lnTo>
                      <a:lnTo>
                        <a:pt x="283438" y="44831"/>
                      </a:lnTo>
                      <a:lnTo>
                        <a:pt x="315340" y="76733"/>
                      </a:lnTo>
                      <a:lnTo>
                        <a:pt x="336270" y="117170"/>
                      </a:lnTo>
                      <a:lnTo>
                        <a:pt x="343788" y="163703"/>
                      </a:lnTo>
                      <a:lnTo>
                        <a:pt x="343788" y="168275"/>
                      </a:lnTo>
                      <a:lnTo>
                        <a:pt x="347471" y="171831"/>
                      </a:lnTo>
                      <a:lnTo>
                        <a:pt x="356488" y="171831"/>
                      </a:lnTo>
                      <a:lnTo>
                        <a:pt x="360171" y="168275"/>
                      </a:lnTo>
                      <a:lnTo>
                        <a:pt x="360171" y="163703"/>
                      </a:lnTo>
                      <a:lnTo>
                        <a:pt x="354388" y="120650"/>
                      </a:lnTo>
                      <a:lnTo>
                        <a:pt x="354325" y="120179"/>
                      </a:lnTo>
                      <a:lnTo>
                        <a:pt x="337824" y="81073"/>
                      </a:lnTo>
                      <a:lnTo>
                        <a:pt x="312229" y="47942"/>
                      </a:lnTo>
                      <a:lnTo>
                        <a:pt x="279098" y="22347"/>
                      </a:lnTo>
                      <a:lnTo>
                        <a:pt x="239992" y="5846"/>
                      </a:lnTo>
                      <a:lnTo>
                        <a:pt x="196468" y="0"/>
                      </a:lnTo>
                      <a:close/>
                    </a:path>
                  </a:pathLst>
                </a:custGeom>
                <a:solidFill>
                  <a:srgbClr val="FD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5" name="object 5"/>
                <p:cNvPicPr/>
                <p:nvPr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6128003" y="4459223"/>
                  <a:ext cx="820166" cy="820419"/>
                </a:xfrm>
                <a:prstGeom prst="ellipse">
                  <a:avLst/>
                </a:prstGeom>
                <a:ln w="7620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effectLst>
                  <a:softEdge rad="112500"/>
                </a:effectLst>
                <a:scene3d>
                  <a:camera prst="orthographicFront"/>
                  <a:lightRig rig="threePt" dir="t"/>
                </a:scene3d>
                <a:sp3d>
                  <a:bevelT prst="relaxedInset"/>
                </a:sp3d>
              </p:spPr>
            </p:pic>
            <p:sp>
              <p:nvSpPr>
                <p:cNvPr id="6" name="object 6"/>
                <p:cNvSpPr/>
                <p:nvPr/>
              </p:nvSpPr>
              <p:spPr>
                <a:xfrm>
                  <a:off x="6331584" y="4728463"/>
                  <a:ext cx="414655" cy="2990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4654" h="299085">
                      <a:moveTo>
                        <a:pt x="377063" y="0"/>
                      </a:moveTo>
                      <a:lnTo>
                        <a:pt x="37718" y="0"/>
                      </a:lnTo>
                      <a:lnTo>
                        <a:pt x="23038" y="2940"/>
                      </a:lnTo>
                      <a:lnTo>
                        <a:pt x="11049" y="10953"/>
                      </a:lnTo>
                      <a:lnTo>
                        <a:pt x="2964" y="22824"/>
                      </a:lnTo>
                      <a:lnTo>
                        <a:pt x="0" y="37337"/>
                      </a:lnTo>
                      <a:lnTo>
                        <a:pt x="0" y="261493"/>
                      </a:lnTo>
                      <a:lnTo>
                        <a:pt x="2964" y="276060"/>
                      </a:lnTo>
                      <a:lnTo>
                        <a:pt x="11049" y="287924"/>
                      </a:lnTo>
                      <a:lnTo>
                        <a:pt x="23038" y="295908"/>
                      </a:lnTo>
                      <a:lnTo>
                        <a:pt x="37718" y="298831"/>
                      </a:lnTo>
                      <a:lnTo>
                        <a:pt x="377063" y="298831"/>
                      </a:lnTo>
                      <a:lnTo>
                        <a:pt x="391723" y="295908"/>
                      </a:lnTo>
                      <a:lnTo>
                        <a:pt x="403669" y="287924"/>
                      </a:lnTo>
                      <a:lnTo>
                        <a:pt x="408930" y="280162"/>
                      </a:lnTo>
                      <a:lnTo>
                        <a:pt x="35560" y="280162"/>
                      </a:lnTo>
                      <a:lnTo>
                        <a:pt x="33400" y="279781"/>
                      </a:lnTo>
                      <a:lnTo>
                        <a:pt x="31495" y="279019"/>
                      </a:lnTo>
                      <a:lnTo>
                        <a:pt x="45859" y="264794"/>
                      </a:lnTo>
                      <a:lnTo>
                        <a:pt x="19176" y="264794"/>
                      </a:lnTo>
                      <a:lnTo>
                        <a:pt x="19176" y="34162"/>
                      </a:lnTo>
                      <a:lnTo>
                        <a:pt x="45971" y="34162"/>
                      </a:lnTo>
                      <a:lnTo>
                        <a:pt x="31495" y="19812"/>
                      </a:lnTo>
                      <a:lnTo>
                        <a:pt x="33400" y="19177"/>
                      </a:lnTo>
                      <a:lnTo>
                        <a:pt x="35560" y="18668"/>
                      </a:lnTo>
                      <a:lnTo>
                        <a:pt x="408895" y="18668"/>
                      </a:lnTo>
                      <a:lnTo>
                        <a:pt x="403669" y="10953"/>
                      </a:lnTo>
                      <a:lnTo>
                        <a:pt x="391723" y="2940"/>
                      </a:lnTo>
                      <a:lnTo>
                        <a:pt x="377063" y="0"/>
                      </a:lnTo>
                      <a:close/>
                    </a:path>
                    <a:path w="414654" h="299085">
                      <a:moveTo>
                        <a:pt x="292470" y="162687"/>
                      </a:moveTo>
                      <a:lnTo>
                        <a:pt x="265811" y="162687"/>
                      </a:lnTo>
                      <a:lnTo>
                        <a:pt x="383286" y="279019"/>
                      </a:lnTo>
                      <a:lnTo>
                        <a:pt x="381381" y="279781"/>
                      </a:lnTo>
                      <a:lnTo>
                        <a:pt x="379221" y="280162"/>
                      </a:lnTo>
                      <a:lnTo>
                        <a:pt x="408930" y="280162"/>
                      </a:lnTo>
                      <a:lnTo>
                        <a:pt x="411710" y="276060"/>
                      </a:lnTo>
                      <a:lnTo>
                        <a:pt x="413987" y="264794"/>
                      </a:lnTo>
                      <a:lnTo>
                        <a:pt x="395478" y="264794"/>
                      </a:lnTo>
                      <a:lnTo>
                        <a:pt x="292470" y="162687"/>
                      </a:lnTo>
                      <a:close/>
                    </a:path>
                    <a:path w="414654" h="299085">
                      <a:moveTo>
                        <a:pt x="45971" y="34162"/>
                      </a:moveTo>
                      <a:lnTo>
                        <a:pt x="19176" y="34162"/>
                      </a:lnTo>
                      <a:lnTo>
                        <a:pt x="135636" y="149479"/>
                      </a:lnTo>
                      <a:lnTo>
                        <a:pt x="19176" y="264794"/>
                      </a:lnTo>
                      <a:lnTo>
                        <a:pt x="45859" y="264794"/>
                      </a:lnTo>
                      <a:lnTo>
                        <a:pt x="148970" y="162687"/>
                      </a:lnTo>
                      <a:lnTo>
                        <a:pt x="175605" y="162687"/>
                      </a:lnTo>
                      <a:lnTo>
                        <a:pt x="45971" y="34162"/>
                      </a:lnTo>
                      <a:close/>
                    </a:path>
                    <a:path w="414654" h="299085">
                      <a:moveTo>
                        <a:pt x="414010" y="34162"/>
                      </a:moveTo>
                      <a:lnTo>
                        <a:pt x="395478" y="34162"/>
                      </a:lnTo>
                      <a:lnTo>
                        <a:pt x="395732" y="35179"/>
                      </a:lnTo>
                      <a:lnTo>
                        <a:pt x="395732" y="263652"/>
                      </a:lnTo>
                      <a:lnTo>
                        <a:pt x="395478" y="264794"/>
                      </a:lnTo>
                      <a:lnTo>
                        <a:pt x="413987" y="264794"/>
                      </a:lnTo>
                      <a:lnTo>
                        <a:pt x="414655" y="261493"/>
                      </a:lnTo>
                      <a:lnTo>
                        <a:pt x="414655" y="37337"/>
                      </a:lnTo>
                      <a:lnTo>
                        <a:pt x="414010" y="34162"/>
                      </a:lnTo>
                      <a:close/>
                    </a:path>
                    <a:path w="414654" h="299085">
                      <a:moveTo>
                        <a:pt x="175605" y="162687"/>
                      </a:moveTo>
                      <a:lnTo>
                        <a:pt x="148970" y="162687"/>
                      </a:lnTo>
                      <a:lnTo>
                        <a:pt x="181229" y="194691"/>
                      </a:lnTo>
                      <a:lnTo>
                        <a:pt x="187031" y="199431"/>
                      </a:lnTo>
                      <a:lnTo>
                        <a:pt x="193452" y="202803"/>
                      </a:lnTo>
                      <a:lnTo>
                        <a:pt x="200302" y="204817"/>
                      </a:lnTo>
                      <a:lnTo>
                        <a:pt x="207390" y="205486"/>
                      </a:lnTo>
                      <a:lnTo>
                        <a:pt x="214423" y="204817"/>
                      </a:lnTo>
                      <a:lnTo>
                        <a:pt x="221265" y="202803"/>
                      </a:lnTo>
                      <a:lnTo>
                        <a:pt x="227679" y="199431"/>
                      </a:lnTo>
                      <a:lnTo>
                        <a:pt x="233425" y="194691"/>
                      </a:lnTo>
                      <a:lnTo>
                        <a:pt x="241393" y="186817"/>
                      </a:lnTo>
                      <a:lnTo>
                        <a:pt x="202564" y="186817"/>
                      </a:lnTo>
                      <a:lnTo>
                        <a:pt x="197992" y="184912"/>
                      </a:lnTo>
                      <a:lnTo>
                        <a:pt x="175605" y="162687"/>
                      </a:lnTo>
                      <a:close/>
                    </a:path>
                    <a:path w="414654" h="299085">
                      <a:moveTo>
                        <a:pt x="408895" y="18668"/>
                      </a:moveTo>
                      <a:lnTo>
                        <a:pt x="379221" y="18668"/>
                      </a:lnTo>
                      <a:lnTo>
                        <a:pt x="381381" y="19177"/>
                      </a:lnTo>
                      <a:lnTo>
                        <a:pt x="383286" y="19812"/>
                      </a:lnTo>
                      <a:lnTo>
                        <a:pt x="220090" y="181483"/>
                      </a:lnTo>
                      <a:lnTo>
                        <a:pt x="216788" y="184912"/>
                      </a:lnTo>
                      <a:lnTo>
                        <a:pt x="212216" y="186817"/>
                      </a:lnTo>
                      <a:lnTo>
                        <a:pt x="241393" y="186817"/>
                      </a:lnTo>
                      <a:lnTo>
                        <a:pt x="265811" y="162687"/>
                      </a:lnTo>
                      <a:lnTo>
                        <a:pt x="292470" y="162687"/>
                      </a:lnTo>
                      <a:lnTo>
                        <a:pt x="279145" y="149479"/>
                      </a:lnTo>
                      <a:lnTo>
                        <a:pt x="395478" y="34162"/>
                      </a:lnTo>
                      <a:lnTo>
                        <a:pt x="414010" y="34162"/>
                      </a:lnTo>
                      <a:lnTo>
                        <a:pt x="411710" y="22824"/>
                      </a:lnTo>
                      <a:lnTo>
                        <a:pt x="408895" y="1866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txBody>
                <a:bodyPr wrap="square" lIns="0" tIns="0" rIns="0" bIns="0" rtlCol="0"/>
                <a:lstStyle/>
                <a:p>
                  <a:endParaRPr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" name="object 8"/>
              <p:cNvSpPr txBox="1"/>
              <p:nvPr/>
            </p:nvSpPr>
            <p:spPr>
              <a:xfrm>
                <a:off x="6858000" y="3870308"/>
                <a:ext cx="3395853" cy="25904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E-mail:</a:t>
                </a:r>
                <a:r>
                  <a:rPr sz="1600" spc="-65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smtClean="0">
                    <a:solidFill>
                      <a:srgbClr val="26AC95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3"/>
                  </a:rPr>
                  <a:t>inobsu@mail.ru</a:t>
                </a:r>
                <a:endParaRPr sz="1600" dirty="0">
                  <a:solidFill>
                    <a:srgbClr val="26AC9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49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0174" y="3922498"/>
              <a:ext cx="614742" cy="614932"/>
            </a:xfrm>
            <a:prstGeom prst="ellipse">
              <a:avLst/>
            </a:prstGeom>
            <a:ln w="76200">
              <a:solidFill>
                <a:schemeClr val="tx1">
                  <a:lumMod val="50000"/>
                  <a:lumOff val="50000"/>
                </a:schemeClr>
              </a:solidFill>
            </a:ln>
            <a:effectLst>
              <a:softEdge rad="11250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</p:pic>
        <p:grpSp>
          <p:nvGrpSpPr>
            <p:cNvPr id="52" name="Группа 51"/>
            <p:cNvGrpSpPr/>
            <p:nvPr/>
          </p:nvGrpSpPr>
          <p:grpSpPr>
            <a:xfrm>
              <a:off x="1130174" y="2904272"/>
              <a:ext cx="614742" cy="614932"/>
              <a:chOff x="1159577" y="2935630"/>
              <a:chExt cx="614742" cy="614932"/>
            </a:xfrm>
          </p:grpSpPr>
          <p:pic>
            <p:nvPicPr>
              <p:cNvPr id="50" name="object 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159577" y="2935630"/>
                <a:ext cx="614742" cy="614932"/>
              </a:xfrm>
              <a:prstGeom prst="ellipse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softEdge rad="112500"/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</p:pic>
          <p:pic>
            <p:nvPicPr>
              <p:cNvPr id="51" name="Рисунок 5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92976" y="3037246"/>
                <a:ext cx="338717" cy="371301"/>
              </a:xfrm>
              <a:prstGeom prst="rect">
                <a:avLst/>
              </a:prstGeom>
            </p:spPr>
          </p:pic>
        </p:grpSp>
        <p:pic>
          <p:nvPicPr>
            <p:cNvPr id="53" name="Рисунок 5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3573" y="4052688"/>
              <a:ext cx="345985" cy="345985"/>
            </a:xfrm>
            <a:prstGeom prst="rect">
              <a:avLst/>
            </a:prstGeom>
          </p:spPr>
        </p:pic>
      </p:grpSp>
      <p:grpSp>
        <p:nvGrpSpPr>
          <p:cNvPr id="23" name="Группа 22"/>
          <p:cNvGrpSpPr/>
          <p:nvPr/>
        </p:nvGrpSpPr>
        <p:grpSpPr>
          <a:xfrm>
            <a:off x="7620000" y="6010678"/>
            <a:ext cx="3119455" cy="791372"/>
            <a:chOff x="7620000" y="6010678"/>
            <a:chExt cx="3119455" cy="791372"/>
          </a:xfrm>
        </p:grpSpPr>
        <p:sp>
          <p:nvSpPr>
            <p:cNvPr id="24" name="object 51"/>
            <p:cNvSpPr txBox="1"/>
            <p:nvPr/>
          </p:nvSpPr>
          <p:spPr>
            <a:xfrm>
              <a:off x="8291566" y="6050562"/>
              <a:ext cx="2447889" cy="7514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Институт непрерывного </a:t>
              </a:r>
              <a:r>
                <a:rPr lang="ru-RU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образования </a:t>
              </a:r>
              <a:r>
                <a:rPr lang="ru-RU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БГУ</a:t>
              </a:r>
            </a:p>
            <a:p>
              <a:r>
                <a:rPr lang="ru-RU" sz="1200" dirty="0" smtClean="0"/>
                <a:t/>
              </a:r>
              <a:br>
                <a:rPr lang="ru-RU" sz="1200" dirty="0" smtClean="0"/>
              </a:br>
              <a:endParaRPr sz="120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20000" y="6010678"/>
              <a:ext cx="533400" cy="512414"/>
            </a:xfrm>
            <a:prstGeom prst="rect">
              <a:avLst/>
            </a:prstGeom>
          </p:spPr>
        </p:pic>
      </p:grpSp>
      <p:pic>
        <p:nvPicPr>
          <p:cNvPr id="26" name="Рисунок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22131" y="6094455"/>
            <a:ext cx="1217432" cy="34486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</TotalTime>
  <Words>545</Words>
  <Application>Microsoft Office PowerPoint</Application>
  <PresentationFormat>Произвольный</PresentationFormat>
  <Paragraphs>112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КУРСЫ ПОВЫШЕНИЯ КВАЛИФИКАЦИИ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guest</dc:creator>
  <cp:lastModifiedBy>user</cp:lastModifiedBy>
  <cp:revision>433</cp:revision>
  <dcterms:created xsi:type="dcterms:W3CDTF">2026-05-04T21:04:12Z</dcterms:created>
  <dcterms:modified xsi:type="dcterms:W3CDTF">2026-05-14T06:27:31Z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2026-04-14T00:00:00Z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2026-05-04T00:00:00Z</vt:filetime>
  </property>
  <property fmtid="{D5CDD505-2E9C-101B-9397-08002B2CF9AE}" pid="5" name="Producer">
    <vt:lpwstr>Microsoft® PowerPoint® LTSC</vt:lpwstr>
  </property>
</Properties>
</file>