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B5975-1742-4B80-B310-0B87BB74A4BE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1C1F63-86B7-4F7B-98DA-D9FE62CAB80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Google Shape;85;p1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spcBef>
                <a:spcPts val="363"/>
              </a:spcBef>
              <a:buSzPts val="1400"/>
            </a:pPr>
            <a:endParaRPr lang="ru-RU" sz="120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39938" name="Google Shape;86;p1:notes"/>
          <p:cNvSpPr>
            <a:spLocks noGrp="1" noRot="1" noChangeAspect="1"/>
          </p:cNvSpPr>
          <p:nvPr>
            <p:ph type="sldImg" idx="2"/>
          </p:nvPr>
        </p:nvSpPr>
        <p:spPr>
          <a:noFill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с одним скругленным углом 12"/>
          <p:cNvSpPr/>
          <p:nvPr/>
        </p:nvSpPr>
        <p:spPr>
          <a:xfrm flipV="1">
            <a:off x="0" y="5000636"/>
            <a:ext cx="9143999" cy="1857364"/>
          </a:xfrm>
          <a:prstGeom prst="round1Rect">
            <a:avLst/>
          </a:prstGeom>
          <a:solidFill>
            <a:srgbClr val="0A26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9143999" cy="5194300"/>
          </a:xfrm>
          <a:prstGeom prst="rect">
            <a:avLst/>
          </a:prstGeom>
          <a:solidFill>
            <a:srgbClr val="0A26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8" name="Google Shape;88;p1"/>
          <p:cNvSpPr txBox="1"/>
          <p:nvPr/>
        </p:nvSpPr>
        <p:spPr>
          <a:xfrm>
            <a:off x="571472" y="785795"/>
            <a:ext cx="8143932" cy="128588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/>
          <a:lstStyle/>
          <a:p>
            <a:pPr algn="ctr">
              <a:lnSpc>
                <a:spcPct val="150000"/>
              </a:lnSpc>
              <a:buClr>
                <a:srgbClr val="000000"/>
              </a:buClr>
              <a:buSzPts val="2700"/>
              <a:buFont typeface="Arial" charset="0"/>
              <a:buNone/>
            </a:pPr>
            <a:r>
              <a:rPr lang="ru-RU" sz="2400" b="1" cap="all" dirty="0" smtClean="0">
                <a:solidFill>
                  <a:schemeClr val="bg1"/>
                </a:solidFill>
                <a:latin typeface="AA Stetica" pitchFamily="50" charset="-52"/>
                <a:ea typeface="Golos Text DemiBold" pitchFamily="34" charset="0"/>
                <a:cs typeface="Arial" pitchFamily="34" charset="0"/>
                <a:sym typeface="Verdana" pitchFamily="34" charset="0"/>
              </a:rPr>
              <a:t>Программа</a:t>
            </a:r>
            <a:r>
              <a:rPr lang="ru-RU" b="1" cap="all" dirty="0" smtClean="0">
                <a:solidFill>
                  <a:schemeClr val="bg1"/>
                </a:solidFill>
                <a:latin typeface="AA Stetica" pitchFamily="50" charset="-52"/>
                <a:ea typeface="Golos Text DemiBold" pitchFamily="34" charset="0"/>
                <a:cs typeface="Arial" pitchFamily="34" charset="0"/>
                <a:sym typeface="Verdana" pitchFamily="34" charset="0"/>
              </a:rPr>
              <a:t> </a:t>
            </a:r>
          </a:p>
          <a:p>
            <a:pPr algn="ctr">
              <a:lnSpc>
                <a:spcPct val="150000"/>
              </a:lnSpc>
              <a:buClr>
                <a:srgbClr val="000000"/>
              </a:buClr>
              <a:buSzPts val="2700"/>
              <a:buFont typeface="Arial" charset="0"/>
              <a:buNone/>
            </a:pPr>
            <a:r>
              <a:rPr lang="ru-RU" b="1" cap="all" dirty="0" smtClean="0">
                <a:solidFill>
                  <a:schemeClr val="bg1"/>
                </a:solidFill>
                <a:latin typeface="AA Stetica" pitchFamily="50" charset="-52"/>
                <a:ea typeface="Golos Text DemiBold" pitchFamily="34" charset="0"/>
                <a:cs typeface="Arial" pitchFamily="34" charset="0"/>
                <a:sym typeface="Verdana" pitchFamily="34" charset="0"/>
              </a:rPr>
              <a:t>торжественного заседания, </a:t>
            </a:r>
          </a:p>
          <a:p>
            <a:pPr algn="ctr">
              <a:lnSpc>
                <a:spcPct val="150000"/>
              </a:lnSpc>
              <a:buClr>
                <a:srgbClr val="000000"/>
              </a:buClr>
              <a:buSzPts val="2700"/>
              <a:buFont typeface="Arial" charset="0"/>
              <a:buNone/>
            </a:pPr>
            <a:r>
              <a:rPr lang="ru-RU" b="1" cap="all" dirty="0" smtClean="0">
                <a:solidFill>
                  <a:schemeClr val="bg1"/>
                </a:solidFill>
                <a:latin typeface="AA Stetica" pitchFamily="50" charset="-52"/>
                <a:ea typeface="Golos Text DemiBold" pitchFamily="34" charset="0"/>
                <a:cs typeface="Arial" pitchFamily="34" charset="0"/>
                <a:sym typeface="Verdana" pitchFamily="34" charset="0"/>
              </a:rPr>
              <a:t>посвященного Дню российской науки</a:t>
            </a:r>
            <a:endParaRPr lang="ru-RU" sz="900" cap="all" dirty="0">
              <a:solidFill>
                <a:schemeClr val="bg1"/>
              </a:solidFill>
              <a:latin typeface="AA Stetica" pitchFamily="50" charset="-52"/>
              <a:ea typeface="Golos Text DemiBold" pitchFamily="34" charset="0"/>
              <a:cs typeface="Arial" pitchFamily="34" charset="0"/>
              <a:sym typeface="Verdana" pitchFamily="34" charset="0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228601" y="5389033"/>
            <a:ext cx="4200525" cy="369291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>
            <a:spAutoFit/>
          </a:bodyPr>
          <a:lstStyle/>
          <a:p>
            <a:pPr>
              <a:buClr>
                <a:srgbClr val="000000"/>
              </a:buClr>
              <a:buSzPts val="2000"/>
              <a:buFont typeface="Arial" charset="0"/>
              <a:buNone/>
            </a:pPr>
            <a:endParaRPr lang="ru-RU" b="1" dirty="0">
              <a:solidFill>
                <a:schemeClr val="bg1"/>
              </a:solidFill>
              <a:latin typeface="AA Stetica" pitchFamily="50" charset="-52"/>
              <a:ea typeface="Golos Text DemiBold" pitchFamily="34" charset="0"/>
            </a:endParaRPr>
          </a:p>
        </p:txBody>
      </p:sp>
      <p:pic>
        <p:nvPicPr>
          <p:cNvPr id="15" name="image 106" descr="preencod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85720" y="214290"/>
            <a:ext cx="2905125" cy="533400"/>
          </a:xfrm>
          <a:prstGeom prst="rect">
            <a:avLst/>
          </a:prstGeom>
        </p:spPr>
      </p:pic>
      <p:sp>
        <p:nvSpPr>
          <p:cNvPr id="17" name="Google Shape;88;p1"/>
          <p:cNvSpPr txBox="1"/>
          <p:nvPr/>
        </p:nvSpPr>
        <p:spPr>
          <a:xfrm>
            <a:off x="214282" y="2000240"/>
            <a:ext cx="8929718" cy="47149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/>
          <a:lstStyle/>
          <a:p>
            <a:r>
              <a:rPr lang="ru-RU" sz="1600" dirty="0" smtClean="0">
                <a:solidFill>
                  <a:schemeClr val="bg1"/>
                </a:solidFill>
                <a:latin typeface="AA Stetica"/>
                <a:ea typeface="Verdana" pitchFamily="34" charset="0"/>
              </a:rPr>
              <a:t>Зал Ученого Совета</a:t>
            </a:r>
          </a:p>
          <a:p>
            <a:r>
              <a:rPr lang="ru-RU" sz="1600" dirty="0" smtClean="0">
                <a:solidFill>
                  <a:schemeClr val="bg1"/>
                </a:solidFill>
                <a:latin typeface="AA Stetica"/>
                <a:ea typeface="Verdana" pitchFamily="34" charset="0"/>
              </a:rPr>
              <a:t>9 февраля, 14:00 ч.</a:t>
            </a:r>
          </a:p>
          <a:p>
            <a:r>
              <a:rPr lang="ru-RU" sz="1600" dirty="0" smtClean="0">
                <a:solidFill>
                  <a:schemeClr val="bg1"/>
                </a:solidFill>
                <a:latin typeface="AA Stetica"/>
                <a:ea typeface="Verdana" pitchFamily="34" charset="0"/>
              </a:rPr>
              <a:t> </a:t>
            </a:r>
          </a:p>
          <a:p>
            <a:r>
              <a:rPr lang="ru-RU" sz="1600" dirty="0" smtClean="0">
                <a:solidFill>
                  <a:schemeClr val="bg1"/>
                </a:solidFill>
                <a:latin typeface="AA Stetica"/>
                <a:ea typeface="Verdana" pitchFamily="34" charset="0"/>
              </a:rPr>
              <a:t>1. Открытие торжественного заседания, посвященного Дню Российской науки. </a:t>
            </a:r>
          </a:p>
          <a:p>
            <a:pPr lvl="0"/>
            <a:r>
              <a:rPr lang="ru-RU" sz="1600" dirty="0" smtClean="0">
                <a:solidFill>
                  <a:schemeClr val="bg1"/>
                </a:solidFill>
                <a:latin typeface="AA Stetica"/>
                <a:ea typeface="Verdana" pitchFamily="34" charset="0"/>
              </a:rPr>
              <a:t>Приветственное слово ректора БГУ </a:t>
            </a:r>
            <a:r>
              <a:rPr lang="ru-RU" sz="1600" dirty="0" err="1" smtClean="0">
                <a:solidFill>
                  <a:schemeClr val="bg1"/>
                </a:solidFill>
                <a:latin typeface="AA Stetica"/>
                <a:ea typeface="Verdana" pitchFamily="34" charset="0"/>
              </a:rPr>
              <a:t>Дамдинова</a:t>
            </a:r>
            <a:r>
              <a:rPr lang="ru-RU" sz="1600" dirty="0" smtClean="0">
                <a:solidFill>
                  <a:schemeClr val="bg1"/>
                </a:solidFill>
                <a:latin typeface="AA Stetica"/>
                <a:ea typeface="Verdana" pitchFamily="34" charset="0"/>
              </a:rPr>
              <a:t> А.В.</a:t>
            </a:r>
          </a:p>
          <a:p>
            <a:r>
              <a:rPr lang="ru-RU" sz="1600" dirty="0" smtClean="0">
                <a:solidFill>
                  <a:schemeClr val="bg1"/>
                </a:solidFill>
                <a:latin typeface="AA Stetica"/>
                <a:ea typeface="Verdana" pitchFamily="34" charset="0"/>
              </a:rPr>
              <a:t> </a:t>
            </a:r>
          </a:p>
          <a:p>
            <a:r>
              <a:rPr lang="ru-RU" sz="1600" dirty="0" smtClean="0">
                <a:solidFill>
                  <a:schemeClr val="bg1"/>
                </a:solidFill>
                <a:latin typeface="AA Stetica"/>
                <a:ea typeface="Verdana" pitchFamily="34" charset="0"/>
              </a:rPr>
              <a:t>2. Научные доклады:</a:t>
            </a:r>
          </a:p>
          <a:p>
            <a:pPr lvl="0"/>
            <a:r>
              <a:rPr lang="ru-RU" sz="1600" b="1" dirty="0" err="1" smtClean="0">
                <a:solidFill>
                  <a:schemeClr val="bg1"/>
                </a:solidFill>
                <a:latin typeface="AA Stetica"/>
                <a:ea typeface="Verdana" pitchFamily="34" charset="0"/>
              </a:rPr>
              <a:t>Байкалов</a:t>
            </a:r>
            <a:r>
              <a:rPr lang="ru-RU" sz="1600" b="1" dirty="0" smtClean="0">
                <a:solidFill>
                  <a:schemeClr val="bg1"/>
                </a:solidFill>
                <a:latin typeface="AA Stetica"/>
                <a:ea typeface="Verdana" pitchFamily="34" charset="0"/>
              </a:rPr>
              <a:t> Николай Сергеевич, д.и.н., доцент «</a:t>
            </a:r>
            <a:r>
              <a:rPr lang="ru-RU" sz="1600" dirty="0" smtClean="0">
                <a:solidFill>
                  <a:schemeClr val="bg1"/>
                </a:solidFill>
                <a:latin typeface="AA Stetica"/>
                <a:ea typeface="Verdana" pitchFamily="34" charset="0"/>
              </a:rPr>
              <a:t>Концепция "социалистического города" и особенности реализации новых градостроительных проектов в Забайкалье».</a:t>
            </a:r>
          </a:p>
          <a:p>
            <a:pPr lvl="0"/>
            <a:r>
              <a:rPr lang="ru-RU" sz="1600" b="1" dirty="0" err="1" smtClean="0">
                <a:solidFill>
                  <a:schemeClr val="bg1"/>
                </a:solidFill>
                <a:latin typeface="AA Stetica"/>
                <a:ea typeface="Verdana" pitchFamily="34" charset="0"/>
              </a:rPr>
              <a:t>Цыбденова</a:t>
            </a:r>
            <a:r>
              <a:rPr lang="ru-RU" sz="1600" b="1" dirty="0" smtClean="0">
                <a:solidFill>
                  <a:schemeClr val="bg1"/>
                </a:solidFill>
                <a:latin typeface="AA Stetica"/>
                <a:ea typeface="Verdana" pitchFamily="34" charset="0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AA Stetica"/>
                <a:ea typeface="Verdana" pitchFamily="34" charset="0"/>
              </a:rPr>
              <a:t>Арюна</a:t>
            </a:r>
            <a:r>
              <a:rPr lang="ru-RU" sz="1600" b="1" dirty="0" smtClean="0">
                <a:solidFill>
                  <a:schemeClr val="bg1"/>
                </a:solidFill>
                <a:latin typeface="AA Stetica"/>
                <a:ea typeface="Verdana" pitchFamily="34" charset="0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AA Stetica"/>
                <a:ea typeface="Verdana" pitchFamily="34" charset="0"/>
              </a:rPr>
              <a:t>Пурбодоржиевна</a:t>
            </a:r>
            <a:r>
              <a:rPr lang="ru-RU" sz="1600" b="1" dirty="0" smtClean="0">
                <a:solidFill>
                  <a:schemeClr val="bg1"/>
                </a:solidFill>
                <a:latin typeface="AA Stetica"/>
                <a:ea typeface="Verdana" pitchFamily="34" charset="0"/>
              </a:rPr>
              <a:t>, к.б.н., с.н.с. «</a:t>
            </a:r>
            <a:r>
              <a:rPr lang="ru-RU" sz="1600" dirty="0" smtClean="0">
                <a:solidFill>
                  <a:schemeClr val="bg1"/>
                </a:solidFill>
                <a:latin typeface="AA Stetica"/>
                <a:ea typeface="Verdana" pitchFamily="34" charset="0"/>
              </a:rPr>
              <a:t>Разработка </a:t>
            </a:r>
            <a:r>
              <a:rPr lang="ru-RU" sz="1600" dirty="0" err="1" smtClean="0">
                <a:solidFill>
                  <a:schemeClr val="bg1"/>
                </a:solidFill>
                <a:latin typeface="AA Stetica"/>
                <a:ea typeface="Verdana" pitchFamily="34" charset="0"/>
              </a:rPr>
              <a:t>тканеинженерных</a:t>
            </a:r>
            <a:r>
              <a:rPr lang="ru-RU" sz="1600" dirty="0" smtClean="0">
                <a:solidFill>
                  <a:schemeClr val="bg1"/>
                </a:solidFill>
                <a:latin typeface="AA Stetica"/>
                <a:ea typeface="Verdana" pitchFamily="34" charset="0"/>
              </a:rPr>
              <a:t> конструкций для регенеративной биомедицины».</a:t>
            </a:r>
          </a:p>
          <a:p>
            <a:r>
              <a:rPr lang="ru-RU" sz="1600" dirty="0" smtClean="0">
                <a:solidFill>
                  <a:schemeClr val="bg1"/>
                </a:solidFill>
                <a:latin typeface="AA Stetica"/>
                <a:ea typeface="Verdana" pitchFamily="34" charset="0"/>
              </a:rPr>
              <a:t> </a:t>
            </a:r>
          </a:p>
          <a:p>
            <a:r>
              <a:rPr lang="ru-RU" sz="1600" dirty="0" smtClean="0">
                <a:solidFill>
                  <a:schemeClr val="bg1"/>
                </a:solidFill>
                <a:latin typeface="AA Stetica"/>
                <a:ea typeface="Verdana" pitchFamily="34" charset="0"/>
              </a:rPr>
              <a:t>3. Награждение сотрудников БГУ, защитивших кандидатские диссертации.</a:t>
            </a:r>
          </a:p>
          <a:p>
            <a:r>
              <a:rPr lang="ru-RU" sz="1600" dirty="0" smtClean="0">
                <a:solidFill>
                  <a:schemeClr val="bg1"/>
                </a:solidFill>
                <a:latin typeface="AA Stetica"/>
                <a:ea typeface="Verdana" pitchFamily="34" charset="0"/>
              </a:rPr>
              <a:t>4. Награждение победителей конкурса грантов БГУ на проведение инициативных и инновационных научных исследований.</a:t>
            </a:r>
          </a:p>
          <a:p>
            <a:r>
              <a:rPr lang="ru-RU" sz="1600" dirty="0" smtClean="0">
                <a:solidFill>
                  <a:schemeClr val="bg1"/>
                </a:solidFill>
                <a:latin typeface="AA Stetica"/>
                <a:ea typeface="Verdana" pitchFamily="34" charset="0"/>
              </a:rPr>
              <a:t>5. Награждение аспирантов именной стипендией </a:t>
            </a:r>
            <a:r>
              <a:rPr lang="ru-RU" sz="1600" dirty="0" err="1" smtClean="0">
                <a:solidFill>
                  <a:schemeClr val="bg1"/>
                </a:solidFill>
                <a:latin typeface="AA Stetica"/>
                <a:ea typeface="Verdana" pitchFamily="34" charset="0"/>
              </a:rPr>
              <a:t>Доржи</a:t>
            </a:r>
            <a:r>
              <a:rPr lang="ru-RU" sz="1600" dirty="0" smtClean="0">
                <a:solidFill>
                  <a:schemeClr val="bg1"/>
                </a:solidFill>
                <a:latin typeface="AA Stetica"/>
                <a:ea typeface="Verdana" pitchFamily="34" charset="0"/>
              </a:rPr>
              <a:t> Банзарова.</a:t>
            </a:r>
            <a:endParaRPr lang="ru-RU" sz="1600" dirty="0">
              <a:solidFill>
                <a:schemeClr val="bg1"/>
              </a:solidFill>
              <a:latin typeface="AA Stetica"/>
              <a:ea typeface="Verdana" pitchFamily="34" charset="0"/>
            </a:endParaRP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7554" y="142852"/>
            <a:ext cx="1714512" cy="483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17</Words>
  <PresentationFormat>Экран 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10</cp:revision>
  <dcterms:created xsi:type="dcterms:W3CDTF">2026-02-05T09:27:18Z</dcterms:created>
  <dcterms:modified xsi:type="dcterms:W3CDTF">2026-02-06T01:56:23Z</dcterms:modified>
</cp:coreProperties>
</file>