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4"/>
  </p:notesMasterIdLst>
  <p:sldIdLst>
    <p:sldId id="287" r:id="rId2"/>
    <p:sldId id="288" r:id="rId3"/>
  </p:sldIdLst>
  <p:sldSz cx="21062950" cy="15117763"/>
  <p:notesSz cx="6858000" cy="9144000"/>
  <p:embeddedFontLst>
    <p:embeddedFont>
      <p:font typeface="BastionKontrastAlt-Regular" pitchFamily="82" charset="-52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33729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67458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01188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34917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68646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02375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36104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269834" algn="l" defTabSz="206745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5481B"/>
    <a:srgbClr val="6B1605"/>
    <a:srgbClr val="751805"/>
    <a:srgbClr val="8C1C0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5402" autoAdjust="0"/>
  </p:normalViewPr>
  <p:slideViewPr>
    <p:cSldViewPr>
      <p:cViewPr>
        <p:scale>
          <a:sx n="40" d="100"/>
          <a:sy n="40" d="100"/>
        </p:scale>
        <p:origin x="-2202" y="-606"/>
      </p:cViewPr>
      <p:guideLst>
        <p:guide orient="horz" pos="4762"/>
        <p:guide pos="66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0A483-FEE8-47EC-A913-8EFC333BA496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685800"/>
            <a:ext cx="4775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F15D4-4F6F-4556-B0F1-6023AE00C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F15D4-4F6F-4556-B0F1-6023AE00C9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9721" y="4696306"/>
            <a:ext cx="17903508" cy="32405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9443" y="8566733"/>
            <a:ext cx="14744065" cy="38634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33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67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0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34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6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0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3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6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270639" y="605413"/>
            <a:ext cx="4739164" cy="128990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53148" y="605413"/>
            <a:ext cx="13866442" cy="128990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828" y="9714563"/>
            <a:ext cx="17903508" cy="3002556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828" y="6407554"/>
            <a:ext cx="17903508" cy="3307010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33729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6745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10118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349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1686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0237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361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269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53147" y="3527479"/>
            <a:ext cx="9302803" cy="9977025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07000" y="3527479"/>
            <a:ext cx="9302803" cy="9977025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147" y="3384000"/>
            <a:ext cx="9306461" cy="141029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33729" indent="0">
              <a:buNone/>
              <a:defRPr sz="4500" b="1"/>
            </a:lvl2pPr>
            <a:lvl3pPr marL="2067458" indent="0">
              <a:buNone/>
              <a:defRPr sz="4100" b="1"/>
            </a:lvl3pPr>
            <a:lvl4pPr marL="3101188" indent="0">
              <a:buNone/>
              <a:defRPr sz="3600" b="1"/>
            </a:lvl4pPr>
            <a:lvl5pPr marL="4134917" indent="0">
              <a:buNone/>
              <a:defRPr sz="3600" b="1"/>
            </a:lvl5pPr>
            <a:lvl6pPr marL="5168646" indent="0">
              <a:buNone/>
              <a:defRPr sz="3600" b="1"/>
            </a:lvl6pPr>
            <a:lvl7pPr marL="6202375" indent="0">
              <a:buNone/>
              <a:defRPr sz="3600" b="1"/>
            </a:lvl7pPr>
            <a:lvl8pPr marL="7236104" indent="0">
              <a:buNone/>
              <a:defRPr sz="3600" b="1"/>
            </a:lvl8pPr>
            <a:lvl9pPr marL="8269834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53147" y="4794291"/>
            <a:ext cx="9306461" cy="871021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699687" y="3384000"/>
            <a:ext cx="9310116" cy="141029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33729" indent="0">
              <a:buNone/>
              <a:defRPr sz="4500" b="1"/>
            </a:lvl2pPr>
            <a:lvl3pPr marL="2067458" indent="0">
              <a:buNone/>
              <a:defRPr sz="4100" b="1"/>
            </a:lvl3pPr>
            <a:lvl4pPr marL="3101188" indent="0">
              <a:buNone/>
              <a:defRPr sz="3600" b="1"/>
            </a:lvl4pPr>
            <a:lvl5pPr marL="4134917" indent="0">
              <a:buNone/>
              <a:defRPr sz="3600" b="1"/>
            </a:lvl5pPr>
            <a:lvl6pPr marL="5168646" indent="0">
              <a:buNone/>
              <a:defRPr sz="3600" b="1"/>
            </a:lvl6pPr>
            <a:lvl7pPr marL="6202375" indent="0">
              <a:buNone/>
              <a:defRPr sz="3600" b="1"/>
            </a:lvl7pPr>
            <a:lvl8pPr marL="7236104" indent="0">
              <a:buNone/>
              <a:defRPr sz="3600" b="1"/>
            </a:lvl8pPr>
            <a:lvl9pPr marL="8269834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699687" y="4794291"/>
            <a:ext cx="9310116" cy="871021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149" y="601911"/>
            <a:ext cx="6929565" cy="256162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35028" y="601912"/>
            <a:ext cx="11774774" cy="129025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3149" y="3163533"/>
            <a:ext cx="6929565" cy="10340971"/>
          </a:xfrm>
        </p:spPr>
        <p:txBody>
          <a:bodyPr/>
          <a:lstStyle>
            <a:lvl1pPr marL="0" indent="0">
              <a:buNone/>
              <a:defRPr sz="3200"/>
            </a:lvl1pPr>
            <a:lvl2pPr marL="1033729" indent="0">
              <a:buNone/>
              <a:defRPr sz="2700"/>
            </a:lvl2pPr>
            <a:lvl3pPr marL="2067458" indent="0">
              <a:buNone/>
              <a:defRPr sz="2300"/>
            </a:lvl3pPr>
            <a:lvl4pPr marL="3101188" indent="0">
              <a:buNone/>
              <a:defRPr sz="2000"/>
            </a:lvl4pPr>
            <a:lvl5pPr marL="4134917" indent="0">
              <a:buNone/>
              <a:defRPr sz="2000"/>
            </a:lvl5pPr>
            <a:lvl6pPr marL="5168646" indent="0">
              <a:buNone/>
              <a:defRPr sz="2000"/>
            </a:lvl6pPr>
            <a:lvl7pPr marL="6202375" indent="0">
              <a:buNone/>
              <a:defRPr sz="2000"/>
            </a:lvl7pPr>
            <a:lvl8pPr marL="7236104" indent="0">
              <a:buNone/>
              <a:defRPr sz="2000"/>
            </a:lvl8pPr>
            <a:lvl9pPr marL="8269834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486" y="10582434"/>
            <a:ext cx="12637770" cy="1249316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28486" y="1350800"/>
            <a:ext cx="12637770" cy="9070658"/>
          </a:xfrm>
        </p:spPr>
        <p:txBody>
          <a:bodyPr/>
          <a:lstStyle>
            <a:lvl1pPr marL="0" indent="0">
              <a:buNone/>
              <a:defRPr sz="7200"/>
            </a:lvl1pPr>
            <a:lvl2pPr marL="1033729" indent="0">
              <a:buNone/>
              <a:defRPr sz="6300"/>
            </a:lvl2pPr>
            <a:lvl3pPr marL="2067458" indent="0">
              <a:buNone/>
              <a:defRPr sz="5400"/>
            </a:lvl3pPr>
            <a:lvl4pPr marL="3101188" indent="0">
              <a:buNone/>
              <a:defRPr sz="4500"/>
            </a:lvl4pPr>
            <a:lvl5pPr marL="4134917" indent="0">
              <a:buNone/>
              <a:defRPr sz="4500"/>
            </a:lvl5pPr>
            <a:lvl6pPr marL="5168646" indent="0">
              <a:buNone/>
              <a:defRPr sz="4500"/>
            </a:lvl6pPr>
            <a:lvl7pPr marL="6202375" indent="0">
              <a:buNone/>
              <a:defRPr sz="4500"/>
            </a:lvl7pPr>
            <a:lvl8pPr marL="7236104" indent="0">
              <a:buNone/>
              <a:defRPr sz="4500"/>
            </a:lvl8pPr>
            <a:lvl9pPr marL="8269834" indent="0">
              <a:buNone/>
              <a:defRPr sz="4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8486" y="11831751"/>
            <a:ext cx="12637770" cy="1774236"/>
          </a:xfrm>
        </p:spPr>
        <p:txBody>
          <a:bodyPr/>
          <a:lstStyle>
            <a:lvl1pPr marL="0" indent="0">
              <a:buNone/>
              <a:defRPr sz="3200"/>
            </a:lvl1pPr>
            <a:lvl2pPr marL="1033729" indent="0">
              <a:buNone/>
              <a:defRPr sz="2700"/>
            </a:lvl2pPr>
            <a:lvl3pPr marL="2067458" indent="0">
              <a:buNone/>
              <a:defRPr sz="2300"/>
            </a:lvl3pPr>
            <a:lvl4pPr marL="3101188" indent="0">
              <a:buNone/>
              <a:defRPr sz="2000"/>
            </a:lvl4pPr>
            <a:lvl5pPr marL="4134917" indent="0">
              <a:buNone/>
              <a:defRPr sz="2000"/>
            </a:lvl5pPr>
            <a:lvl6pPr marL="5168646" indent="0">
              <a:buNone/>
              <a:defRPr sz="2000"/>
            </a:lvl6pPr>
            <a:lvl7pPr marL="6202375" indent="0">
              <a:buNone/>
              <a:defRPr sz="2000"/>
            </a:lvl7pPr>
            <a:lvl8pPr marL="7236104" indent="0">
              <a:buNone/>
              <a:defRPr sz="2000"/>
            </a:lvl8pPr>
            <a:lvl9pPr marL="8269834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148" y="605412"/>
            <a:ext cx="18956655" cy="2519627"/>
          </a:xfrm>
          <a:prstGeom prst="rect">
            <a:avLst/>
          </a:prstGeom>
        </p:spPr>
        <p:txBody>
          <a:bodyPr vert="horz" lIns="206746" tIns="103373" rIns="206746" bIns="10337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148" y="3527479"/>
            <a:ext cx="18956655" cy="9977025"/>
          </a:xfrm>
          <a:prstGeom prst="rect">
            <a:avLst/>
          </a:prstGeom>
        </p:spPr>
        <p:txBody>
          <a:bodyPr vert="horz" lIns="206746" tIns="103373" rIns="206746" bIns="1033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53148" y="14011928"/>
            <a:ext cx="4914688" cy="804881"/>
          </a:xfrm>
          <a:prstGeom prst="rect">
            <a:avLst/>
          </a:prstGeom>
        </p:spPr>
        <p:txBody>
          <a:bodyPr vert="horz" lIns="206746" tIns="103373" rIns="206746" bIns="103373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196508" y="14011928"/>
            <a:ext cx="6669934" cy="804881"/>
          </a:xfrm>
          <a:prstGeom prst="rect">
            <a:avLst/>
          </a:prstGeom>
        </p:spPr>
        <p:txBody>
          <a:bodyPr vert="horz" lIns="206746" tIns="103373" rIns="206746" bIns="103373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095114" y="14011928"/>
            <a:ext cx="4914688" cy="804881"/>
          </a:xfrm>
          <a:prstGeom prst="rect">
            <a:avLst/>
          </a:prstGeom>
        </p:spPr>
        <p:txBody>
          <a:bodyPr vert="horz" lIns="206746" tIns="103373" rIns="206746" bIns="103373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67458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5297" indent="-775297" algn="l" defTabSz="20674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9810" indent="-646081" algn="l" defTabSz="2067458" rtl="0" eaLnBrk="1" latinLnBrk="0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84323" indent="-516865" algn="l" defTabSz="2067458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8052" indent="-516865" algn="l" defTabSz="206745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51781" indent="-516865" algn="l" defTabSz="2067458" rtl="0" eaLnBrk="1" latinLnBrk="0" hangingPunct="1">
        <a:spcBef>
          <a:spcPct val="20000"/>
        </a:spcBef>
        <a:buFont typeface="Arial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85511" indent="-516865" algn="l" defTabSz="2067458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719240" indent="-516865" algn="l" defTabSz="2067458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52969" indent="-516865" algn="l" defTabSz="2067458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86698" indent="-516865" algn="l" defTabSz="2067458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33729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67458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01188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34917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68646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02375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36104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69834" algn="l" defTabSz="206745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1062950" cy="15117763"/>
          </a:xfrm>
          <a:prstGeom prst="rect">
            <a:avLst/>
          </a:prstGeom>
          <a:noFill/>
        </p:spPr>
      </p:pic>
      <p:pic>
        <p:nvPicPr>
          <p:cNvPr id="9218" name="Picture 2" descr="https://i.pinimg.com/736x/03/8f/18/038f181ca03d434c4636200640a54f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278" y="2201031"/>
            <a:ext cx="8346781" cy="12073022"/>
          </a:xfrm>
          <a:prstGeom prst="rect">
            <a:avLst/>
          </a:prstGeom>
          <a:noFill/>
        </p:spPr>
      </p:pic>
      <p:pic>
        <p:nvPicPr>
          <p:cNvPr id="12" name="Picture 6" descr="D:\ЛАМУЕВА\Моя папка\Выставки\Участники ВОВ\Калаганский М.Г\Калаганский М.Г..jpg"/>
          <p:cNvPicPr>
            <a:picLocks noChangeAspect="1" noChangeArrowheads="1"/>
          </p:cNvPicPr>
          <p:nvPr/>
        </p:nvPicPr>
        <p:blipFill>
          <a:blip r:embed="rId4"/>
          <a:srcRect t="-1435" b="2418"/>
          <a:stretch>
            <a:fillRect/>
          </a:stretch>
        </p:blipFill>
        <p:spPr bwMode="auto">
          <a:xfrm>
            <a:off x="2101791" y="2986849"/>
            <a:ext cx="4920940" cy="692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87411" y="9773459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C00000"/>
                </a:solidFill>
                <a:latin typeface="BastionKontrastAlt-Regular" pitchFamily="82" charset="-52"/>
              </a:rPr>
              <a:t>Калаганский</a:t>
            </a:r>
            <a:r>
              <a:rPr lang="ru-RU" sz="4000" dirty="0" smtClean="0">
                <a:solidFill>
                  <a:srgbClr val="C00000"/>
                </a:solidFill>
                <a:latin typeface="BastionKontrastAlt-Regular" pitchFamily="82" charset="-52"/>
              </a:rPr>
              <a:t> </a:t>
            </a:r>
            <a:endParaRPr lang="ru-RU" sz="4000" dirty="0" smtClean="0">
              <a:solidFill>
                <a:srgbClr val="C00000"/>
              </a:solidFill>
              <a:latin typeface="BastionKontrastAlt-Regular" pitchFamily="82" charset="-52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BastionKontrastAlt-Regular" pitchFamily="82" charset="-52"/>
              </a:rPr>
              <a:t>Михаил </a:t>
            </a:r>
            <a:r>
              <a:rPr lang="ru-RU" sz="4000" dirty="0" smtClean="0">
                <a:solidFill>
                  <a:srgbClr val="C00000"/>
                </a:solidFill>
                <a:latin typeface="BastionKontrastAlt-Regular" pitchFamily="82" charset="-52"/>
              </a:rPr>
              <a:t>Георгиевич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BastionKontrastAlt-Regular" pitchFamily="82" charset="-52"/>
              </a:rPr>
              <a:t>1921-1970 гг. </a:t>
            </a:r>
            <a:endParaRPr lang="ru-RU" dirty="0">
              <a:solidFill>
                <a:srgbClr val="C00000"/>
              </a:solidFill>
              <a:latin typeface="BastionKontrastAlt-Regular" pitchFamily="82" charset="-52"/>
            </a:endParaRPr>
          </a:p>
        </p:txBody>
      </p:sp>
      <p:pic>
        <p:nvPicPr>
          <p:cNvPr id="15" name="Picture 2" descr="C:\Users\user\Downloads\Орден_красного_знамен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279" y="10059211"/>
            <a:ext cx="2529089" cy="4233350"/>
          </a:xfrm>
          <a:prstGeom prst="rect">
            <a:avLst/>
          </a:prstGeom>
          <a:noFill/>
        </p:spPr>
      </p:pic>
      <p:pic>
        <p:nvPicPr>
          <p:cNvPr id="9228" name="Picture 12" descr="https://i.pinimg.com/736x/3b/3a/7b/3b3a7bf857038d4fc5461abb2471ce1e.jpg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 rot="16200000">
            <a:off x="11748276" y="1698609"/>
            <a:ext cx="6311922" cy="1231742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8745525" y="4987113"/>
            <a:ext cx="117872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BastionKontrastAlt-Regular" pitchFamily="82" charset="-52"/>
              </a:rPr>
              <a:t>8 ноября 1921 г.</a:t>
            </a:r>
            <a:r>
              <a:rPr lang="ru-RU" sz="2400" dirty="0" smtClean="0">
                <a:solidFill>
                  <a:srgbClr val="FFC000"/>
                </a:solidFill>
                <a:latin typeface="BastionKontrastAlt-Regular" pitchFamily="82" charset="-52"/>
              </a:rPr>
              <a:t> </a:t>
            </a:r>
            <a:r>
              <a:rPr lang="ru-RU" sz="2400" dirty="0" smtClean="0">
                <a:latin typeface="BastionKontrastAlt-Regular" pitchFamily="82" charset="-52"/>
              </a:rPr>
              <a:t>– родился в </a:t>
            </a:r>
            <a:r>
              <a:rPr lang="ru-RU" sz="2400" dirty="0" smtClean="0">
                <a:latin typeface="BastionKontrastAlt-Regular" pitchFamily="82" charset="-52"/>
              </a:rPr>
              <a:t>с. </a:t>
            </a:r>
            <a:r>
              <a:rPr lang="ru-RU" sz="2400" dirty="0" err="1" smtClean="0">
                <a:latin typeface="BastionKontrastAlt-Regular" pitchFamily="82" charset="-52"/>
              </a:rPr>
              <a:t>Гурульба</a:t>
            </a:r>
            <a:r>
              <a:rPr lang="ru-RU" sz="2400" dirty="0" smtClean="0">
                <a:latin typeface="BastionKontrastAlt-Regular" pitchFamily="82" charset="-52"/>
              </a:rPr>
              <a:t> </a:t>
            </a:r>
            <a:r>
              <a:rPr lang="ru-RU" sz="2400" dirty="0" err="1" smtClean="0">
                <a:latin typeface="BastionKontrastAlt-Regular" pitchFamily="82" charset="-52"/>
              </a:rPr>
              <a:t>Иволгинского</a:t>
            </a:r>
            <a:r>
              <a:rPr lang="ru-RU" sz="2400" dirty="0" smtClean="0">
                <a:latin typeface="BastionKontrastAlt-Regular" pitchFamily="82" charset="-52"/>
              </a:rPr>
              <a:t> района </a:t>
            </a:r>
            <a:r>
              <a:rPr lang="ru-RU" sz="2400" dirty="0" smtClean="0">
                <a:latin typeface="BastionKontrastAlt-Regular" pitchFamily="82" charset="-52"/>
              </a:rPr>
              <a:t>БМ</a:t>
            </a:r>
            <a:r>
              <a:rPr lang="ru-RU" sz="2400" dirty="0" smtClean="0">
                <a:latin typeface="BastionKontrastAlt-Regular" pitchFamily="82" charset="-52"/>
              </a:rPr>
              <a:t>АССР</a:t>
            </a:r>
            <a:r>
              <a:rPr lang="ru-RU" sz="2400" dirty="0" smtClean="0">
                <a:latin typeface="BastionKontrastAlt-Regular" pitchFamily="82" charset="-52"/>
              </a:rPr>
              <a:t>. </a:t>
            </a:r>
            <a:endParaRPr lang="en-US" sz="2400" dirty="0" smtClean="0">
              <a:latin typeface="BastionKontrastAlt-Regular" pitchFamily="82" charset="-52"/>
            </a:endParaRPr>
          </a:p>
          <a:p>
            <a:pPr indent="45720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BastionKontrastAlt-Regular" pitchFamily="82" charset="-52"/>
              </a:rPr>
              <a:t>15</a:t>
            </a:r>
            <a:r>
              <a:rPr lang="ru-RU" sz="2400" dirty="0" smtClean="0">
                <a:solidFill>
                  <a:srgbClr val="FF0000"/>
                </a:solidFill>
                <a:latin typeface="BastionKontrastAlt-Regular" pitchFamily="82" charset="-52"/>
              </a:rPr>
              <a:t> ноября 1939 г. </a:t>
            </a:r>
            <a:r>
              <a:rPr lang="ru-RU" sz="2400" dirty="0" smtClean="0">
                <a:latin typeface="BastionKontrastAlt-Regular" pitchFamily="82" charset="-52"/>
              </a:rPr>
              <a:t>- на службе в Красной армии </a:t>
            </a:r>
            <a:r>
              <a:rPr lang="ru-RU" sz="2400" dirty="0" smtClean="0">
                <a:latin typeface="BastionKontrastAlt-Regular" pitchFamily="82" charset="-52"/>
              </a:rPr>
              <a:t>(окончил </a:t>
            </a:r>
            <a:r>
              <a:rPr lang="ru-RU" sz="2400" dirty="0" smtClean="0">
                <a:latin typeface="BastionKontrastAlt-Regular" pitchFamily="82" charset="-52"/>
              </a:rPr>
              <a:t>школу радистов </a:t>
            </a:r>
            <a:r>
              <a:rPr lang="ru-RU" sz="2400" dirty="0" smtClean="0">
                <a:latin typeface="BastionKontrastAlt-Regular" pitchFamily="82" charset="-52"/>
              </a:rPr>
              <a:t>учебного </a:t>
            </a:r>
            <a:r>
              <a:rPr lang="ru-RU" sz="2400" dirty="0" smtClean="0">
                <a:latin typeface="BastionKontrastAlt-Regular" pitchFamily="82" charset="-52"/>
              </a:rPr>
              <a:t>отряда Северного </a:t>
            </a:r>
            <a:r>
              <a:rPr lang="ru-RU" sz="2400" dirty="0" smtClean="0">
                <a:latin typeface="BastionKontrastAlt-Regular" pitchFamily="82" charset="-52"/>
              </a:rPr>
              <a:t>флота</a:t>
            </a:r>
            <a:r>
              <a:rPr lang="ru-RU" sz="2400" dirty="0" smtClean="0">
                <a:latin typeface="BastionKontrastAlt-Regular" pitchFamily="82" charset="-52"/>
              </a:rPr>
              <a:t>). </a:t>
            </a:r>
            <a:r>
              <a:rPr lang="ru-RU" sz="2400" dirty="0" smtClean="0">
                <a:latin typeface="BastionKontrastAlt-Regular" pitchFamily="82" charset="-52"/>
              </a:rPr>
              <a:t>Во время Великой Отечественной войны Михаил Георгиевич был дважды ранен в конце января 1944 г. и 12 октября 1944 г</a:t>
            </a:r>
            <a:r>
              <a:rPr lang="ru-RU" sz="2400" dirty="0" smtClean="0">
                <a:latin typeface="BastionKontrastAlt-Regular" pitchFamily="82" charset="-52"/>
              </a:rPr>
              <a:t>.  Л</a:t>
            </a:r>
            <a:r>
              <a:rPr lang="ru-RU" sz="2400" dirty="0" smtClean="0">
                <a:latin typeface="BastionKontrastAlt-Regular" pitchFamily="82" charset="-52"/>
              </a:rPr>
              <a:t>ежал </a:t>
            </a:r>
            <a:r>
              <a:rPr lang="ru-RU" sz="2400" dirty="0" smtClean="0">
                <a:latin typeface="BastionKontrastAlt-Regular" pitchFamily="82" charset="-52"/>
              </a:rPr>
              <a:t>в Военно-морском госпитале 73 (П/П 40780 и ППГ 2215).</a:t>
            </a:r>
            <a:endParaRPr lang="en-US" sz="2400" dirty="0" smtClean="0">
              <a:latin typeface="BastionKontrastAlt-Regular" pitchFamily="82" charset="-52"/>
            </a:endParaRPr>
          </a:p>
          <a:p>
            <a:pPr indent="45720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BastionKontrastAlt-Regular" pitchFamily="82" charset="-52"/>
              </a:rPr>
              <a:t>12 октября 1944 г. </a:t>
            </a:r>
            <a:r>
              <a:rPr lang="ru-RU" sz="2400" dirty="0" smtClean="0">
                <a:latin typeface="BastionKontrastAlt-Regular" pitchFamily="82" charset="-52"/>
              </a:rPr>
              <a:t>в операции по захвату батареи на м. Крестовый старшина 2-й статьи 181-го Особого разведывательного отряда </a:t>
            </a:r>
            <a:r>
              <a:rPr lang="ru-RU" sz="2400" dirty="0" err="1" smtClean="0">
                <a:latin typeface="BastionKontrastAlt-Regular" pitchFamily="82" charset="-52"/>
              </a:rPr>
              <a:t>Разведотдела</a:t>
            </a:r>
            <a:r>
              <a:rPr lang="ru-RU" sz="2400" dirty="0" smtClean="0">
                <a:latin typeface="BastionKontrastAlt-Regular" pitchFamily="82" charset="-52"/>
              </a:rPr>
              <a:t> штаба Северного флота Михаил </a:t>
            </a:r>
            <a:r>
              <a:rPr lang="ru-RU" sz="2400" dirty="0" err="1" smtClean="0">
                <a:latin typeface="BastionKontrastAlt-Regular" pitchFamily="82" charset="-52"/>
              </a:rPr>
              <a:t>Калаганский</a:t>
            </a:r>
            <a:r>
              <a:rPr lang="ru-RU" sz="2400" dirty="0" smtClean="0">
                <a:latin typeface="BastionKontrastAlt-Regular" pitchFamily="82" charset="-52"/>
              </a:rPr>
              <a:t> участвовал связным старшего лейтенанта </a:t>
            </a:r>
            <a:r>
              <a:rPr lang="ru-RU" sz="2400" dirty="0" err="1" smtClean="0">
                <a:latin typeface="BastionKontrastAlt-Regular" pitchFamily="82" charset="-52"/>
              </a:rPr>
              <a:t>Змеева</a:t>
            </a:r>
            <a:r>
              <a:rPr lang="ru-RU" sz="2400" dirty="0" smtClean="0">
                <a:latin typeface="BastionKontrastAlt-Regular" pitchFamily="82" charset="-52"/>
              </a:rPr>
              <a:t>. Быстро и четко передавал все приказания и распоряжения. В бою у пушек был ранен, но от помощи отказался и вышел сам после </a:t>
            </a:r>
            <a:r>
              <a:rPr lang="ru-RU" sz="2400" dirty="0" smtClean="0">
                <a:latin typeface="BastionKontrastAlt-Regular" pitchFamily="82" charset="-52"/>
              </a:rPr>
              <a:t>боя.</a:t>
            </a:r>
            <a:endParaRPr lang="en-US" sz="2400" dirty="0" smtClean="0">
              <a:latin typeface="BastionKontrastAlt-Regular" pitchFamily="82" charset="-52"/>
            </a:endParaRPr>
          </a:p>
          <a:p>
            <a:pPr indent="45720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BastionKontrastAlt-Regular" pitchFamily="82" charset="-52"/>
              </a:rPr>
              <a:t>31 мая 1945 г. </a:t>
            </a:r>
            <a:r>
              <a:rPr lang="ru-RU" sz="2400" dirty="0" smtClean="0">
                <a:latin typeface="BastionKontrastAlt-Regular" pitchFamily="82" charset="-52"/>
              </a:rPr>
              <a:t>окончил службу на </a:t>
            </a:r>
            <a:r>
              <a:rPr lang="ru-RU" sz="2400" dirty="0" smtClean="0">
                <a:latin typeface="BastionKontrastAlt-Regular" pitchFamily="82" charset="-52"/>
              </a:rPr>
              <a:t>Западном </a:t>
            </a:r>
            <a:r>
              <a:rPr lang="ru-RU" sz="2400" dirty="0" smtClean="0">
                <a:latin typeface="BastionKontrastAlt-Regular" pitchFamily="82" charset="-52"/>
              </a:rPr>
              <a:t>ф</a:t>
            </a:r>
            <a:r>
              <a:rPr lang="ru-RU" sz="2400" dirty="0" smtClean="0">
                <a:latin typeface="BastionKontrastAlt-Regular" pitchFamily="82" charset="-52"/>
              </a:rPr>
              <a:t>ронте </a:t>
            </a:r>
            <a:r>
              <a:rPr lang="ru-RU" sz="2400" dirty="0" smtClean="0">
                <a:latin typeface="BastionKontrastAlt-Regular" pitchFamily="82" charset="-52"/>
              </a:rPr>
              <a:t>и после был направлен на Восточный. </a:t>
            </a:r>
          </a:p>
          <a:p>
            <a:pPr indent="45720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BastionKontrastAlt-Regular" pitchFamily="82" charset="-52"/>
              </a:rPr>
              <a:t>С 13 по 17 августа 1945 г. </a:t>
            </a:r>
            <a:r>
              <a:rPr lang="ru-RU" sz="2400" dirty="0" smtClean="0">
                <a:latin typeface="BastionKontrastAlt-Regular" pitchFamily="82" charset="-52"/>
              </a:rPr>
              <a:t>участвовал в десантной операции по захвату порта и города </a:t>
            </a:r>
            <a:r>
              <a:rPr lang="ru-RU" sz="2400" dirty="0" err="1" smtClean="0">
                <a:latin typeface="BastionKontrastAlt-Regular" pitchFamily="82" charset="-52"/>
              </a:rPr>
              <a:t>Сейсин</a:t>
            </a:r>
            <a:r>
              <a:rPr lang="ru-RU" sz="2400" dirty="0" smtClean="0">
                <a:latin typeface="BastionKontrastAlt-Regular" pitchFamily="82" charset="-52"/>
              </a:rPr>
              <a:t>. Под огнем противника  обеспечил бесперебойно радиосвязью отряд. После Великой Отечественной войны стал студентом </a:t>
            </a:r>
            <a:r>
              <a:rPr lang="ru-RU" sz="2400" dirty="0" err="1" smtClean="0">
                <a:latin typeface="BastionKontrastAlt-Regular" pitchFamily="82" charset="-52"/>
              </a:rPr>
              <a:t>Бурят-Монгольского</a:t>
            </a:r>
            <a:r>
              <a:rPr lang="ru-RU" sz="2400" dirty="0" smtClean="0">
                <a:latin typeface="BastionKontrastAlt-Regular" pitchFamily="82" charset="-52"/>
              </a:rPr>
              <a:t> педагогического института.</a:t>
            </a:r>
          </a:p>
        </p:txBody>
      </p:sp>
      <p:pic>
        <p:nvPicPr>
          <p:cNvPr id="9232" name="Picture 16" descr="C:\Users\user\Downloads\Pobeda80_logo_mai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37346" y="0"/>
            <a:ext cx="2825604" cy="46299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10" descr="C:\Users\user\Desktop\медали ордена\WW2_Victor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32399" y="11702285"/>
            <a:ext cx="1909009" cy="3415478"/>
          </a:xfrm>
          <a:prstGeom prst="rect">
            <a:avLst/>
          </a:prstGeom>
          <a:noFill/>
        </p:spPr>
      </p:pic>
      <p:pic>
        <p:nvPicPr>
          <p:cNvPr id="9234" name="Picture 18" descr="C:\Users\user\Downloads\Pobeda80_georges_ribb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45525" y="9987773"/>
            <a:ext cx="12317425" cy="2593880"/>
          </a:xfrm>
          <a:prstGeom prst="rect">
            <a:avLst/>
          </a:prstGeom>
          <a:noFill/>
        </p:spPr>
      </p:pic>
      <p:pic>
        <p:nvPicPr>
          <p:cNvPr id="9240" name="Picture 24" descr="File:Medal Za oboronu Sovetskogo Zapolyary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103243" y="11773723"/>
            <a:ext cx="1945117" cy="3344040"/>
          </a:xfrm>
          <a:prstGeom prst="rect">
            <a:avLst/>
          </a:prstGeom>
          <a:noFill/>
        </p:spPr>
      </p:pic>
      <p:pic>
        <p:nvPicPr>
          <p:cNvPr id="9242" name="Picture 26" descr="C:\Users\user\Downloads\Медаль за победу над Японией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89259" y="11773722"/>
            <a:ext cx="1930689" cy="3344041"/>
          </a:xfrm>
          <a:prstGeom prst="rect">
            <a:avLst/>
          </a:prstGeom>
          <a:noFill/>
        </p:spPr>
      </p:pic>
      <p:pic>
        <p:nvPicPr>
          <p:cNvPr id="33" name="Picture 2" descr="C:\Users\user\Downloads\Орден_красного_знамен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0103" y="11670231"/>
            <a:ext cx="2059626" cy="344753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10531475" y="2201031"/>
            <a:ext cx="64812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BastionKontrastAlt-Regular" pitchFamily="82" charset="-52"/>
              </a:rPr>
              <a:t>1941-1945 гг.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11460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BastionKontrastAlt-Regular" pitchFamily="82" charset="-52"/>
              </a:rPr>
              <a:t>ПОМНИМ! </a:t>
            </a:r>
            <a:r>
              <a:rPr lang="ru-RU" sz="9600" dirty="0" smtClean="0">
                <a:solidFill>
                  <a:schemeClr val="bg1"/>
                </a:solidFill>
                <a:latin typeface="BastionKontrastAlt-Regular" pitchFamily="82" charset="-52"/>
              </a:rPr>
              <a:t>ГОРДИМСЯ!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817095" y="8773327"/>
            <a:ext cx="4429156" cy="6344436"/>
          </a:xfrm>
          <a:prstGeom prst="rect">
            <a:avLst/>
          </a:prstGeom>
          <a:noFill/>
        </p:spPr>
      </p:pic>
      <p:pic>
        <p:nvPicPr>
          <p:cNvPr id="31" name="Picture 12" descr="https://i.pinimg.com/736x/3b/3a/7b/3b3a7bf857038d4fc5461abb2471ce1e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16200000">
            <a:off x="-342738" y="342740"/>
            <a:ext cx="15117764" cy="14432286"/>
          </a:xfrm>
          <a:prstGeom prst="rect">
            <a:avLst/>
          </a:prstGeom>
          <a:noFill/>
        </p:spPr>
      </p:pic>
      <p:pic>
        <p:nvPicPr>
          <p:cNvPr id="8206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0564" y="0"/>
            <a:ext cx="6602385" cy="15117761"/>
          </a:xfrm>
          <a:prstGeom prst="rect">
            <a:avLst/>
          </a:prstGeom>
          <a:noFill/>
        </p:spPr>
      </p:pic>
      <p:sp>
        <p:nvSpPr>
          <p:cNvPr id="819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D:\ЛАМУЕВА\Моя папка\Выставки\Участники ВОВ\Калаганский М.Г\Бесмертный полк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03507" y="3558353"/>
            <a:ext cx="5147618" cy="692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5317821" y="10416401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 smtClean="0">
                <a:solidFill>
                  <a:schemeClr val="bg1"/>
                </a:solidFill>
                <a:latin typeface="BastionKontrastAlt-Regular" pitchFamily="82" charset="-52"/>
              </a:rPr>
              <a:t>Калаганский</a:t>
            </a:r>
            <a:r>
              <a:rPr lang="ru-RU" sz="5400" dirty="0" smtClean="0">
                <a:solidFill>
                  <a:schemeClr val="bg1"/>
                </a:solidFill>
                <a:latin typeface="BastionKontrastAlt-Regular" pitchFamily="82" charset="-52"/>
              </a:rPr>
              <a:t> Михаил Георгиевич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BastionKontrastAlt-Regular" pitchFamily="82" charset="-52"/>
              </a:rPr>
              <a:t>1921-1970 гг.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6" name="Picture 18" descr="C:\Users\user\Downloads\Pobeda80_georges_ribb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74814" y="13273921"/>
            <a:ext cx="6888136" cy="2786082"/>
          </a:xfrm>
          <a:prstGeom prst="rect">
            <a:avLst/>
          </a:prstGeom>
          <a:noFill/>
        </p:spPr>
      </p:pic>
      <p:pic>
        <p:nvPicPr>
          <p:cNvPr id="32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4400" y="0"/>
            <a:ext cx="4714907" cy="8416137"/>
          </a:xfrm>
          <a:prstGeom prst="rect">
            <a:avLst/>
          </a:prstGeom>
          <a:noFill/>
        </p:spPr>
      </p:pic>
      <p:pic>
        <p:nvPicPr>
          <p:cNvPr id="34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59969" y="0"/>
            <a:ext cx="4230717" cy="8416137"/>
          </a:xfrm>
          <a:prstGeom prst="rect">
            <a:avLst/>
          </a:prstGeom>
          <a:noFill/>
        </p:spPr>
      </p:pic>
      <p:pic>
        <p:nvPicPr>
          <p:cNvPr id="36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173625" y="0"/>
            <a:ext cx="4572032" cy="8416137"/>
          </a:xfrm>
          <a:prstGeom prst="rect">
            <a:avLst/>
          </a:prstGeom>
          <a:noFill/>
        </p:spPr>
      </p:pic>
      <p:pic>
        <p:nvPicPr>
          <p:cNvPr id="37" name="Picture 3" descr="D:\ЛАМУЕВА\Моя папка\Выставки\Участники ВОВ\Калаганский М.Г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031" y="343643"/>
            <a:ext cx="3929090" cy="584107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87279" y="6201559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Из наградного листа  на представление к ордену Красного Знамени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бойца-разведчика 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181-го Особого разведывательного отряда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Разведотдела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 штаба Северного флота, старшины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 2-й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статьи  М.Г.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Калаганского</a:t>
            </a:r>
            <a:endParaRPr lang="ru-RU" sz="1800" dirty="0" smtClean="0">
              <a:solidFill>
                <a:schemeClr val="bg1"/>
              </a:solidFill>
              <a:latin typeface="BastionKontrastAlt-Regular" pitchFamily="82" charset="-52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17 октября 1944 г.</a:t>
            </a:r>
            <a:endParaRPr lang="ru-RU" sz="3200" b="1" dirty="0" smtClean="0">
              <a:solidFill>
                <a:schemeClr val="bg1"/>
              </a:solidFill>
              <a:latin typeface="BastionKontrastAlt-Regular" pitchFamily="82" charset="-52"/>
            </a:endParaRPr>
          </a:p>
        </p:txBody>
      </p:sp>
      <p:pic>
        <p:nvPicPr>
          <p:cNvPr id="38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173625" y="8630451"/>
            <a:ext cx="4572032" cy="6487312"/>
          </a:xfrm>
          <a:prstGeom prst="rect">
            <a:avLst/>
          </a:prstGeom>
          <a:noFill/>
        </p:spPr>
      </p:pic>
      <p:pic>
        <p:nvPicPr>
          <p:cNvPr id="39" name="Picture 7" descr="D:\ЛАМУЕВА\Моя папка\Выставки\Участники ВОВ\Калаганский М.Г\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02847" y="343643"/>
            <a:ext cx="3929090" cy="585791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102847" y="2415345"/>
            <a:ext cx="39290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59971" y="8630451"/>
            <a:ext cx="4214842" cy="6487312"/>
          </a:xfrm>
          <a:prstGeom prst="rect">
            <a:avLst/>
          </a:prstGeom>
          <a:noFill/>
        </p:spPr>
      </p:pic>
      <p:pic>
        <p:nvPicPr>
          <p:cNvPr id="41" name="Picture 3" descr="D:\ЛАМУЕВА\Моя папка\Выставки\Участники ВОВ\Калаганский М.Г\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45723" y="8844765"/>
            <a:ext cx="3643338" cy="485778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959971" y="6201559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Из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акта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вручение медали «За победу над Германией в Великой Отечественной войне» старшему писарю  1-го отдела АУ ВМС, старшине 1 статьи М.Г.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Калаганскому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.</a:t>
            </a:r>
            <a:endParaRPr lang="ru-RU" sz="1800" dirty="0" smtClean="0">
              <a:solidFill>
                <a:schemeClr val="bg1"/>
              </a:solidFill>
              <a:latin typeface="BastionKontrastAlt-Regular" pitchFamily="82" charset="-52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09.05.1945 г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. , 03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мая 1946 г.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317161" y="12202351"/>
            <a:ext cx="350046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14" descr="https://downloader.disk.yandex.ru/preview/7510664c675c03977c7d4bcef5848aa1f92fa6b0fb0f74bf4a5873a0082bd197/67c97ccb/bwK7Hx8JWdIYw_UoGNj0CEncufFVR1XdOA7Dv8HgzQ2f6Lg52nk-yZ9BPVus3ABN10ByfuL1WYjbD3M7TWeY2Q%3D%3D?uid=0&amp;filename=Pobeda80_gradient.png&amp;disposition=inline&amp;hash=&amp;limit=0&amp;content_type=image%2Fpng&amp;owner_uid=0&amp;tknv=v2&amp;size=1920x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4403" y="8630451"/>
            <a:ext cx="4714908" cy="6487312"/>
          </a:xfrm>
          <a:prstGeom prst="rect">
            <a:avLst/>
          </a:prstGeom>
          <a:noFill/>
        </p:spPr>
      </p:pic>
      <p:pic>
        <p:nvPicPr>
          <p:cNvPr id="46" name="Picture 16" descr="C:\Users\user\Downloads\Pobeda80_logo_mai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175473" y="0"/>
            <a:ext cx="1887477" cy="347161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47" name="Picture 5" descr="D:\ЛАМУЕВА\Моя папка\Выставки\Участники ВОВ\Калаганский М.Г\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5907" y="8844765"/>
            <a:ext cx="3714777" cy="4786346"/>
          </a:xfrm>
          <a:prstGeom prst="rect">
            <a:avLst/>
          </a:prstGeom>
          <a:noFill/>
        </p:spPr>
      </p:pic>
      <p:pic>
        <p:nvPicPr>
          <p:cNvPr id="42" name="Picture 4" descr="D:\ЛАМУЕВА\Моя папка\Выставки\Участники ВОВ\Калаганский М.Г\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43178" y="343643"/>
            <a:ext cx="4268004" cy="5857916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173625" y="6201559"/>
            <a:ext cx="45720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Из приказа командующего Северным флотом, адмирала А.Г. Головко о награждении орденом Красного Знамени бойца-разведчика 181-го Особого разведывательного отряда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Разведотдела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 штаба Северного флота, старшины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2-й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статьи 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М.Г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Калаганского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.</a:t>
            </a:r>
            <a:r>
              <a:rPr lang="ru-RU" sz="1800" dirty="0" smtClean="0">
                <a:latin typeface="BastionKontrastAlt-Regular" pitchFamily="82" charset="-52"/>
              </a:rPr>
              <a:t> </a:t>
            </a:r>
            <a:endParaRPr lang="ru-RU" sz="1800" dirty="0" smtClean="0">
              <a:latin typeface="BastionKontrastAlt-Regular" pitchFamily="82" charset="-52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20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октября 1944 г.</a:t>
            </a:r>
          </a:p>
          <a:p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4403" y="13609658"/>
            <a:ext cx="47149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Из наградного листа 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на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представление к ордену Красного Знамени радиста 2 класса 140-го разведывательного отряда разведывательного отдела штаба Тихоокеанского флота,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старшины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2 статьи  М.Г.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Калаганского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.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07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августа 1945 </a:t>
            </a:r>
            <a:r>
              <a:rPr lang="ru-RU" sz="2000" dirty="0" smtClean="0">
                <a:solidFill>
                  <a:schemeClr val="bg1"/>
                </a:solidFill>
                <a:latin typeface="BastionKontrastAlt-Regular" pitchFamily="82" charset="-52"/>
              </a:rPr>
              <a:t>г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9" name="Picture 4" descr="D:\ЛАМУЕВА\Моя папка\Выставки\Участники ВОВ\Калаганский М.Г\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45129" y="8844766"/>
            <a:ext cx="3500462" cy="4214841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5173625" y="13086438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Из приказа командующего Т</a:t>
            </a:r>
            <a:r>
              <a:rPr lang="ru-RU" sz="1800" b="1" dirty="0" smtClean="0">
                <a:solidFill>
                  <a:schemeClr val="bg1"/>
                </a:solidFill>
                <a:latin typeface="BastionKontrastAlt-Regular" pitchFamily="82" charset="-52"/>
              </a:rPr>
              <a:t>и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хоокеанским флотом, адмирала И.С. Юмашева о награждении   орденом Красного Знамени радиста 2 класса 140-го разведывательного отряда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разведотдела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штабаТихоокеанского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 флота, старшины 2 статьи </a:t>
            </a:r>
            <a:endParaRPr lang="ru-RU" sz="1800" dirty="0" smtClean="0">
              <a:solidFill>
                <a:schemeClr val="bg1"/>
              </a:solidFill>
              <a:latin typeface="BastionKontrastAlt-Regular" pitchFamily="82" charset="-52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М.Г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. 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Калаганского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. 19 августа 1945 г.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745129" y="9702021"/>
            <a:ext cx="350046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9959971" y="13702549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Акт на вручение медали «За победу над Японией»  старшему писарю 1-го отдела </a:t>
            </a:r>
            <a:endParaRPr lang="ru-RU" sz="1800" dirty="0" smtClean="0">
              <a:solidFill>
                <a:schemeClr val="bg1"/>
              </a:solidFill>
              <a:latin typeface="BastionKontrastAlt-Regular" pitchFamily="82" charset="-52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АУ 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ВМС, старшине 1 статьи 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М.Г. </a:t>
            </a:r>
            <a:r>
              <a:rPr lang="ru-RU" sz="1800" dirty="0" err="1" smtClean="0">
                <a:solidFill>
                  <a:schemeClr val="bg1"/>
                </a:solidFill>
                <a:latin typeface="BastionKontrastAlt-Regular" pitchFamily="82" charset="-52"/>
              </a:rPr>
              <a:t>Калаганскому</a:t>
            </a:r>
            <a:r>
              <a:rPr lang="ru-RU" sz="1800" dirty="0" smtClean="0">
                <a:solidFill>
                  <a:schemeClr val="bg1"/>
                </a:solidFill>
                <a:latin typeface="BastionKontrastAlt-Regular" pitchFamily="82" charset="-52"/>
              </a:rPr>
              <a:t>.  18 апреля 1946 г.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4460565" y="0"/>
            <a:ext cx="4695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BastionKontrastAlt-Regular" pitchFamily="82" charset="-52"/>
              </a:rPr>
              <a:t>1941-1945 гг. </a:t>
            </a:r>
            <a:endParaRPr lang="ru-RU" sz="3200" dirty="0">
              <a:latin typeface="BastionKontrastAlt-Regular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8966</TotalTime>
  <Words>409</Words>
  <Application>Microsoft Office PowerPoint</Application>
  <PresentationFormat>Произвольный</PresentationFormat>
  <Paragraphs>27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BastionKontrastAlt-Regular</vt:lpstr>
      <vt:lpstr>Calibri</vt:lpstr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852</cp:revision>
  <dcterms:created xsi:type="dcterms:W3CDTF">2022-11-02T01:49:57Z</dcterms:created>
  <dcterms:modified xsi:type="dcterms:W3CDTF">2025-03-07T07:33:35Z</dcterms:modified>
</cp:coreProperties>
</file>