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2"/>
    <p:sldMasterId id="2147483685" r:id="rId3"/>
  </p:sldMasterIdLst>
  <p:notesMasterIdLst>
    <p:notesMasterId r:id="rId22"/>
  </p:notesMasterIdLst>
  <p:handoutMasterIdLst>
    <p:handoutMasterId r:id="rId23"/>
  </p:handoutMasterIdLst>
  <p:sldIdLst>
    <p:sldId id="2145707020" r:id="rId4"/>
    <p:sldId id="2147477188" r:id="rId5"/>
    <p:sldId id="2145707343" r:id="rId6"/>
    <p:sldId id="2145707344" r:id="rId7"/>
    <p:sldId id="2147477189" r:id="rId8"/>
    <p:sldId id="2147477190" r:id="rId9"/>
    <p:sldId id="2147477194" r:id="rId10"/>
    <p:sldId id="2147477195" r:id="rId11"/>
    <p:sldId id="2147477198" r:id="rId12"/>
    <p:sldId id="2147477197" r:id="rId13"/>
    <p:sldId id="2147477199" r:id="rId14"/>
    <p:sldId id="2147477200" r:id="rId15"/>
    <p:sldId id="2147477202" r:id="rId16"/>
    <p:sldId id="2147477204" r:id="rId17"/>
    <p:sldId id="2147477203" r:id="rId18"/>
    <p:sldId id="2147477205" r:id="rId19"/>
    <p:sldId id="2147477206" r:id="rId20"/>
    <p:sldId id="2147477207" r:id="rId21"/>
  </p:sldIdLst>
  <p:sldSz cx="8997950" cy="50609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293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ячина Ксения Витальевна" initials="МКВ" lastIdx="1" clrIdx="0">
    <p:extLst>
      <p:ext uri="{19B8F6BF-5375-455C-9EA6-DF929625EA0E}">
        <p15:presenceInfo xmlns:p15="http://schemas.microsoft.com/office/powerpoint/2012/main" userId="Мячина Ксения Витал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004"/>
    <a:srgbClr val="F7F8FF"/>
    <a:srgbClr val="F6F8FF"/>
    <a:srgbClr val="16D134"/>
    <a:srgbClr val="0FA1D4"/>
    <a:srgbClr val="323F48"/>
    <a:srgbClr val="334047"/>
    <a:srgbClr val="95A7B6"/>
    <a:srgbClr val="0087CD"/>
    <a:srgbClr val="05D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4"/>
    <p:restoredTop sz="94676"/>
  </p:normalViewPr>
  <p:slideViewPr>
    <p:cSldViewPr>
      <p:cViewPr>
        <p:scale>
          <a:sx n="183" d="100"/>
          <a:sy n="183" d="100"/>
        </p:scale>
        <p:origin x="1216" y="728"/>
      </p:cViewPr>
      <p:guideLst>
        <p:guide orient="horz" pos="1293"/>
        <p:guide pos="3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14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19977401/Desktop/&#1055;&#1055;&#1057;/&#1051;&#1077;&#1090;&#1085;&#1103;&#1103;%20&#1096;&#1082;&#1086;&#1083;&#1072;/&#1051;&#1077;&#1090;&#1085;&#1103;&#1103;%20&#1096;&#1082;&#1086;&#1083;&#1072;%202023/&#1056;&#1050;%20&#1051;&#1077;&#1090;&#1085;&#1103;&#1103;%20&#1094;&#1080;&#1092;&#1088;&#1086;&#1074;&#1072;&#1103;%20&#1096;&#1082;&#1086;&#1083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19977401/Desktop/&#1055;&#1055;&#1057;/&#1051;&#1077;&#1090;&#1085;&#1103;&#1103;%20&#1096;&#1082;&#1086;&#1083;&#1072;/&#1051;&#1077;&#1090;&#1085;&#1103;&#1103;%20&#1096;&#1082;&#1086;&#1083;&#1072;%202023/&#1040;&#1085;&#1072;&#1083;&#1080;&#1090;&#1080;&#1082;&#1072;/&#1059;&#1095;&#1072;&#1089;&#1090;&#1085;&#1080;&#1082;&#1080;_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охват</c:v>
                </c:pt>
              </c:strCache>
            </c:strRef>
          </c:tx>
          <c:spPr>
            <a:solidFill>
              <a:srgbClr val="1468B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888888888888888E-2"/>
                  <c:y val="3.998296725827628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C9-E448-9F45-E04566E92526}"/>
                </c:ext>
              </c:extLst>
            </c:dLbl>
            <c:dLbl>
              <c:idx val="2"/>
              <c:layout>
                <c:manualLayout>
                  <c:x val="-5.555555555555580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C9-E448-9F45-E04566E92526}"/>
                </c:ext>
              </c:extLst>
            </c:dLbl>
            <c:dLbl>
              <c:idx val="4"/>
              <c:layout>
                <c:manualLayout>
                  <c:x val="-1.944444444444446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C9-E448-9F45-E04566E92526}"/>
                </c:ext>
              </c:extLst>
            </c:dLbl>
            <c:dLbl>
              <c:idx val="5"/>
              <c:layout>
                <c:manualLayout>
                  <c:x val="1.388888888888888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C9-E448-9F45-E04566E92526}"/>
                </c:ext>
              </c:extLst>
            </c:dLbl>
            <c:dLbl>
              <c:idx val="7"/>
              <c:layout>
                <c:manualLayout>
                  <c:x val="1.1111111111111086E-2"/>
                  <c:y val="1.015567368301103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C9-E448-9F45-E04566E92526}"/>
                </c:ext>
              </c:extLst>
            </c:dLbl>
            <c:dLbl>
              <c:idx val="8"/>
              <c:layout>
                <c:manualLayout>
                  <c:x val="8.3333333333333332E-3"/>
                  <c:y val="-1.015567368301103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C9-E448-9F45-E04566E92526}"/>
                </c:ext>
              </c:extLst>
            </c:dLbl>
            <c:spPr>
              <a:solidFill>
                <a:schemeClr val="bg1">
                  <a:alpha val="53000"/>
                </a:schemeClr>
              </a:solidFill>
              <a:ln>
                <a:solidFill>
                  <a:srgbClr val="1468BC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Sheet1!$J$2:$J$13</c:f>
              <c:strCache>
                <c:ptCount val="12"/>
                <c:pt idx="0">
                  <c:v>СЗБ</c:v>
                </c:pt>
                <c:pt idx="1">
                  <c:v>ПВБ</c:v>
                </c:pt>
                <c:pt idx="2">
                  <c:v>ЮЗБ</c:v>
                </c:pt>
                <c:pt idx="3">
                  <c:v>ББ</c:v>
                </c:pt>
                <c:pt idx="4">
                  <c:v>ДВБ</c:v>
                </c:pt>
                <c:pt idx="5">
                  <c:v>ЦЧБ</c:v>
                </c:pt>
                <c:pt idx="6">
                  <c:v>УБ</c:v>
                </c:pt>
                <c:pt idx="7">
                  <c:v>СИБ</c:v>
                </c:pt>
                <c:pt idx="8">
                  <c:v>ВВБ</c:v>
                </c:pt>
                <c:pt idx="9">
                  <c:v>HRBP ТБ</c:v>
                </c:pt>
                <c:pt idx="10">
                  <c:v>МБ</c:v>
                </c:pt>
                <c:pt idx="11">
                  <c:v>СРБ</c:v>
                </c:pt>
              </c:strCache>
            </c:strRef>
          </c:cat>
          <c:val>
            <c:numRef>
              <c:f>Sheet1!$K$2:$K$13</c:f>
              <c:numCache>
                <c:formatCode>General</c:formatCode>
                <c:ptCount val="12"/>
                <c:pt idx="0">
                  <c:v>409</c:v>
                </c:pt>
                <c:pt idx="1">
                  <c:v>184</c:v>
                </c:pt>
                <c:pt idx="2">
                  <c:v>467</c:v>
                </c:pt>
                <c:pt idx="3">
                  <c:v>401</c:v>
                </c:pt>
                <c:pt idx="4">
                  <c:v>707</c:v>
                </c:pt>
                <c:pt idx="5">
                  <c:v>74</c:v>
                </c:pt>
                <c:pt idx="6">
                  <c:v>2928</c:v>
                </c:pt>
                <c:pt idx="7">
                  <c:v>215</c:v>
                </c:pt>
                <c:pt idx="8">
                  <c:v>223</c:v>
                </c:pt>
                <c:pt idx="9">
                  <c:v>756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C9-E448-9F45-E04566E92526}"/>
            </c:ext>
          </c:extLst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переход</c:v>
                </c:pt>
              </c:strCache>
            </c:strRef>
          </c:tx>
          <c:spPr>
            <a:solidFill>
              <a:srgbClr val="5DD86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069669557937819E-2"/>
                  <c:y val="3.998296725594896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C9-E448-9F45-E04566E92526}"/>
                </c:ext>
              </c:extLst>
            </c:dLbl>
            <c:dLbl>
              <c:idx val="1"/>
              <c:layout>
                <c:manualLayout>
                  <c:x val="6.9444444444444448E-2"/>
                  <c:y val="-5.077437011832936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AC9-E448-9F45-E04566E92526}"/>
                </c:ext>
              </c:extLst>
            </c:dLbl>
            <c:dLbl>
              <c:idx val="2"/>
              <c:layout>
                <c:manualLayout>
                  <c:x val="7.3444178313140512E-3"/>
                  <c:y val="-5.077437011832958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C9-E448-9F45-E04566E92526}"/>
                </c:ext>
              </c:extLst>
            </c:dLbl>
            <c:dLbl>
              <c:idx val="3"/>
              <c:layout>
                <c:manualLayout>
                  <c:x val="2.1233309304002048E-2"/>
                  <c:y val="3.998296725594896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C9-E448-9F45-E04566E92526}"/>
                </c:ext>
              </c:extLst>
            </c:dLbl>
            <c:dLbl>
              <c:idx val="5"/>
              <c:layout>
                <c:manualLayout>
                  <c:x val="5.555555555555555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C9-E448-9F45-E04566E92526}"/>
                </c:ext>
              </c:extLst>
            </c:dLbl>
            <c:dLbl>
              <c:idx val="7"/>
              <c:layout>
                <c:manualLayout>
                  <c:x val="0.05"/>
                  <c:y val="1.015647334235615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AC9-E448-9F45-E04566E92526}"/>
                </c:ext>
              </c:extLst>
            </c:dLbl>
            <c:dLbl>
              <c:idx val="8"/>
              <c:layout>
                <c:manualLayout>
                  <c:x val="0.05"/>
                  <c:y val="-1.0154874023666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AC9-E448-9F45-E04566E9252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AC9-E448-9F45-E04566E9252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AC9-E448-9F45-E04566E92526}"/>
                </c:ext>
              </c:extLst>
            </c:dLbl>
            <c:spPr>
              <a:solidFill>
                <a:schemeClr val="bg1">
                  <a:alpha val="53000"/>
                </a:schemeClr>
              </a:solidFill>
              <a:ln>
                <a:solidFill>
                  <a:srgbClr val="5DD86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Sheet1!$J$2:$J$13</c:f>
              <c:strCache>
                <c:ptCount val="12"/>
                <c:pt idx="0">
                  <c:v>СЗБ</c:v>
                </c:pt>
                <c:pt idx="1">
                  <c:v>ПВБ</c:v>
                </c:pt>
                <c:pt idx="2">
                  <c:v>ЮЗБ</c:v>
                </c:pt>
                <c:pt idx="3">
                  <c:v>ББ</c:v>
                </c:pt>
                <c:pt idx="4">
                  <c:v>ДВБ</c:v>
                </c:pt>
                <c:pt idx="5">
                  <c:v>ЦЧБ</c:v>
                </c:pt>
                <c:pt idx="6">
                  <c:v>УБ</c:v>
                </c:pt>
                <c:pt idx="7">
                  <c:v>СИБ</c:v>
                </c:pt>
                <c:pt idx="8">
                  <c:v>ВВБ</c:v>
                </c:pt>
                <c:pt idx="9">
                  <c:v>HRBP ТБ</c:v>
                </c:pt>
                <c:pt idx="10">
                  <c:v>МБ</c:v>
                </c:pt>
                <c:pt idx="11">
                  <c:v>СРБ</c:v>
                </c:pt>
              </c:strCache>
            </c:strRef>
          </c:cat>
          <c:val>
            <c:numRef>
              <c:f>Sheet1!$L$2:$L$13</c:f>
              <c:numCache>
                <c:formatCode>General</c:formatCode>
                <c:ptCount val="12"/>
                <c:pt idx="0">
                  <c:v>304</c:v>
                </c:pt>
                <c:pt idx="1">
                  <c:v>133</c:v>
                </c:pt>
                <c:pt idx="2">
                  <c:v>333</c:v>
                </c:pt>
                <c:pt idx="3">
                  <c:v>273</c:v>
                </c:pt>
                <c:pt idx="4">
                  <c:v>472</c:v>
                </c:pt>
                <c:pt idx="5">
                  <c:v>54</c:v>
                </c:pt>
                <c:pt idx="6">
                  <c:v>1918</c:v>
                </c:pt>
                <c:pt idx="7">
                  <c:v>140</c:v>
                </c:pt>
                <c:pt idx="8">
                  <c:v>145</c:v>
                </c:pt>
                <c:pt idx="9">
                  <c:v>487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AC9-E448-9F45-E04566E92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1939008"/>
        <c:axId val="931935136"/>
      </c:barChart>
      <c:catAx>
        <c:axId val="9319390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1935136"/>
        <c:crosses val="autoZero"/>
        <c:auto val="1"/>
        <c:lblAlgn val="ctr"/>
        <c:lblOffset val="100"/>
        <c:noMultiLvlLbl val="0"/>
      </c:catAx>
      <c:valAx>
        <c:axId val="93193513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93193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19050" cap="rnd">
              <a:solidFill>
                <a:srgbClr val="1468BC"/>
              </a:solidFill>
              <a:round/>
            </a:ln>
            <a:effectLst/>
          </c:spPr>
          <c:marker>
            <c:symbol val="none"/>
          </c:marker>
          <c:val>
            <c:numRef>
              <c:f>Расчеты!$K$3:$K$25</c:f>
              <c:numCache>
                <c:formatCode>General</c:formatCode>
                <c:ptCount val="23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1</c:v>
                </c:pt>
                <c:pt idx="5">
                  <c:v>4</c:v>
                </c:pt>
                <c:pt idx="6">
                  <c:v>13</c:v>
                </c:pt>
                <c:pt idx="7">
                  <c:v>25</c:v>
                </c:pt>
                <c:pt idx="8">
                  <c:v>44</c:v>
                </c:pt>
                <c:pt idx="9">
                  <c:v>53</c:v>
                </c:pt>
                <c:pt idx="10">
                  <c:v>86</c:v>
                </c:pt>
                <c:pt idx="11">
                  <c:v>73</c:v>
                </c:pt>
                <c:pt idx="12">
                  <c:v>109</c:v>
                </c:pt>
                <c:pt idx="13">
                  <c:v>68</c:v>
                </c:pt>
                <c:pt idx="14">
                  <c:v>60</c:v>
                </c:pt>
                <c:pt idx="15">
                  <c:v>50</c:v>
                </c:pt>
                <c:pt idx="16">
                  <c:v>53</c:v>
                </c:pt>
                <c:pt idx="17">
                  <c:v>47</c:v>
                </c:pt>
                <c:pt idx="18">
                  <c:v>33</c:v>
                </c:pt>
                <c:pt idx="19">
                  <c:v>18</c:v>
                </c:pt>
                <c:pt idx="20">
                  <c:v>18</c:v>
                </c:pt>
                <c:pt idx="21">
                  <c:v>16</c:v>
                </c:pt>
                <c:pt idx="22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72-1A45-8A7B-52F705768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2985855"/>
        <c:axId val="2032825663"/>
      </c:lineChart>
      <c:catAx>
        <c:axId val="203298585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2825663"/>
        <c:crosses val="autoZero"/>
        <c:auto val="1"/>
        <c:lblAlgn val="ctr"/>
        <c:lblOffset val="100"/>
        <c:noMultiLvlLbl val="0"/>
      </c:catAx>
      <c:valAx>
        <c:axId val="20328256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2985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CC251D-C101-9800-1709-DA28C136D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5E4A2E-D042-4900-9AEC-CE79B9D8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0EF96-6DF1-DC4E-8451-DB899B4CD461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C7C602-9618-4518-D12D-8D80D1B0EF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A6307E-B1D6-9A0D-328F-B8A6B18E93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7D67-71C0-A442-BF36-E35BA46BC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5555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0316D-B19B-994E-8333-00E0AF34F765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0ED66-EB82-0A40-B323-E60C20260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1pPr>
    <a:lvl2pPr marL="204708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2pPr>
    <a:lvl3pPr marL="409417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3pPr>
    <a:lvl4pPr marL="614125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4pPr>
    <a:lvl5pPr marL="818832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5pPr>
    <a:lvl6pPr marL="1023541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6pPr>
    <a:lvl7pPr marL="1228249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7pPr>
    <a:lvl8pPr marL="1432957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8pPr>
    <a:lvl9pPr marL="1637665" algn="l" defTabSz="409417" rtl="0" eaLnBrk="1" latinLnBrk="0" hangingPunct="1">
      <a:defRPr sz="5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B5130-1DFC-0248-B748-8C67A52615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74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B5130-1DFC-0248-B748-8C67A52615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0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52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0ED66-EB82-0A40-B323-E60C20260F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70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11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50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17">
            <a:extLst>
              <a:ext uri="{FF2B5EF4-FFF2-40B4-BE49-F238E27FC236}">
                <a16:creationId xmlns:a16="http://schemas.microsoft.com/office/drawing/2014/main" id="{3FEE0CBF-5246-FFDB-679C-7521EB2FD51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8997950" cy="50605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531869" y="1746186"/>
            <a:ext cx="6207051" cy="8470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5499" b="1" i="0">
                <a:solidFill>
                  <a:srgbClr val="334047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531870" y="2394079"/>
            <a:ext cx="6207050" cy="8470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5499" b="0" i="0">
                <a:solidFill>
                  <a:srgbClr val="334047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в две строки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0" name="object 4">
            <a:extLst>
              <a:ext uri="{FF2B5EF4-FFF2-40B4-BE49-F238E27FC236}">
                <a16:creationId xmlns:a16="http://schemas.microsoft.com/office/drawing/2014/main" id="{4D6099EF-26CA-0DA8-04F9-5BA8BEB817E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73548" y="474433"/>
            <a:ext cx="850854" cy="233170"/>
          </a:xfrm>
          <a:prstGeom prst="rect">
            <a:avLst/>
          </a:prstGeom>
        </p:spPr>
      </p:pic>
      <p:sp>
        <p:nvSpPr>
          <p:cNvPr id="14" name="Holder 3">
            <a:extLst>
              <a:ext uri="{FF2B5EF4-FFF2-40B4-BE49-F238E27FC236}">
                <a16:creationId xmlns:a16="http://schemas.microsoft.com/office/drawing/2014/main" id="{4408A6F1-B027-8064-E29E-A5FF0798F0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0859" y="4469449"/>
            <a:ext cx="456234" cy="117070"/>
          </a:xfrm>
        </p:spPr>
        <p:txBody>
          <a:bodyPr lIns="0" tIns="0" rIns="0" bIns="0"/>
          <a:lstStyle>
            <a:lvl1pPr algn="ctr">
              <a:defRPr sz="760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2022</a:t>
            </a:r>
            <a:endParaRPr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66" userDrawn="1">
          <p15:clr>
            <a:srgbClr val="FBAE40"/>
          </p15:clr>
        </p15:guide>
        <p15:guide id="2" pos="4875" userDrawn="1">
          <p15:clr>
            <a:srgbClr val="FBAE40"/>
          </p15:clr>
        </p15:guide>
        <p15:guide id="3" orient="horz" pos="1465" userDrawn="1">
          <p15:clr>
            <a:srgbClr val="FBAE40"/>
          </p15:clr>
        </p15:guide>
        <p15:guide id="4" orient="horz" pos="18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961893"/>
            <a:ext cx="7822838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7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7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498C729-3983-1ADA-695F-826B21F51901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17" name="object 2">
              <a:extLst>
                <a:ext uri="{FF2B5EF4-FFF2-40B4-BE49-F238E27FC236}">
                  <a16:creationId xmlns:a16="http://schemas.microsoft.com/office/drawing/2014/main" id="{C9AD7284-797E-4FBB-B049-EF41CC0FE0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25" name="object 3">
                <a:extLst>
                  <a:ext uri="{FF2B5EF4-FFF2-40B4-BE49-F238E27FC236}">
                    <a16:creationId xmlns:a16="http://schemas.microsoft.com/office/drawing/2014/main" id="{8390AF7A-A227-A931-E95D-5C370D444B5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26" name="object 4">
                <a:extLst>
                  <a:ext uri="{FF2B5EF4-FFF2-40B4-BE49-F238E27FC236}">
                    <a16:creationId xmlns:a16="http://schemas.microsoft.com/office/drawing/2014/main" id="{4758C390-8F2D-2093-D209-84643D4517F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43DE43D0-9FE1-BD84-4A83-ECC16186316B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19" name="object 6">
              <a:extLst>
                <a:ext uri="{FF2B5EF4-FFF2-40B4-BE49-F238E27FC236}">
                  <a16:creationId xmlns:a16="http://schemas.microsoft.com/office/drawing/2014/main" id="{EB049681-54F2-1B33-1A20-244E98C836C2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23" name="object 7">
                <a:extLst>
                  <a:ext uri="{FF2B5EF4-FFF2-40B4-BE49-F238E27FC236}">
                    <a16:creationId xmlns:a16="http://schemas.microsoft.com/office/drawing/2014/main" id="{E7BBDF93-3444-7F1C-E09F-F1A42F67C31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24" name="object 8">
                <a:extLst>
                  <a:ext uri="{FF2B5EF4-FFF2-40B4-BE49-F238E27FC236}">
                    <a16:creationId xmlns:a16="http://schemas.microsoft.com/office/drawing/2014/main" id="{B437E270-559A-A8ED-1991-42FC705540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21" name="object 9">
              <a:extLst>
                <a:ext uri="{FF2B5EF4-FFF2-40B4-BE49-F238E27FC236}">
                  <a16:creationId xmlns:a16="http://schemas.microsoft.com/office/drawing/2014/main" id="{D7CCFD97-0B87-5500-1103-0E7C9DC29859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9D722463-E149-63BC-48EF-1D284F921D2A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4" y="304515"/>
            <a:ext cx="4776159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64066" y="1438017"/>
            <a:ext cx="4438385" cy="282348"/>
          </a:xfrm>
        </p:spPr>
        <p:txBody>
          <a:bodyPr lIns="0" tIns="0" rIns="0" bIns="0"/>
          <a:lstStyle>
            <a:lvl1pPr>
              <a:defRPr sz="183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A2C11B1E-1C33-9654-E97C-5B4787FB392C}"/>
              </a:ext>
            </a:extLst>
          </p:cNvPr>
          <p:cNvSpPr/>
          <p:nvPr userDrawn="1"/>
        </p:nvSpPr>
        <p:spPr>
          <a:xfrm>
            <a:off x="2667952" y="3254280"/>
            <a:ext cx="0" cy="1170469"/>
          </a:xfrm>
          <a:custGeom>
            <a:avLst/>
            <a:gdLst/>
            <a:ahLst/>
            <a:cxnLst/>
            <a:rect l="l" t="t" r="r" b="b"/>
            <a:pathLst>
              <a:path h="2615565">
                <a:moveTo>
                  <a:pt x="0" y="2615478"/>
                </a:moveTo>
                <a:lnTo>
                  <a:pt x="0" y="0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3DAE6300-3BDA-0798-29DA-2FEB017A1994}"/>
              </a:ext>
            </a:extLst>
          </p:cNvPr>
          <p:cNvSpPr/>
          <p:nvPr userDrawn="1"/>
        </p:nvSpPr>
        <p:spPr>
          <a:xfrm>
            <a:off x="584434" y="2815424"/>
            <a:ext cx="3551717" cy="0"/>
          </a:xfrm>
          <a:custGeom>
            <a:avLst/>
            <a:gdLst/>
            <a:ahLst/>
            <a:cxnLst/>
            <a:rect l="l" t="t" r="r" b="b"/>
            <a:pathLst>
              <a:path w="7935595">
                <a:moveTo>
                  <a:pt x="0" y="0"/>
                </a:moveTo>
                <a:lnTo>
                  <a:pt x="7935080" y="0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3">
            <a:extLst>
              <a:ext uri="{FF2B5EF4-FFF2-40B4-BE49-F238E27FC236}">
                <a16:creationId xmlns:a16="http://schemas.microsoft.com/office/drawing/2014/main" id="{FCEA055F-6A6B-5900-2C58-1F910FF639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066" y="933018"/>
            <a:ext cx="4787527" cy="165277"/>
          </a:xfrm>
        </p:spPr>
        <p:txBody>
          <a:bodyPr lIns="0" tIns="0" rIns="0" bIns="0"/>
          <a:lstStyle>
            <a:lvl1pPr>
              <a:defRPr sz="1074" b="0" i="0" spc="9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CC1C9767-D351-FFD9-EE38-4C63D46123B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78129" y="3286546"/>
            <a:ext cx="1810210" cy="165929"/>
          </a:xfrm>
        </p:spPr>
        <p:txBody>
          <a:bodyPr lIns="0" tIns="0" rIns="0" bIns="0"/>
          <a:lstStyle>
            <a:lvl1pPr>
              <a:defRPr sz="1074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E440F238-1CA5-D23E-C84E-D5A5AF46E2C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78129" y="3566521"/>
            <a:ext cx="1810210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1" name="Holder 3">
            <a:extLst>
              <a:ext uri="{FF2B5EF4-FFF2-40B4-BE49-F238E27FC236}">
                <a16:creationId xmlns:a16="http://schemas.microsoft.com/office/drawing/2014/main" id="{54A3E718-6D09-0D77-07E4-1C47B0065C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945179" y="3286546"/>
            <a:ext cx="1810210" cy="165929"/>
          </a:xfrm>
        </p:spPr>
        <p:txBody>
          <a:bodyPr lIns="0" tIns="0" rIns="0" bIns="0"/>
          <a:lstStyle>
            <a:lvl1pPr>
              <a:defRPr sz="1074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94DB9853-9968-6A5F-D473-717923E5356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45179" y="3566521"/>
            <a:ext cx="1810210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3732FA01-F5E9-A585-908A-967833276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430" y="1445029"/>
            <a:ext cx="280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1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FA785D-2DB2-A3F1-374F-1F17714635D7}"/>
              </a:ext>
            </a:extLst>
          </p:cNvPr>
          <p:cNvGrpSpPr/>
          <p:nvPr userDrawn="1"/>
        </p:nvGrpSpPr>
        <p:grpSpPr>
          <a:xfrm>
            <a:off x="0" y="2"/>
            <a:ext cx="8997950" cy="5060666"/>
            <a:chOff x="0" y="0"/>
            <a:chExt cx="20104100" cy="11308715"/>
          </a:xfrm>
        </p:grpSpPr>
        <p:grpSp>
          <p:nvGrpSpPr>
            <p:cNvPr id="8" name="object 2">
              <a:extLst>
                <a:ext uri="{FF2B5EF4-FFF2-40B4-BE49-F238E27FC236}">
                  <a16:creationId xmlns:a16="http://schemas.microsoft.com/office/drawing/2014/main" id="{5751C1CF-E2DF-546E-5D5B-2FFB4F3A92D5}"/>
                </a:ext>
              </a:extLst>
            </p:cNvPr>
            <p:cNvGrpSpPr/>
            <p:nvPr/>
          </p:nvGrpSpPr>
          <p:grpSpPr>
            <a:xfrm>
              <a:off x="0" y="0"/>
              <a:ext cx="20104100" cy="11308715"/>
              <a:chOff x="0" y="0"/>
              <a:chExt cx="20104100" cy="11308715"/>
            </a:xfrm>
          </p:grpSpPr>
          <p:pic>
            <p:nvPicPr>
              <p:cNvPr id="18" name="object 3">
                <a:extLst>
                  <a:ext uri="{FF2B5EF4-FFF2-40B4-BE49-F238E27FC236}">
                    <a16:creationId xmlns:a16="http://schemas.microsoft.com/office/drawing/2014/main" id="{E896A0A6-D5C5-7BD1-BA3A-18C4335C64E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19" name="object 4">
                <a:extLst>
                  <a:ext uri="{FF2B5EF4-FFF2-40B4-BE49-F238E27FC236}">
                    <a16:creationId xmlns:a16="http://schemas.microsoft.com/office/drawing/2014/main" id="{0A59E711-53F4-8FF2-3618-5C3634FDF9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grpSp>
          <p:nvGrpSpPr>
            <p:cNvPr id="9" name="object 5">
              <a:extLst>
                <a:ext uri="{FF2B5EF4-FFF2-40B4-BE49-F238E27FC236}">
                  <a16:creationId xmlns:a16="http://schemas.microsoft.com/office/drawing/2014/main" id="{A8528718-C408-FCF6-8380-6E00713F1327}"/>
                </a:ext>
              </a:extLst>
            </p:cNvPr>
            <p:cNvGrpSpPr/>
            <p:nvPr/>
          </p:nvGrpSpPr>
          <p:grpSpPr>
            <a:xfrm>
              <a:off x="0" y="0"/>
              <a:ext cx="20104098" cy="11308555"/>
              <a:chOff x="0" y="0"/>
              <a:chExt cx="20104098" cy="11308555"/>
            </a:xfrm>
          </p:grpSpPr>
          <p:pic>
            <p:nvPicPr>
              <p:cNvPr id="13" name="object 6">
                <a:extLst>
                  <a:ext uri="{FF2B5EF4-FFF2-40B4-BE49-F238E27FC236}">
                    <a16:creationId xmlns:a16="http://schemas.microsoft.com/office/drawing/2014/main" id="{7A3E77B9-AB9C-FFC4-0D56-FEC49C4F0EB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95148" y="7640711"/>
                <a:ext cx="10591482" cy="3667844"/>
              </a:xfrm>
              <a:prstGeom prst="rect">
                <a:avLst/>
              </a:prstGeom>
            </p:spPr>
          </p:pic>
          <p:pic>
            <p:nvPicPr>
              <p:cNvPr id="14" name="object 7">
                <a:extLst>
                  <a:ext uri="{FF2B5EF4-FFF2-40B4-BE49-F238E27FC236}">
                    <a16:creationId xmlns:a16="http://schemas.microsoft.com/office/drawing/2014/main" id="{C4CB6A66-5809-AA0E-98FE-5F6BE35FA0E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0" y="0"/>
                <a:ext cx="9404779" cy="9834605"/>
              </a:xfrm>
              <a:prstGeom prst="rect">
                <a:avLst/>
              </a:prstGeom>
            </p:spPr>
          </p:pic>
          <p:pic>
            <p:nvPicPr>
              <p:cNvPr id="15" name="object 8">
                <a:extLst>
                  <a:ext uri="{FF2B5EF4-FFF2-40B4-BE49-F238E27FC236}">
                    <a16:creationId xmlns:a16="http://schemas.microsoft.com/office/drawing/2014/main" id="{C8EAE369-DDE5-9025-9A6B-E844F67F590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577285" y="1201671"/>
                <a:ext cx="7952990" cy="7950200"/>
              </a:xfrm>
              <a:prstGeom prst="rect">
                <a:avLst/>
              </a:prstGeom>
            </p:spPr>
          </p:pic>
          <p:pic>
            <p:nvPicPr>
              <p:cNvPr id="16" name="object 9">
                <a:extLst>
                  <a:ext uri="{FF2B5EF4-FFF2-40B4-BE49-F238E27FC236}">
                    <a16:creationId xmlns:a16="http://schemas.microsoft.com/office/drawing/2014/main" id="{BDF06831-767B-7560-3182-7EFF602F370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993802" y="0"/>
                <a:ext cx="9110296" cy="10829611"/>
              </a:xfrm>
              <a:prstGeom prst="rect">
                <a:avLst/>
              </a:prstGeom>
            </p:spPr>
          </p:pic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E8BB6AEC-CC36-A4C3-4C65-89D3CD8E1297}"/>
                  </a:ext>
                </a:extLst>
              </p:cNvPr>
              <p:cNvSpPr/>
              <p:nvPr/>
            </p:nvSpPr>
            <p:spPr>
              <a:xfrm>
                <a:off x="10052050" y="0"/>
                <a:ext cx="12566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56665">
                    <a:moveTo>
                      <a:pt x="0" y="0"/>
                    </a:moveTo>
                    <a:lnTo>
                      <a:pt x="12565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E234">
                  <a:alpha val="5016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" name="object 32">
              <a:extLst>
                <a:ext uri="{FF2B5EF4-FFF2-40B4-BE49-F238E27FC236}">
                  <a16:creationId xmlns:a16="http://schemas.microsoft.com/office/drawing/2014/main" id="{0CAF0AA3-EB21-6E78-1D13-24A1188D0F07}"/>
                </a:ext>
              </a:extLst>
            </p:cNvPr>
            <p:cNvGrpSpPr/>
            <p:nvPr/>
          </p:nvGrpSpPr>
          <p:grpSpPr>
            <a:xfrm>
              <a:off x="9895709" y="6874150"/>
              <a:ext cx="313055" cy="313055"/>
              <a:chOff x="9895709" y="6874150"/>
              <a:chExt cx="313055" cy="313055"/>
            </a:xfrm>
          </p:grpSpPr>
          <p:sp>
            <p:nvSpPr>
              <p:cNvPr id="11" name="object 33">
                <a:extLst>
                  <a:ext uri="{FF2B5EF4-FFF2-40B4-BE49-F238E27FC236}">
                    <a16:creationId xmlns:a16="http://schemas.microsoft.com/office/drawing/2014/main" id="{CA09BCDC-2A3B-744B-250E-4A6564D8A93E}"/>
                  </a:ext>
                </a:extLst>
              </p:cNvPr>
              <p:cNvSpPr/>
              <p:nvPr/>
            </p:nvSpPr>
            <p:spPr>
              <a:xfrm>
                <a:off x="10052050" y="6874150"/>
                <a:ext cx="0" cy="313055"/>
              </a:xfrm>
              <a:custGeom>
                <a:avLst/>
                <a:gdLst/>
                <a:ahLst/>
                <a:cxnLst/>
                <a:rect l="l" t="t" r="r" b="b"/>
                <a:pathLst>
                  <a:path h="313054">
                    <a:moveTo>
                      <a:pt x="0" y="312681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34">
                <a:extLst>
                  <a:ext uri="{FF2B5EF4-FFF2-40B4-BE49-F238E27FC236}">
                    <a16:creationId xmlns:a16="http://schemas.microsoft.com/office/drawing/2014/main" id="{B6ADC4DC-DDE4-6B76-C46D-5B108FB52B85}"/>
                  </a:ext>
                </a:extLst>
              </p:cNvPr>
              <p:cNvSpPr/>
              <p:nvPr/>
            </p:nvSpPr>
            <p:spPr>
              <a:xfrm>
                <a:off x="9895709" y="7030491"/>
                <a:ext cx="3130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3054">
                    <a:moveTo>
                      <a:pt x="0" y="0"/>
                    </a:moveTo>
                    <a:lnTo>
                      <a:pt x="312681" y="0"/>
                    </a:lnTo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961893"/>
            <a:ext cx="7822838" cy="165276"/>
          </a:xfrm>
        </p:spPr>
        <p:txBody>
          <a:bodyPr lIns="0" tIns="0" rIns="0" bIns="0"/>
          <a:lstStyle>
            <a:lvl1pPr algn="ctr"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1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15A2440-A101-72F1-61D5-D74BA5CC8675}"/>
              </a:ext>
            </a:extLst>
          </p:cNvPr>
          <p:cNvGrpSpPr/>
          <p:nvPr userDrawn="1"/>
        </p:nvGrpSpPr>
        <p:grpSpPr>
          <a:xfrm>
            <a:off x="0" y="2"/>
            <a:ext cx="8998102" cy="5060666"/>
            <a:chOff x="0" y="0"/>
            <a:chExt cx="20104438" cy="11308715"/>
          </a:xfrm>
        </p:grpSpPr>
        <p:grpSp>
          <p:nvGrpSpPr>
            <p:cNvPr id="7" name="object 2">
              <a:extLst>
                <a:ext uri="{FF2B5EF4-FFF2-40B4-BE49-F238E27FC236}">
                  <a16:creationId xmlns:a16="http://schemas.microsoft.com/office/drawing/2014/main" id="{D7FB8051-8E9D-22CA-2BD6-9A4DBF68B0E7}"/>
                </a:ext>
              </a:extLst>
            </p:cNvPr>
            <p:cNvGrpSpPr/>
            <p:nvPr userDrawn="1"/>
          </p:nvGrpSpPr>
          <p:grpSpPr>
            <a:xfrm>
              <a:off x="0" y="0"/>
              <a:ext cx="20104100" cy="11308715"/>
              <a:chOff x="0" y="0"/>
              <a:chExt cx="20104100" cy="11308715"/>
            </a:xfrm>
          </p:grpSpPr>
          <p:pic>
            <p:nvPicPr>
              <p:cNvPr id="8" name="object 3">
                <a:extLst>
                  <a:ext uri="{FF2B5EF4-FFF2-40B4-BE49-F238E27FC236}">
                    <a16:creationId xmlns:a16="http://schemas.microsoft.com/office/drawing/2014/main" id="{A320AAF6-5529-1A89-5FCF-D8D1948D439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" name="object 4">
                <a:extLst>
                  <a:ext uri="{FF2B5EF4-FFF2-40B4-BE49-F238E27FC236}">
                    <a16:creationId xmlns:a16="http://schemas.microsoft.com/office/drawing/2014/main" id="{2CE2BEE7-D10A-B2FB-B59F-73C673BC623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EEEDCBB5-F149-EA2D-5DB8-D0BD044E0FE7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1695148" y="7640711"/>
              <a:ext cx="10591482" cy="3667844"/>
            </a:xfrm>
            <a:prstGeom prst="rect">
              <a:avLst/>
            </a:prstGeom>
          </p:spPr>
        </p:pic>
        <p:grpSp>
          <p:nvGrpSpPr>
            <p:cNvPr id="13" name="object 6">
              <a:extLst>
                <a:ext uri="{FF2B5EF4-FFF2-40B4-BE49-F238E27FC236}">
                  <a16:creationId xmlns:a16="http://schemas.microsoft.com/office/drawing/2014/main" id="{421FEAA6-F565-2F2A-CAA3-480DA1E4F2B2}"/>
                </a:ext>
              </a:extLst>
            </p:cNvPr>
            <p:cNvGrpSpPr/>
            <p:nvPr userDrawn="1"/>
          </p:nvGrpSpPr>
          <p:grpSpPr>
            <a:xfrm>
              <a:off x="11082358" y="0"/>
              <a:ext cx="9022080" cy="4476750"/>
              <a:chOff x="11082358" y="0"/>
              <a:chExt cx="9022080" cy="4476750"/>
            </a:xfrm>
          </p:grpSpPr>
          <p:pic>
            <p:nvPicPr>
              <p:cNvPr id="16" name="object 7">
                <a:extLst>
                  <a:ext uri="{FF2B5EF4-FFF2-40B4-BE49-F238E27FC236}">
                    <a16:creationId xmlns:a16="http://schemas.microsoft.com/office/drawing/2014/main" id="{6EA3A890-21E5-6E24-15E1-265FFE27324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082358" y="0"/>
                <a:ext cx="9021741" cy="3602067"/>
              </a:xfrm>
              <a:prstGeom prst="rect">
                <a:avLst/>
              </a:prstGeom>
            </p:spPr>
          </p:pic>
          <p:pic>
            <p:nvPicPr>
              <p:cNvPr id="20" name="object 8">
                <a:extLst>
                  <a:ext uri="{FF2B5EF4-FFF2-40B4-BE49-F238E27FC236}">
                    <a16:creationId xmlns:a16="http://schemas.microsoft.com/office/drawing/2014/main" id="{7C2452CA-F809-45B7-80EB-AD1B1C0A466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558615" y="0"/>
                <a:ext cx="4545483" cy="4476488"/>
              </a:xfrm>
              <a:prstGeom prst="rect">
                <a:avLst/>
              </a:prstGeom>
            </p:spPr>
          </p:pic>
        </p:grpSp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EB344580-D4BB-F235-7918-D8A4355385F3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0" y="6605489"/>
              <a:ext cx="7188352" cy="4703067"/>
            </a:xfrm>
            <a:prstGeom prst="rect">
              <a:avLst/>
            </a:prstGeom>
          </p:spPr>
        </p:pic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5"/>
            <a:ext cx="7845579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64066" y="1030093"/>
            <a:ext cx="7856949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7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2AC4470-7ED9-C36D-39EE-086A32DC5069}"/>
              </a:ext>
            </a:extLst>
          </p:cNvPr>
          <p:cNvGrpSpPr/>
          <p:nvPr userDrawn="1"/>
        </p:nvGrpSpPr>
        <p:grpSpPr>
          <a:xfrm>
            <a:off x="0" y="0"/>
            <a:ext cx="8997950" cy="5060724"/>
            <a:chOff x="0" y="0"/>
            <a:chExt cx="20104100" cy="11308844"/>
          </a:xfrm>
        </p:grpSpPr>
        <p:grpSp>
          <p:nvGrpSpPr>
            <p:cNvPr id="20" name="object 2">
              <a:extLst>
                <a:ext uri="{FF2B5EF4-FFF2-40B4-BE49-F238E27FC236}">
                  <a16:creationId xmlns:a16="http://schemas.microsoft.com/office/drawing/2014/main" id="{AC8DA801-47EF-0459-B565-6CB55464BC65}"/>
                </a:ext>
              </a:extLst>
            </p:cNvPr>
            <p:cNvGrpSpPr/>
            <p:nvPr userDrawn="1"/>
          </p:nvGrpSpPr>
          <p:grpSpPr>
            <a:xfrm>
              <a:off x="0" y="0"/>
              <a:ext cx="20104100" cy="11308715"/>
              <a:chOff x="0" y="0"/>
              <a:chExt cx="20104100" cy="11308715"/>
            </a:xfrm>
          </p:grpSpPr>
          <p:pic>
            <p:nvPicPr>
              <p:cNvPr id="21" name="object 3">
                <a:extLst>
                  <a:ext uri="{FF2B5EF4-FFF2-40B4-BE49-F238E27FC236}">
                    <a16:creationId xmlns:a16="http://schemas.microsoft.com/office/drawing/2014/main" id="{0B599E80-8FC8-3123-00E5-9D852DC3AD9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22" name="object 4">
                <a:extLst>
                  <a:ext uri="{FF2B5EF4-FFF2-40B4-BE49-F238E27FC236}">
                    <a16:creationId xmlns:a16="http://schemas.microsoft.com/office/drawing/2014/main" id="{32D2651F-EE71-BFF6-4F35-7E5B0EABDC6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grpSp>
          <p:nvGrpSpPr>
            <p:cNvPr id="23" name="object 5">
              <a:extLst>
                <a:ext uri="{FF2B5EF4-FFF2-40B4-BE49-F238E27FC236}">
                  <a16:creationId xmlns:a16="http://schemas.microsoft.com/office/drawing/2014/main" id="{215FB48A-4DE7-B1A3-ABE8-BE32D0B687B7}"/>
                </a:ext>
              </a:extLst>
            </p:cNvPr>
            <p:cNvGrpSpPr/>
            <p:nvPr userDrawn="1"/>
          </p:nvGrpSpPr>
          <p:grpSpPr>
            <a:xfrm>
              <a:off x="0" y="7267069"/>
              <a:ext cx="20104100" cy="4041775"/>
              <a:chOff x="0" y="7267069"/>
              <a:chExt cx="20104100" cy="4041775"/>
            </a:xfrm>
          </p:grpSpPr>
          <p:pic>
            <p:nvPicPr>
              <p:cNvPr id="24" name="object 6">
                <a:extLst>
                  <a:ext uri="{FF2B5EF4-FFF2-40B4-BE49-F238E27FC236}">
                    <a16:creationId xmlns:a16="http://schemas.microsoft.com/office/drawing/2014/main" id="{1410EBD1-88C2-BFBF-1463-3BEB27EA9F8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26680" y="7267069"/>
                <a:ext cx="10842559" cy="4041486"/>
              </a:xfrm>
              <a:prstGeom prst="rect">
                <a:avLst/>
              </a:prstGeom>
            </p:spPr>
          </p:pic>
          <p:pic>
            <p:nvPicPr>
              <p:cNvPr id="25" name="object 7">
                <a:extLst>
                  <a:ext uri="{FF2B5EF4-FFF2-40B4-BE49-F238E27FC236}">
                    <a16:creationId xmlns:a16="http://schemas.microsoft.com/office/drawing/2014/main" id="{E4D8714F-18AB-FB9F-4F3F-C842279AFC4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67940" y="8230391"/>
                <a:ext cx="10068595" cy="3078165"/>
              </a:xfrm>
              <a:prstGeom prst="rect">
                <a:avLst/>
              </a:prstGeom>
            </p:spPr>
          </p:pic>
          <p:pic>
            <p:nvPicPr>
              <p:cNvPr id="26" name="object 8">
                <a:extLst>
                  <a:ext uri="{FF2B5EF4-FFF2-40B4-BE49-F238E27FC236}">
                    <a16:creationId xmlns:a16="http://schemas.microsoft.com/office/drawing/2014/main" id="{4246967A-8B81-262C-4BAA-BEB4D6B334E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379224" y="7267069"/>
                <a:ext cx="7724875" cy="4041486"/>
              </a:xfrm>
              <a:prstGeom prst="rect">
                <a:avLst/>
              </a:prstGeom>
            </p:spPr>
          </p:pic>
          <p:pic>
            <p:nvPicPr>
              <p:cNvPr id="27" name="object 9">
                <a:extLst>
                  <a:ext uri="{FF2B5EF4-FFF2-40B4-BE49-F238E27FC236}">
                    <a16:creationId xmlns:a16="http://schemas.microsoft.com/office/drawing/2014/main" id="{82ECDB20-683D-60E8-5CA7-9268639B075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0" y="7874380"/>
                <a:ext cx="7212961" cy="3434175"/>
              </a:xfrm>
              <a:prstGeom prst="rect">
                <a:avLst/>
              </a:prstGeom>
            </p:spPr>
          </p:pic>
        </p:grp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961893"/>
            <a:ext cx="7822838" cy="165276"/>
          </a:xfrm>
        </p:spPr>
        <p:txBody>
          <a:bodyPr lIns="0" tIns="0" rIns="0" bIns="0"/>
          <a:lstStyle>
            <a:lvl1pPr algn="ctr"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1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1D5A6A6-5063-9270-7876-62A6290B8B81}"/>
              </a:ext>
            </a:extLst>
          </p:cNvPr>
          <p:cNvGrpSpPr/>
          <p:nvPr userDrawn="1"/>
        </p:nvGrpSpPr>
        <p:grpSpPr>
          <a:xfrm>
            <a:off x="2" y="2"/>
            <a:ext cx="8997973" cy="5060666"/>
            <a:chOff x="0" y="0"/>
            <a:chExt cx="20104151" cy="11308715"/>
          </a:xfrm>
        </p:grpSpPr>
        <p:grpSp>
          <p:nvGrpSpPr>
            <p:cNvPr id="7" name="object 2">
              <a:extLst>
                <a:ext uri="{FF2B5EF4-FFF2-40B4-BE49-F238E27FC236}">
                  <a16:creationId xmlns:a16="http://schemas.microsoft.com/office/drawing/2014/main" id="{F2A8BD5C-E66D-93B8-D257-B55CD09823AE}"/>
                </a:ext>
              </a:extLst>
            </p:cNvPr>
            <p:cNvGrpSpPr/>
            <p:nvPr userDrawn="1"/>
          </p:nvGrpSpPr>
          <p:grpSpPr>
            <a:xfrm>
              <a:off x="0" y="0"/>
              <a:ext cx="20104100" cy="11308715"/>
              <a:chOff x="0" y="0"/>
              <a:chExt cx="20104100" cy="11308715"/>
            </a:xfrm>
          </p:grpSpPr>
          <p:pic>
            <p:nvPicPr>
              <p:cNvPr id="8" name="object 3">
                <a:extLst>
                  <a:ext uri="{FF2B5EF4-FFF2-40B4-BE49-F238E27FC236}">
                    <a16:creationId xmlns:a16="http://schemas.microsoft.com/office/drawing/2014/main" id="{257B6A5E-35DE-4712-51CA-9A01F290772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" name="object 4">
                <a:extLst>
                  <a:ext uri="{FF2B5EF4-FFF2-40B4-BE49-F238E27FC236}">
                    <a16:creationId xmlns:a16="http://schemas.microsoft.com/office/drawing/2014/main" id="{59656354-CC94-DB64-CF40-FB457FAB053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1C938B62-A051-7A0D-50E6-BAAE996D73BC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4029745" y="0"/>
              <a:ext cx="11123172" cy="4623104"/>
            </a:xfrm>
            <a:prstGeom prst="rect">
              <a:avLst/>
            </a:prstGeom>
          </p:spPr>
        </p:pic>
        <p:grpSp>
          <p:nvGrpSpPr>
            <p:cNvPr id="11" name="object 6">
              <a:extLst>
                <a:ext uri="{FF2B5EF4-FFF2-40B4-BE49-F238E27FC236}">
                  <a16:creationId xmlns:a16="http://schemas.microsoft.com/office/drawing/2014/main" id="{25CB4E73-2E8D-FA3A-9E01-426CAB3BFCE3}"/>
                </a:ext>
              </a:extLst>
            </p:cNvPr>
            <p:cNvGrpSpPr/>
            <p:nvPr userDrawn="1"/>
          </p:nvGrpSpPr>
          <p:grpSpPr>
            <a:xfrm>
              <a:off x="11028096" y="6790542"/>
              <a:ext cx="9076055" cy="4518025"/>
              <a:chOff x="11028096" y="6790542"/>
              <a:chExt cx="9076055" cy="4518025"/>
            </a:xfrm>
          </p:grpSpPr>
          <p:pic>
            <p:nvPicPr>
              <p:cNvPr id="12" name="object 7">
                <a:extLst>
                  <a:ext uri="{FF2B5EF4-FFF2-40B4-BE49-F238E27FC236}">
                    <a16:creationId xmlns:a16="http://schemas.microsoft.com/office/drawing/2014/main" id="{FECD7E3F-AB2C-2BBF-9353-29199D3A28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028096" y="7664963"/>
                <a:ext cx="9076003" cy="3643592"/>
              </a:xfrm>
              <a:prstGeom prst="rect">
                <a:avLst/>
              </a:prstGeom>
            </p:spPr>
          </p:pic>
          <p:pic>
            <p:nvPicPr>
              <p:cNvPr id="13" name="object 8">
                <a:extLst>
                  <a:ext uri="{FF2B5EF4-FFF2-40B4-BE49-F238E27FC236}">
                    <a16:creationId xmlns:a16="http://schemas.microsoft.com/office/drawing/2014/main" id="{52149534-52FC-0804-ED88-B061EE7D8E5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509821" y="6790542"/>
                <a:ext cx="4594278" cy="4518014"/>
              </a:xfrm>
              <a:prstGeom prst="rect">
                <a:avLst/>
              </a:prstGeom>
            </p:spPr>
          </p:pic>
        </p:grp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6AD894DB-3424-3B30-2143-6007AB1809B6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8964603" cy="3848259"/>
            </a:xfrm>
            <a:prstGeom prst="rect">
              <a:avLst/>
            </a:prstGeom>
          </p:spPr>
        </p:pic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961893"/>
            <a:ext cx="7822838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9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DFF73E-29D0-989C-689D-3B59A788469E}"/>
              </a:ext>
            </a:extLst>
          </p:cNvPr>
          <p:cNvGrpSpPr/>
          <p:nvPr userDrawn="1"/>
        </p:nvGrpSpPr>
        <p:grpSpPr>
          <a:xfrm>
            <a:off x="0" y="2"/>
            <a:ext cx="8997950" cy="5060666"/>
            <a:chOff x="0" y="0"/>
            <a:chExt cx="20104100" cy="11308715"/>
          </a:xfrm>
        </p:grpSpPr>
        <p:grpSp>
          <p:nvGrpSpPr>
            <p:cNvPr id="16" name="object 2">
              <a:extLst>
                <a:ext uri="{FF2B5EF4-FFF2-40B4-BE49-F238E27FC236}">
                  <a16:creationId xmlns:a16="http://schemas.microsoft.com/office/drawing/2014/main" id="{6682FBC4-A259-4E95-8CAE-18D1BC1BCC6D}"/>
                </a:ext>
              </a:extLst>
            </p:cNvPr>
            <p:cNvGrpSpPr/>
            <p:nvPr userDrawn="1"/>
          </p:nvGrpSpPr>
          <p:grpSpPr>
            <a:xfrm>
              <a:off x="0" y="0"/>
              <a:ext cx="20104100" cy="11308715"/>
              <a:chOff x="0" y="0"/>
              <a:chExt cx="20104100" cy="11308715"/>
            </a:xfrm>
          </p:grpSpPr>
          <p:pic>
            <p:nvPicPr>
              <p:cNvPr id="17" name="object 3">
                <a:extLst>
                  <a:ext uri="{FF2B5EF4-FFF2-40B4-BE49-F238E27FC236}">
                    <a16:creationId xmlns:a16="http://schemas.microsoft.com/office/drawing/2014/main" id="{CCEFF27C-A3F3-2AE1-4CE6-93368C5F554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18" name="object 4">
                <a:extLst>
                  <a:ext uri="{FF2B5EF4-FFF2-40B4-BE49-F238E27FC236}">
                    <a16:creationId xmlns:a16="http://schemas.microsoft.com/office/drawing/2014/main" id="{1EC51202-4C95-16E7-B6AC-2F1910746E1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E78E0374-7439-9C7C-30AE-2B544ED033D4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883036" y="6647992"/>
              <a:ext cx="11133573" cy="4660563"/>
            </a:xfrm>
            <a:prstGeom prst="rect">
              <a:avLst/>
            </a:prstGeom>
          </p:spPr>
        </p:pic>
        <p:grpSp>
          <p:nvGrpSpPr>
            <p:cNvPr id="20" name="object 6">
              <a:extLst>
                <a:ext uri="{FF2B5EF4-FFF2-40B4-BE49-F238E27FC236}">
                  <a16:creationId xmlns:a16="http://schemas.microsoft.com/office/drawing/2014/main" id="{7D344BB3-FCCB-CEA5-2A95-051779F184A8}"/>
                </a:ext>
              </a:extLst>
            </p:cNvPr>
            <p:cNvGrpSpPr/>
            <p:nvPr userDrawn="1"/>
          </p:nvGrpSpPr>
          <p:grpSpPr>
            <a:xfrm>
              <a:off x="0" y="0"/>
              <a:ext cx="12412980" cy="3502025"/>
              <a:chOff x="0" y="0"/>
              <a:chExt cx="12412980" cy="3502025"/>
            </a:xfrm>
          </p:grpSpPr>
          <p:pic>
            <p:nvPicPr>
              <p:cNvPr id="21" name="object 7">
                <a:extLst>
                  <a:ext uri="{FF2B5EF4-FFF2-40B4-BE49-F238E27FC236}">
                    <a16:creationId xmlns:a16="http://schemas.microsoft.com/office/drawing/2014/main" id="{2511C777-1B5B-E739-9ED5-3EBA83B09E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958866" y="0"/>
                <a:ext cx="9453529" cy="2538103"/>
              </a:xfrm>
              <a:prstGeom prst="rect">
                <a:avLst/>
              </a:prstGeom>
            </p:spPr>
          </p:pic>
          <p:pic>
            <p:nvPicPr>
              <p:cNvPr id="22" name="object 8">
                <a:extLst>
                  <a:ext uri="{FF2B5EF4-FFF2-40B4-BE49-F238E27FC236}">
                    <a16:creationId xmlns:a16="http://schemas.microsoft.com/office/drawing/2014/main" id="{3465C252-59FC-F495-103E-5B8E8C30C76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0"/>
                <a:ext cx="8166072" cy="3501425"/>
              </a:xfrm>
              <a:prstGeom prst="rect">
                <a:avLst/>
              </a:prstGeom>
            </p:spPr>
          </p:pic>
        </p:grpSp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546120EB-4571-2BF7-4877-9E6804F71132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3386209"/>
              <a:ext cx="4649031" cy="7922347"/>
            </a:xfrm>
            <a:prstGeom prst="rect">
              <a:avLst/>
            </a:prstGeom>
          </p:spPr>
        </p:pic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961893"/>
            <a:ext cx="7822838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0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434" y="304515"/>
            <a:ext cx="4908231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88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9898" y="1164022"/>
            <a:ext cx="39141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33945" y="1164022"/>
            <a:ext cx="39141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БАЗОВЫЙ">
    <p:bg>
      <p:bgPr>
        <a:gradFill>
          <a:gsLst>
            <a:gs pos="16000">
              <a:srgbClr val="EEF3FF">
                <a:alpha val="66667"/>
              </a:srgbClr>
            </a:gs>
            <a:gs pos="95000">
              <a:srgbClr val="EEF3FF">
                <a:alpha val="5098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3">
            <a:extLst>
              <a:ext uri="{FF2B5EF4-FFF2-40B4-BE49-F238E27FC236}">
                <a16:creationId xmlns:a16="http://schemas.microsoft.com/office/drawing/2014/main" id="{922CB2E5-8853-4D30-956B-2D3705978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97" y="334102"/>
            <a:ext cx="7648258" cy="340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ru-RU" sz="2215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578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g object 17">
            <a:extLst>
              <a:ext uri="{FF2B5EF4-FFF2-40B4-BE49-F238E27FC236}">
                <a16:creationId xmlns:a16="http://schemas.microsoft.com/office/drawing/2014/main" id="{4F2B456F-8A37-EAAD-365D-452A7F9345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8997950" cy="50605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4" y="304515"/>
            <a:ext cx="4776159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64067" y="1633236"/>
            <a:ext cx="4344166" cy="282348"/>
          </a:xfrm>
        </p:spPr>
        <p:txBody>
          <a:bodyPr lIns="0" tIns="0" rIns="0" bIns="0"/>
          <a:lstStyle>
            <a:lvl1pPr>
              <a:defRPr sz="183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91AC80C5-8F59-883D-E7CE-F2F53554171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066" y="933018"/>
            <a:ext cx="4787527" cy="165277"/>
          </a:xfrm>
        </p:spPr>
        <p:txBody>
          <a:bodyPr lIns="0" tIns="0" rIns="0" bIns="0"/>
          <a:lstStyle>
            <a:lvl1pPr>
              <a:defRPr sz="1074" b="0" i="0" spc="9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368089DD-4A54-844D-2AAD-944B2C725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4430" y="-176"/>
            <a:ext cx="33735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4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БАЗОВЫЙ">
  <p:cSld name="1_Title Slide_БАЗОВЫЙ">
    <p:bg>
      <p:bgPr>
        <a:gradFill>
          <a:gsLst>
            <a:gs pos="0">
              <a:srgbClr val="EEF3FF">
                <a:alpha val="66666"/>
              </a:srgbClr>
            </a:gs>
            <a:gs pos="16000">
              <a:srgbClr val="EEF3FF">
                <a:alpha val="66666"/>
              </a:srgbClr>
            </a:gs>
            <a:gs pos="95000">
              <a:srgbClr val="EEF3FF">
                <a:alpha val="50588"/>
              </a:srgbClr>
            </a:gs>
            <a:gs pos="100000">
              <a:srgbClr val="EEF3FF">
                <a:alpha val="50588"/>
              </a:srgbClr>
            </a:gs>
          </a:gsLst>
          <a:lin ang="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449897" y="334102"/>
            <a:ext cx="7648258" cy="34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37430" marR="0" lvl="0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15" b="0" i="0" u="none" strike="noStrike" cap="none">
                <a:solidFill>
                  <a:srgbClr val="323F48"/>
                </a:solidFill>
                <a:latin typeface="Play"/>
                <a:ea typeface="Play"/>
                <a:cs typeface="Play"/>
                <a:sym typeface="Play"/>
              </a:defRPr>
            </a:lvl1pPr>
            <a:lvl2pPr marL="674860" marR="0" lvl="1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2pPr>
            <a:lvl3pPr marL="1012290" marR="0" lvl="2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3pPr>
            <a:lvl4pPr marL="1349719" marR="0" lvl="3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4pPr>
            <a:lvl5pPr marL="1687148" marR="0" lvl="4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5pPr>
            <a:lvl6pPr marL="2024578" marR="0" lvl="5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6pPr>
            <a:lvl7pPr marL="2362008" marR="0" lvl="6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7pPr>
            <a:lvl8pPr marL="2699438" marR="0" lvl="7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8pPr>
            <a:lvl9pPr marL="3036868" marR="0" lvl="8" indent="-16871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9" b="0" i="0" u="none" strike="noStrike" cap="none"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6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БАЗОВЫЙ">
    <p:bg>
      <p:bgPr>
        <a:gradFill>
          <a:gsLst>
            <a:gs pos="16000">
              <a:srgbClr val="EEF3FF">
                <a:alpha val="66667"/>
              </a:srgbClr>
            </a:gs>
            <a:gs pos="95000">
              <a:srgbClr val="EEF3FF">
                <a:alpha val="5098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3">
            <a:extLst>
              <a:ext uri="{FF2B5EF4-FFF2-40B4-BE49-F238E27FC236}">
                <a16:creationId xmlns:a16="http://schemas.microsoft.com/office/drawing/2014/main" id="{922CB2E5-8853-4D30-956B-2D3705978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97" y="334102"/>
            <a:ext cx="7648258" cy="340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ru-RU" sz="2214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731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835890-CB0B-4960-8C92-30412E0E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8393-47D8-49BA-9B79-56782FFE8727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F8195F-635E-4EA9-A983-51DF42C2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0EC1CE-7A67-42C0-BAA9-7CA592A8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D0659-233E-488A-829F-5F2A927951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3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БАЗОВЫЙ">
  <p:cSld name="1_Title Slide_БАЗОВЫЙ">
    <p:bg>
      <p:bgPr>
        <a:gradFill>
          <a:gsLst>
            <a:gs pos="0">
              <a:srgbClr val="EEF3FF">
                <a:alpha val="66666"/>
              </a:srgbClr>
            </a:gs>
            <a:gs pos="16000">
              <a:srgbClr val="EEF3FF">
                <a:alpha val="66666"/>
              </a:srgbClr>
            </a:gs>
            <a:gs pos="95000">
              <a:srgbClr val="EEF3FF">
                <a:alpha val="50588"/>
              </a:srgbClr>
            </a:gs>
            <a:gs pos="100000">
              <a:srgbClr val="EEF3FF">
                <a:alpha val="50588"/>
              </a:srgbClr>
            </a:gs>
          </a:gsLst>
          <a:lin ang="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449897" y="334102"/>
            <a:ext cx="7648258" cy="34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37414" marR="0" lvl="0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14" b="0" i="0" u="none" strike="noStrike" cap="none">
                <a:solidFill>
                  <a:srgbClr val="323F48"/>
                </a:solidFill>
                <a:latin typeface="Play"/>
                <a:ea typeface="Play"/>
                <a:cs typeface="Play"/>
                <a:sym typeface="Play"/>
              </a:defRPr>
            </a:lvl1pPr>
            <a:lvl2pPr marL="674827" marR="0" lvl="1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2pPr>
            <a:lvl3pPr marL="1012241" marR="0" lvl="2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3pPr>
            <a:lvl4pPr marL="1349654" marR="0" lvl="3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4pPr>
            <a:lvl5pPr marL="1687068" marR="0" lvl="4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5pPr>
            <a:lvl6pPr marL="2024482" marR="0" lvl="5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6pPr>
            <a:lvl7pPr marL="2361895" marR="0" lvl="6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7pPr>
            <a:lvl8pPr marL="2699309" marR="0" lvl="7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8pPr>
            <a:lvl9pPr marL="3036722" marR="0" lvl="8" indent="-16870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8" b="0" i="0" u="none" strike="noStrike" cap="none"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88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-  тёмный, чистый, с зелёной подсвет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8">
            <a:extLst>
              <a:ext uri="{FF2B5EF4-FFF2-40B4-BE49-F238E27FC236}">
                <a16:creationId xmlns:a16="http://schemas.microsoft.com/office/drawing/2014/main" id="{DAD172A0-DD43-345D-323F-0F2692B2E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3250" y="-7007607"/>
            <a:ext cx="20766880" cy="20745804"/>
          </a:xfrm>
          <a:prstGeom prst="rect">
            <a:avLst/>
          </a:prstGeom>
        </p:spPr>
      </p:pic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6F65BC4A-574B-CA11-0603-C1DA356A1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74" y="299909"/>
            <a:ext cx="8369967" cy="370199"/>
          </a:xfrm>
          <a:prstGeom prst="rect">
            <a:avLst/>
          </a:prstGeom>
        </p:spPr>
        <p:txBody>
          <a:bodyPr lIns="90000"/>
          <a:lstStyle>
            <a:lvl1pPr>
              <a:lnSpc>
                <a:spcPct val="100000"/>
              </a:lnSpc>
              <a:defRPr lang="ru-RU" sz="1771" kern="1200" dirty="0">
                <a:solidFill>
                  <a:schemeClr val="tx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ru-RU" dirty="0"/>
              <a:t>Заголовок слайда в одну или 2 строки — 24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0FECAE-33FC-8356-13C2-960CCEFDF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773" y="936041"/>
            <a:ext cx="3054808" cy="30236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2pPr>
            <a:lvl3pPr>
              <a:defRPr sz="886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5pPr>
          </a:lstStyle>
          <a:p>
            <a:pPr lvl="0"/>
            <a:r>
              <a:rPr lang="ru-RU" dirty="0"/>
              <a:t>48 </a:t>
            </a:r>
            <a:r>
              <a:rPr lang="en-US" dirty="0"/>
              <a:t>pt</a:t>
            </a:r>
            <a:endParaRPr lang="ru-RU" dirty="0"/>
          </a:p>
          <a:p>
            <a:pPr lvl="1"/>
            <a:r>
              <a:rPr lang="en-US" dirty="0"/>
              <a:t>24 pt</a:t>
            </a:r>
            <a:endParaRPr lang="ru-RU" dirty="0"/>
          </a:p>
          <a:p>
            <a:pPr lvl="2"/>
            <a:r>
              <a:rPr lang="en-US" dirty="0"/>
              <a:t>12 pt</a:t>
            </a:r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7BAE6805-2B85-23D8-EC3D-4897021DAF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80773" y="4675363"/>
            <a:ext cx="6530117" cy="227590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738">
                <a:solidFill>
                  <a:schemeClr val="bg2">
                    <a:lumMod val="50000"/>
                    <a:lumOff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  <a:lvl2pPr marL="337414" indent="0">
              <a:buNone/>
              <a:defRPr sz="1033"/>
            </a:lvl2pPr>
            <a:lvl3pPr marL="674827" indent="0">
              <a:buNone/>
              <a:defRPr sz="886"/>
            </a:lvl3pPr>
            <a:lvl4pPr marL="1012241" indent="0">
              <a:buNone/>
              <a:defRPr sz="738"/>
            </a:lvl4pPr>
            <a:lvl5pPr marL="1349654" indent="0">
              <a:buNone/>
              <a:defRPr sz="738"/>
            </a:lvl5pPr>
            <a:lvl6pPr marL="1687068" indent="0">
              <a:buNone/>
              <a:defRPr sz="738"/>
            </a:lvl6pPr>
            <a:lvl7pPr marL="2024482" indent="0">
              <a:buNone/>
              <a:defRPr sz="738"/>
            </a:lvl7pPr>
            <a:lvl8pPr marL="2361895" indent="0">
              <a:buNone/>
              <a:defRPr sz="738"/>
            </a:lvl8pPr>
            <a:lvl9pPr marL="2699309" indent="0">
              <a:buNone/>
              <a:defRPr sz="738"/>
            </a:lvl9pPr>
          </a:lstStyle>
          <a:p>
            <a:pPr lvl="0"/>
            <a:r>
              <a:rPr lang="ru-RU" dirty="0"/>
              <a:t>Нижний колонтитул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AE1170-7622-71C0-CEFD-DFDF1BE50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054100" y="4063443"/>
            <a:ext cx="1272266" cy="1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3861">
          <p15:clr>
            <a:srgbClr val="FBAE40"/>
          </p15:clr>
        </p15:guide>
        <p15:guide id="13" orient="horz" pos="686">
          <p15:clr>
            <a:srgbClr val="FBAE40"/>
          </p15:clr>
        </p15:guide>
        <p15:guide id="22" orient="horz" pos="2387">
          <p15:clr>
            <a:srgbClr val="FBAE40"/>
          </p15:clr>
        </p15:guide>
        <p15:guide id="23" orient="horz" pos="3634">
          <p15:clr>
            <a:srgbClr val="FBAE40"/>
          </p15:clr>
        </p15:guide>
        <p15:guide id="107" orient="horz" pos="187">
          <p15:clr>
            <a:srgbClr val="FBAE40"/>
          </p15:clr>
        </p15:guide>
        <p15:guide id="108" orient="horz" pos="346">
          <p15:clr>
            <a:srgbClr val="FBAE40"/>
          </p15:clr>
        </p15:guide>
        <p15:guide id="109" orient="horz" pos="459">
          <p15:clr>
            <a:srgbClr val="FBAE40"/>
          </p15:clr>
        </p15:guide>
        <p15:guide id="110" orient="horz" pos="572">
          <p15:clr>
            <a:srgbClr val="FBAE40"/>
          </p15:clr>
        </p15:guide>
        <p15:guide id="111" orient="horz" pos="799">
          <p15:clr>
            <a:srgbClr val="FBAE40"/>
          </p15:clr>
        </p15:guide>
        <p15:guide id="112" orient="horz" pos="913">
          <p15:clr>
            <a:srgbClr val="FBAE40"/>
          </p15:clr>
        </p15:guide>
        <p15:guide id="113" orient="horz" pos="1026">
          <p15:clr>
            <a:srgbClr val="FBAE40"/>
          </p15:clr>
        </p15:guide>
        <p15:guide id="114" orient="horz" pos="1139">
          <p15:clr>
            <a:srgbClr val="FBAE40"/>
          </p15:clr>
        </p15:guide>
        <p15:guide id="115" orient="horz" pos="1253">
          <p15:clr>
            <a:srgbClr val="FBAE40"/>
          </p15:clr>
        </p15:guide>
        <p15:guide id="116" orient="horz" pos="1366">
          <p15:clr>
            <a:srgbClr val="FBAE40"/>
          </p15:clr>
        </p15:guide>
        <p15:guide id="117" orient="horz" pos="1480">
          <p15:clr>
            <a:srgbClr val="FBAE40"/>
          </p15:clr>
        </p15:guide>
        <p15:guide id="118" orient="horz" pos="1593">
          <p15:clr>
            <a:srgbClr val="FBAE40"/>
          </p15:clr>
        </p15:guide>
        <p15:guide id="119" orient="horz" pos="1706">
          <p15:clr>
            <a:srgbClr val="FBAE40"/>
          </p15:clr>
        </p15:guide>
        <p15:guide id="120" orient="horz" pos="1820">
          <p15:clr>
            <a:srgbClr val="FBAE40"/>
          </p15:clr>
        </p15:guide>
        <p15:guide id="121" orient="horz" pos="2047">
          <p15:clr>
            <a:srgbClr val="FBAE40"/>
          </p15:clr>
        </p15:guide>
        <p15:guide id="122" orient="horz" pos="2273">
          <p15:clr>
            <a:srgbClr val="FBAE40"/>
          </p15:clr>
        </p15:guide>
        <p15:guide id="123" orient="horz" pos="2500">
          <p15:clr>
            <a:srgbClr val="FBAE40"/>
          </p15:clr>
        </p15:guide>
        <p15:guide id="124" orient="horz" pos="2614">
          <p15:clr>
            <a:srgbClr val="FBAE40"/>
          </p15:clr>
        </p15:guide>
        <p15:guide id="125" orient="horz" pos="2727">
          <p15:clr>
            <a:srgbClr val="FBAE40"/>
          </p15:clr>
        </p15:guide>
        <p15:guide id="126" orient="horz" pos="2840">
          <p15:clr>
            <a:srgbClr val="FBAE40"/>
          </p15:clr>
        </p15:guide>
        <p15:guide id="127" orient="horz" pos="2954">
          <p15:clr>
            <a:srgbClr val="FBAE40"/>
          </p15:clr>
        </p15:guide>
        <p15:guide id="128" orient="horz" pos="3067">
          <p15:clr>
            <a:srgbClr val="FBAE40"/>
          </p15:clr>
        </p15:guide>
        <p15:guide id="129" orient="horz" pos="3181">
          <p15:clr>
            <a:srgbClr val="FBAE40"/>
          </p15:clr>
        </p15:guide>
        <p15:guide id="130" orient="horz" pos="3294">
          <p15:clr>
            <a:srgbClr val="FBAE40"/>
          </p15:clr>
        </p15:guide>
        <p15:guide id="131" orient="horz" pos="3407">
          <p15:clr>
            <a:srgbClr val="FBAE40"/>
          </p15:clr>
        </p15:guide>
        <p15:guide id="132" orient="horz" pos="3521">
          <p15:clr>
            <a:srgbClr val="FBAE40"/>
          </p15:clr>
        </p15:guide>
        <p15:guide id="133" orient="horz" pos="3748">
          <p15:clr>
            <a:srgbClr val="FBAE40"/>
          </p15:clr>
        </p15:guide>
        <p15:guide id="134" orient="horz" pos="3974">
          <p15:clr>
            <a:srgbClr val="FBAE40"/>
          </p15:clr>
        </p15:guide>
        <p15:guide id="135" orient="horz" pos="4088">
          <p15:clr>
            <a:srgbClr val="FBAE40"/>
          </p15:clr>
        </p15:guide>
        <p15:guide id="138" pos="3725">
          <p15:clr>
            <a:srgbClr val="FBAE40"/>
          </p15:clr>
        </p15:guide>
        <p15:guide id="164" pos="3613">
          <p15:clr>
            <a:srgbClr val="FBAE40"/>
          </p15:clr>
        </p15:guide>
        <p15:guide id="165" pos="3500">
          <p15:clr>
            <a:srgbClr val="FBAE40"/>
          </p15:clr>
        </p15:guide>
        <p15:guide id="166" pos="3386">
          <p15:clr>
            <a:srgbClr val="FBAE40"/>
          </p15:clr>
        </p15:guide>
        <p15:guide id="167" pos="3273">
          <p15:clr>
            <a:srgbClr val="FBAE40"/>
          </p15:clr>
        </p15:guide>
        <p15:guide id="168" pos="3160">
          <p15:clr>
            <a:srgbClr val="FBAE40"/>
          </p15:clr>
        </p15:guide>
        <p15:guide id="169" pos="3046">
          <p15:clr>
            <a:srgbClr val="FBAE40"/>
          </p15:clr>
        </p15:guide>
        <p15:guide id="170" pos="2933">
          <p15:clr>
            <a:srgbClr val="FBAE40"/>
          </p15:clr>
        </p15:guide>
        <p15:guide id="171" pos="2818">
          <p15:clr>
            <a:srgbClr val="FBAE40"/>
          </p15:clr>
        </p15:guide>
        <p15:guide id="172" pos="2705">
          <p15:clr>
            <a:srgbClr val="FBAE40"/>
          </p15:clr>
        </p15:guide>
        <p15:guide id="174" pos="2478">
          <p15:clr>
            <a:srgbClr val="FBAE40"/>
          </p15:clr>
        </p15:guide>
        <p15:guide id="175" pos="2365">
          <p15:clr>
            <a:srgbClr val="FBAE40"/>
          </p15:clr>
        </p15:guide>
        <p15:guide id="176" pos="2251">
          <p15:clr>
            <a:srgbClr val="FBAE40"/>
          </p15:clr>
        </p15:guide>
        <p15:guide id="177" pos="2138">
          <p15:clr>
            <a:srgbClr val="FBAE40"/>
          </p15:clr>
        </p15:guide>
        <p15:guide id="178" pos="2025">
          <p15:clr>
            <a:srgbClr val="FBAE40"/>
          </p15:clr>
        </p15:guide>
        <p15:guide id="179" pos="1911">
          <p15:clr>
            <a:srgbClr val="FBAE40"/>
          </p15:clr>
        </p15:guide>
        <p15:guide id="180" pos="1798">
          <p15:clr>
            <a:srgbClr val="FBAE40"/>
          </p15:clr>
        </p15:guide>
        <p15:guide id="181" pos="1684">
          <p15:clr>
            <a:srgbClr val="FBAE40"/>
          </p15:clr>
        </p15:guide>
        <p15:guide id="182" pos="1571">
          <p15:clr>
            <a:srgbClr val="FBAE40"/>
          </p15:clr>
        </p15:guide>
        <p15:guide id="183" pos="1458">
          <p15:clr>
            <a:srgbClr val="FBAE40"/>
          </p15:clr>
        </p15:guide>
        <p15:guide id="184" pos="1232">
          <p15:clr>
            <a:srgbClr val="FBAE40"/>
          </p15:clr>
        </p15:guide>
        <p15:guide id="185" pos="1231">
          <p15:clr>
            <a:srgbClr val="FBAE40"/>
          </p15:clr>
        </p15:guide>
        <p15:guide id="186" pos="1117">
          <p15:clr>
            <a:srgbClr val="FBAE40"/>
          </p15:clr>
        </p15:guide>
        <p15:guide id="187" pos="1004">
          <p15:clr>
            <a:srgbClr val="FBAE40"/>
          </p15:clr>
        </p15:guide>
        <p15:guide id="188" pos="890">
          <p15:clr>
            <a:srgbClr val="FBAE40"/>
          </p15:clr>
        </p15:guide>
        <p15:guide id="189" pos="776">
          <p15:clr>
            <a:srgbClr val="FBAE40"/>
          </p15:clr>
        </p15:guide>
        <p15:guide id="190" pos="663">
          <p15:clr>
            <a:srgbClr val="FBAE40"/>
          </p15:clr>
        </p15:guide>
        <p15:guide id="191" pos="549">
          <p15:clr>
            <a:srgbClr val="FBAE40"/>
          </p15:clr>
        </p15:guide>
        <p15:guide id="192" pos="436">
          <p15:clr>
            <a:srgbClr val="FBAE40"/>
          </p15:clr>
        </p15:guide>
        <p15:guide id="197" pos="3953">
          <p15:clr>
            <a:srgbClr val="FBAE40"/>
          </p15:clr>
        </p15:guide>
        <p15:guide id="198" pos="4067">
          <p15:clr>
            <a:srgbClr val="FBAE40"/>
          </p15:clr>
        </p15:guide>
        <p15:guide id="199" pos="4180">
          <p15:clr>
            <a:srgbClr val="FBAE40"/>
          </p15:clr>
        </p15:guide>
        <p15:guide id="200" pos="4294">
          <p15:clr>
            <a:srgbClr val="FBAE40"/>
          </p15:clr>
        </p15:guide>
        <p15:guide id="201" pos="4407">
          <p15:clr>
            <a:srgbClr val="FBAE40"/>
          </p15:clr>
        </p15:guide>
        <p15:guide id="202" pos="4520">
          <p15:clr>
            <a:srgbClr val="FBAE40"/>
          </p15:clr>
        </p15:guide>
        <p15:guide id="203" pos="4634">
          <p15:clr>
            <a:srgbClr val="FBAE40"/>
          </p15:clr>
        </p15:guide>
        <p15:guide id="204" pos="4747">
          <p15:clr>
            <a:srgbClr val="FBAE40"/>
          </p15:clr>
        </p15:guide>
        <p15:guide id="205" pos="4862">
          <p15:clr>
            <a:srgbClr val="FBAE40"/>
          </p15:clr>
        </p15:guide>
        <p15:guide id="206" pos="4975">
          <p15:clr>
            <a:srgbClr val="FBAE40"/>
          </p15:clr>
        </p15:guide>
        <p15:guide id="208" pos="5202">
          <p15:clr>
            <a:srgbClr val="FBAE40"/>
          </p15:clr>
        </p15:guide>
        <p15:guide id="209" pos="5315">
          <p15:clr>
            <a:srgbClr val="FBAE40"/>
          </p15:clr>
        </p15:guide>
        <p15:guide id="210" pos="5429">
          <p15:clr>
            <a:srgbClr val="FBAE40"/>
          </p15:clr>
        </p15:guide>
        <p15:guide id="211" pos="5542">
          <p15:clr>
            <a:srgbClr val="FBAE40"/>
          </p15:clr>
        </p15:guide>
        <p15:guide id="213" pos="5769">
          <p15:clr>
            <a:srgbClr val="FBAE40"/>
          </p15:clr>
        </p15:guide>
        <p15:guide id="214" pos="5882">
          <p15:clr>
            <a:srgbClr val="FBAE40"/>
          </p15:clr>
        </p15:guide>
        <p15:guide id="215" pos="5996">
          <p15:clr>
            <a:srgbClr val="FBAE40"/>
          </p15:clr>
        </p15:guide>
        <p15:guide id="216" pos="6109">
          <p15:clr>
            <a:srgbClr val="FBAE40"/>
          </p15:clr>
        </p15:guide>
        <p15:guide id="217" pos="6222">
          <p15:clr>
            <a:srgbClr val="FBAE40"/>
          </p15:clr>
        </p15:guide>
        <p15:guide id="219" pos="6449">
          <p15:clr>
            <a:srgbClr val="FBAE40"/>
          </p15:clr>
        </p15:guide>
        <p15:guide id="220" pos="6563">
          <p15:clr>
            <a:srgbClr val="FBAE40"/>
          </p15:clr>
        </p15:guide>
        <p15:guide id="221" pos="6676">
          <p15:clr>
            <a:srgbClr val="FBAE40"/>
          </p15:clr>
        </p15:guide>
        <p15:guide id="222" pos="6790">
          <p15:clr>
            <a:srgbClr val="FBAE40"/>
          </p15:clr>
        </p15:guide>
        <p15:guide id="223" pos="6904">
          <p15:clr>
            <a:srgbClr val="FBAE40"/>
          </p15:clr>
        </p15:guide>
        <p15:guide id="224" pos="7017">
          <p15:clr>
            <a:srgbClr val="FBAE40"/>
          </p15:clr>
        </p15:guide>
        <p15:guide id="226" pos="7131">
          <p15:clr>
            <a:srgbClr val="FBAE40"/>
          </p15:clr>
        </p15:guide>
        <p15:guide id="227" pos="7244">
          <p15:clr>
            <a:srgbClr val="FBAE40"/>
          </p15:clr>
        </p15:guide>
        <p15:guide id="228" pos="325">
          <p15:clr>
            <a:srgbClr val="FBAE40"/>
          </p15:clr>
        </p15:guide>
        <p15:guide id="229" pos="7355">
          <p15:clr>
            <a:srgbClr val="FBAE40"/>
          </p15:clr>
        </p15:guide>
        <p15:guide id="232" pos="211">
          <p15:clr>
            <a:srgbClr val="FBAE40"/>
          </p15:clr>
        </p15:guide>
        <p15:guide id="233" pos="7469">
          <p15:clr>
            <a:srgbClr val="FBAE40"/>
          </p15:clr>
        </p15:guide>
        <p15:guide id="234" orient="horz" pos="1933">
          <p15:clr>
            <a:srgbClr val="FBAE40"/>
          </p15:clr>
        </p15:guide>
        <p15:guide id="235" orient="horz" pos="2160">
          <p15:clr>
            <a:srgbClr val="FBAE40"/>
          </p15:clr>
        </p15:guide>
        <p15:guide id="236" pos="56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5"/>
            <a:ext cx="7811472" cy="57372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987288" y="2973772"/>
            <a:ext cx="1036013" cy="137730"/>
          </a:xfrm>
        </p:spPr>
        <p:txBody>
          <a:bodyPr lIns="0" tIns="0" rIns="0" bIns="0"/>
          <a:lstStyle>
            <a:lvl1pPr algn="ctr">
              <a:defRPr sz="895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61CAF906-54D8-5A14-B5B2-855136A414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92000" y="3144843"/>
            <a:ext cx="1826590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CA276D8E-33F5-EFE2-152A-FD2AEFAD4A8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67154" y="4297701"/>
            <a:ext cx="1036013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1" name="Holder 3">
            <a:extLst>
              <a:ext uri="{FF2B5EF4-FFF2-40B4-BE49-F238E27FC236}">
                <a16:creationId xmlns:a16="http://schemas.microsoft.com/office/drawing/2014/main" id="{697E9552-BD14-0B66-97BF-EC243D148F8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67153" y="3826262"/>
            <a:ext cx="1036013" cy="406305"/>
          </a:xfrm>
          <a:ln>
            <a:noFill/>
          </a:ln>
        </p:spPr>
        <p:txBody>
          <a:bodyPr lIns="0" tIns="0" rIns="0" bIns="0"/>
          <a:lstStyle>
            <a:lvl1pPr algn="ctr">
              <a:defRPr sz="2638" b="1" i="0">
                <a:gradFill>
                  <a:gsLst>
                    <a:gs pos="0">
                      <a:srgbClr val="07BC06"/>
                    </a:gs>
                    <a:gs pos="100000">
                      <a:srgbClr val="0087CD"/>
                    </a:gs>
                  </a:gsLst>
                  <a:lin ang="1800000" scaled="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0C0DE80B-5CE5-9EE0-4D86-1B62422195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17978" y="2973772"/>
            <a:ext cx="1036013" cy="137730"/>
          </a:xfrm>
        </p:spPr>
        <p:txBody>
          <a:bodyPr lIns="0" tIns="0" rIns="0" bIns="0"/>
          <a:lstStyle>
            <a:lvl1pPr algn="ctr">
              <a:defRPr sz="895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4" name="Holder 3">
            <a:extLst>
              <a:ext uri="{FF2B5EF4-FFF2-40B4-BE49-F238E27FC236}">
                <a16:creationId xmlns:a16="http://schemas.microsoft.com/office/drawing/2014/main" id="{CB5D9283-0223-3995-89DE-066B7B3C4F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422689" y="3144843"/>
            <a:ext cx="1826590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5" name="Holder 3">
            <a:extLst>
              <a:ext uri="{FF2B5EF4-FFF2-40B4-BE49-F238E27FC236}">
                <a16:creationId xmlns:a16="http://schemas.microsoft.com/office/drawing/2014/main" id="{53FC4CEE-BE5F-CE4C-6932-290D61C7288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97841" y="4297701"/>
            <a:ext cx="1036013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6" name="Holder 3">
            <a:extLst>
              <a:ext uri="{FF2B5EF4-FFF2-40B4-BE49-F238E27FC236}">
                <a16:creationId xmlns:a16="http://schemas.microsoft.com/office/drawing/2014/main" id="{6FFBBC9B-17DF-D9D4-4C4E-F58624C004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97841" y="3826262"/>
            <a:ext cx="1036013" cy="406305"/>
          </a:xfrm>
        </p:spPr>
        <p:txBody>
          <a:bodyPr lIns="0" tIns="0" rIns="0" bIns="0"/>
          <a:lstStyle>
            <a:lvl1pPr algn="ctr">
              <a:defRPr sz="2638" b="1" i="0">
                <a:gradFill>
                  <a:gsLst>
                    <a:gs pos="0">
                      <a:srgbClr val="07BC06"/>
                    </a:gs>
                    <a:gs pos="100000">
                      <a:srgbClr val="0087CD"/>
                    </a:gs>
                  </a:gsLst>
                  <a:lin ang="1800000" scaled="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37" name="Holder 3">
            <a:extLst>
              <a:ext uri="{FF2B5EF4-FFF2-40B4-BE49-F238E27FC236}">
                <a16:creationId xmlns:a16="http://schemas.microsoft.com/office/drawing/2014/main" id="{5BA8126D-C049-E993-F654-193F1E1C85B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614561" y="2973772"/>
            <a:ext cx="1036013" cy="137730"/>
          </a:xfrm>
        </p:spPr>
        <p:txBody>
          <a:bodyPr lIns="0" tIns="0" rIns="0" bIns="0"/>
          <a:lstStyle>
            <a:lvl1pPr algn="ctr">
              <a:defRPr sz="895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8" name="Holder 3">
            <a:extLst>
              <a:ext uri="{FF2B5EF4-FFF2-40B4-BE49-F238E27FC236}">
                <a16:creationId xmlns:a16="http://schemas.microsoft.com/office/drawing/2014/main" id="{96F2AD3F-05A5-720D-97C0-D479A591A7E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19272" y="3144843"/>
            <a:ext cx="1826590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39" name="Holder 3">
            <a:extLst>
              <a:ext uri="{FF2B5EF4-FFF2-40B4-BE49-F238E27FC236}">
                <a16:creationId xmlns:a16="http://schemas.microsoft.com/office/drawing/2014/main" id="{0456A36A-3BAB-0841-2875-4840DA82159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931372" y="4297701"/>
            <a:ext cx="1036013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0" name="Holder 3">
            <a:extLst>
              <a:ext uri="{FF2B5EF4-FFF2-40B4-BE49-F238E27FC236}">
                <a16:creationId xmlns:a16="http://schemas.microsoft.com/office/drawing/2014/main" id="{E50BA825-8CAB-C384-74C4-CDB7329A739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931371" y="3826262"/>
            <a:ext cx="1036013" cy="406305"/>
          </a:xfrm>
        </p:spPr>
        <p:txBody>
          <a:bodyPr lIns="0" tIns="0" rIns="0" bIns="0"/>
          <a:lstStyle>
            <a:lvl1pPr algn="ctr">
              <a:defRPr sz="2638" b="1" i="0">
                <a:gradFill>
                  <a:gsLst>
                    <a:gs pos="0">
                      <a:srgbClr val="07BC06"/>
                    </a:gs>
                    <a:gs pos="100000">
                      <a:srgbClr val="0087CD"/>
                    </a:gs>
                  </a:gsLst>
                  <a:lin ang="1800000" scaled="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41" name="Holder 3">
            <a:extLst>
              <a:ext uri="{FF2B5EF4-FFF2-40B4-BE49-F238E27FC236}">
                <a16:creationId xmlns:a16="http://schemas.microsoft.com/office/drawing/2014/main" id="{DA737CA3-9F84-C516-0F01-F78E68A0366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397873" y="4297701"/>
            <a:ext cx="1036013" cy="110184"/>
          </a:xfrm>
        </p:spPr>
        <p:txBody>
          <a:bodyPr lIns="0" tIns="0" rIns="0" bIns="0"/>
          <a:lstStyle>
            <a:lvl1pPr algn="ctr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2" name="Holder 3">
            <a:extLst>
              <a:ext uri="{FF2B5EF4-FFF2-40B4-BE49-F238E27FC236}">
                <a16:creationId xmlns:a16="http://schemas.microsoft.com/office/drawing/2014/main" id="{A5539115-86C2-77B2-C2D5-2F3D7E851E8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97873" y="3826262"/>
            <a:ext cx="1036013" cy="406305"/>
          </a:xfrm>
        </p:spPr>
        <p:txBody>
          <a:bodyPr lIns="0" tIns="0" rIns="0" bIns="0"/>
          <a:lstStyle>
            <a:lvl1pPr algn="ctr">
              <a:defRPr sz="2638" b="1" i="0">
                <a:gradFill>
                  <a:gsLst>
                    <a:gs pos="0">
                      <a:srgbClr val="07BC06"/>
                    </a:gs>
                    <a:gs pos="100000">
                      <a:srgbClr val="0087CD"/>
                    </a:gs>
                  </a:gsLst>
                  <a:lin ang="1800000" scaled="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75" name="Holder 3">
            <a:extLst>
              <a:ext uri="{FF2B5EF4-FFF2-40B4-BE49-F238E27FC236}">
                <a16:creationId xmlns:a16="http://schemas.microsoft.com/office/drawing/2014/main" id="{45C9E043-11B6-BF35-3E46-1A8C733F5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000" y="1552032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" name="Holder 3">
            <a:extLst>
              <a:ext uri="{FF2B5EF4-FFF2-40B4-BE49-F238E27FC236}">
                <a16:creationId xmlns:a16="http://schemas.microsoft.com/office/drawing/2014/main" id="{CD19DE1E-EBCF-3BFB-FB0A-D62937688D0B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420253" y="1552032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" name="Holder 3">
            <a:extLst>
              <a:ext uri="{FF2B5EF4-FFF2-40B4-BE49-F238E27FC236}">
                <a16:creationId xmlns:a16="http://schemas.microsoft.com/office/drawing/2014/main" id="{6EDD4208-C07E-8298-F39E-6236DDDB0E0F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190039" y="1552032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F06597C-01E5-E3AF-4E75-D9A444B466E7}"/>
              </a:ext>
            </a:extLst>
          </p:cNvPr>
          <p:cNvCxnSpPr/>
          <p:nvPr userDrawn="1"/>
        </p:nvCxnSpPr>
        <p:spPr>
          <a:xfrm>
            <a:off x="2964264" y="1575205"/>
            <a:ext cx="0" cy="2861314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7419FB5-CA7C-742D-4C4B-06B71BBDA569}"/>
              </a:ext>
            </a:extLst>
          </p:cNvPr>
          <p:cNvCxnSpPr/>
          <p:nvPr userDrawn="1"/>
        </p:nvCxnSpPr>
        <p:spPr>
          <a:xfrm>
            <a:off x="5726743" y="1575205"/>
            <a:ext cx="0" cy="2861314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280CB087-735F-9D11-C556-E01B83F9C0A3}"/>
              </a:ext>
            </a:extLst>
          </p:cNvPr>
          <p:cNvCxnSpPr>
            <a:cxnSpLocks/>
          </p:cNvCxnSpPr>
          <p:nvPr userDrawn="1"/>
        </p:nvCxnSpPr>
        <p:spPr>
          <a:xfrm>
            <a:off x="7189330" y="3826263"/>
            <a:ext cx="0" cy="610257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5" name="Holder 3">
            <a:extLst>
              <a:ext uri="{FF2B5EF4-FFF2-40B4-BE49-F238E27FC236}">
                <a16:creationId xmlns:a16="http://schemas.microsoft.com/office/drawing/2014/main" id="{45C9E043-11B6-BF35-3E46-1A8C733F5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000" y="1724181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88E67BCC-A485-AD6D-21A5-AF131F0E9F3C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579976" y="1724181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BB7AC2B9-F57D-D950-6854-2859A87364C3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599158" y="1720942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Holder 3">
            <a:extLst>
              <a:ext uri="{FF2B5EF4-FFF2-40B4-BE49-F238E27FC236}">
                <a16:creationId xmlns:a16="http://schemas.microsoft.com/office/drawing/2014/main" id="{41F5F2F2-37AF-BAA3-9A95-F0AA9A0E8EB3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594423" y="1724181"/>
            <a:ext cx="1826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9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5"/>
            <a:ext cx="7811472" cy="57372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37477" y="1575009"/>
            <a:ext cx="2141103" cy="137730"/>
          </a:xfrm>
        </p:spPr>
        <p:txBody>
          <a:bodyPr lIns="0" tIns="0" rIns="0" bIns="0"/>
          <a:lstStyle>
            <a:lvl1pPr algn="l">
              <a:defRPr sz="895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61CAF906-54D8-5A14-B5B2-855136A414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47109" y="1940335"/>
            <a:ext cx="2141107" cy="110184"/>
          </a:xfrm>
        </p:spPr>
        <p:txBody>
          <a:bodyPr lIns="0" tIns="0" rIns="0" bIns="0"/>
          <a:lstStyle>
            <a:lvl1pPr algn="l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F06597C-01E5-E3AF-4E75-D9A444B466E7}"/>
              </a:ext>
            </a:extLst>
          </p:cNvPr>
          <p:cNvCxnSpPr/>
          <p:nvPr userDrawn="1"/>
        </p:nvCxnSpPr>
        <p:spPr>
          <a:xfrm>
            <a:off x="3067829" y="1575205"/>
            <a:ext cx="0" cy="2861314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7419FB5-CA7C-742D-4C4B-06B71BBDA569}"/>
              </a:ext>
            </a:extLst>
          </p:cNvPr>
          <p:cNvCxnSpPr/>
          <p:nvPr userDrawn="1"/>
        </p:nvCxnSpPr>
        <p:spPr>
          <a:xfrm>
            <a:off x="5829058" y="1575205"/>
            <a:ext cx="0" cy="2861314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older 3">
            <a:extLst>
              <a:ext uri="{FF2B5EF4-FFF2-40B4-BE49-F238E27FC236}">
                <a16:creationId xmlns:a16="http://schemas.microsoft.com/office/drawing/2014/main" id="{36F56FA1-A23D-9481-DE43-6666CF2FFB8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51932" y="1575009"/>
            <a:ext cx="2141103" cy="137730"/>
          </a:xfrm>
        </p:spPr>
        <p:txBody>
          <a:bodyPr lIns="0" tIns="0" rIns="0" bIns="0"/>
          <a:lstStyle>
            <a:lvl1pPr algn="l">
              <a:defRPr sz="895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id="{3735408F-D1DB-0374-D9E3-31E7518A230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61563" y="1940335"/>
            <a:ext cx="2141107" cy="110184"/>
          </a:xfrm>
        </p:spPr>
        <p:txBody>
          <a:bodyPr lIns="0" tIns="0" rIns="0" bIns="0"/>
          <a:lstStyle>
            <a:lvl1pPr algn="l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27" name="Holder 3">
            <a:extLst>
              <a:ext uri="{FF2B5EF4-FFF2-40B4-BE49-F238E27FC236}">
                <a16:creationId xmlns:a16="http://schemas.microsoft.com/office/drawing/2014/main" id="{DCBCEAE0-12D7-3FD7-929F-E61F686817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133202" y="1575009"/>
            <a:ext cx="2141103" cy="137730"/>
          </a:xfrm>
        </p:spPr>
        <p:txBody>
          <a:bodyPr lIns="0" tIns="0" rIns="0" bIns="0"/>
          <a:lstStyle>
            <a:lvl1pPr algn="l">
              <a:defRPr sz="895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8" name="Holder 3">
            <a:extLst>
              <a:ext uri="{FF2B5EF4-FFF2-40B4-BE49-F238E27FC236}">
                <a16:creationId xmlns:a16="http://schemas.microsoft.com/office/drawing/2014/main" id="{12FFECB0-013D-725B-31E3-9611F384AC3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42834" y="1940335"/>
            <a:ext cx="2141107" cy="110184"/>
          </a:xfrm>
        </p:spPr>
        <p:txBody>
          <a:bodyPr lIns="0" tIns="0" rIns="0" bIns="0"/>
          <a:lstStyle>
            <a:lvl1pPr algn="l">
              <a:defRPr sz="716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8997950" cy="50605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8997950" cy="506059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498976" y="0"/>
            <a:ext cx="562443" cy="0"/>
          </a:xfrm>
          <a:custGeom>
            <a:avLst/>
            <a:gdLst/>
            <a:ahLst/>
            <a:cxnLst/>
            <a:rect l="l" t="t" r="r" b="b"/>
            <a:pathLst>
              <a:path w="1256665">
                <a:moveTo>
                  <a:pt x="0" y="0"/>
                </a:moveTo>
                <a:lnTo>
                  <a:pt x="1256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34E234">
              <a:alpha val="501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7C72EAEC-C4A8-0892-F6AF-458F681FE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8642"/>
            <a:ext cx="89979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B4C973C4-F166-FFF0-8D6F-FF361A3A6B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937" y="3787745"/>
            <a:ext cx="2762479" cy="261688"/>
          </a:xfrm>
        </p:spPr>
        <p:txBody>
          <a:bodyPr lIns="0" tIns="0" rIns="0" bIns="0"/>
          <a:lstStyle>
            <a:lvl1pPr algn="l">
              <a:defRPr sz="1699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3DB4A134-BC08-C65B-A275-6314BA9BA79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29939" y="4275724"/>
            <a:ext cx="2762479" cy="137730"/>
          </a:xfrm>
        </p:spPr>
        <p:txBody>
          <a:bodyPr lIns="0" tIns="0" rIns="0" bIns="0"/>
          <a:lstStyle>
            <a:lvl1pPr algn="l">
              <a:defRPr sz="895" b="0" i="0" spc="9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D2F042E-9E3A-30A8-9D76-E675E43F9D9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629939" y="3758062"/>
            <a:ext cx="1036013" cy="516489"/>
          </a:xfrm>
        </p:spPr>
        <p:txBody>
          <a:bodyPr lIns="0" tIns="0" rIns="0" bIns="0"/>
          <a:lstStyle>
            <a:lvl1pPr algn="l">
              <a:defRPr sz="3352" b="1" i="0">
                <a:gradFill>
                  <a:gsLst>
                    <a:gs pos="0">
                      <a:srgbClr val="07BC06"/>
                    </a:gs>
                    <a:gs pos="100000">
                      <a:srgbClr val="0087CD"/>
                    </a:gs>
                  </a:gsLst>
                  <a:lin ang="1800000" scaled="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g object 17">
            <a:extLst>
              <a:ext uri="{FF2B5EF4-FFF2-40B4-BE49-F238E27FC236}">
                <a16:creationId xmlns:a16="http://schemas.microsoft.com/office/drawing/2014/main" id="{4F2B456F-8A37-EAAD-365D-452A7F9345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8997950" cy="50605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4" y="304515"/>
            <a:ext cx="5048996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5ABE7E2E-B27B-922B-94EB-E9A803180D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066" y="933018"/>
            <a:ext cx="4787527" cy="165277"/>
          </a:xfrm>
        </p:spPr>
        <p:txBody>
          <a:bodyPr lIns="0" tIns="0" rIns="0" bIns="0"/>
          <a:lstStyle>
            <a:lvl1pPr>
              <a:defRPr sz="1074" b="0" i="0" spc="9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1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3" y="304517"/>
            <a:ext cx="7811472" cy="47999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4067" y="1030093"/>
            <a:ext cx="7822838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6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498C729-3983-1ADA-695F-826B21F51901}"/>
              </a:ext>
            </a:extLst>
          </p:cNvPr>
          <p:cNvGrpSpPr/>
          <p:nvPr userDrawn="1"/>
        </p:nvGrpSpPr>
        <p:grpSpPr>
          <a:xfrm>
            <a:off x="0" y="2"/>
            <a:ext cx="8997950" cy="5060595"/>
            <a:chOff x="0" y="0"/>
            <a:chExt cx="20104100" cy="11308556"/>
          </a:xfrm>
        </p:grpSpPr>
        <p:grpSp>
          <p:nvGrpSpPr>
            <p:cNvPr id="17" name="object 2">
              <a:extLst>
                <a:ext uri="{FF2B5EF4-FFF2-40B4-BE49-F238E27FC236}">
                  <a16:creationId xmlns:a16="http://schemas.microsoft.com/office/drawing/2014/main" id="{C9AD7284-797E-4FBB-B049-EF41CC0FE0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25" name="object 3">
                <a:extLst>
                  <a:ext uri="{FF2B5EF4-FFF2-40B4-BE49-F238E27FC236}">
                    <a16:creationId xmlns:a16="http://schemas.microsoft.com/office/drawing/2014/main" id="{8390AF7A-A227-A931-E95D-5C370D444B5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26" name="object 4">
                <a:extLst>
                  <a:ext uri="{FF2B5EF4-FFF2-40B4-BE49-F238E27FC236}">
                    <a16:creationId xmlns:a16="http://schemas.microsoft.com/office/drawing/2014/main" id="{4758C390-8F2D-2093-D209-84643D4517F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43DE43D0-9FE1-BD84-4A83-ECC16186316B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19" name="object 6">
              <a:extLst>
                <a:ext uri="{FF2B5EF4-FFF2-40B4-BE49-F238E27FC236}">
                  <a16:creationId xmlns:a16="http://schemas.microsoft.com/office/drawing/2014/main" id="{EB049681-54F2-1B33-1A20-244E98C836C2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23" name="object 7">
                <a:extLst>
                  <a:ext uri="{FF2B5EF4-FFF2-40B4-BE49-F238E27FC236}">
                    <a16:creationId xmlns:a16="http://schemas.microsoft.com/office/drawing/2014/main" id="{E7BBDF93-3444-7F1C-E09F-F1A42F67C31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24" name="object 8">
                <a:extLst>
                  <a:ext uri="{FF2B5EF4-FFF2-40B4-BE49-F238E27FC236}">
                    <a16:creationId xmlns:a16="http://schemas.microsoft.com/office/drawing/2014/main" id="{B437E270-559A-A8ED-1991-42FC705540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21" name="object 9">
              <a:extLst>
                <a:ext uri="{FF2B5EF4-FFF2-40B4-BE49-F238E27FC236}">
                  <a16:creationId xmlns:a16="http://schemas.microsoft.com/office/drawing/2014/main" id="{D7CCFD97-0B87-5500-1103-0E7C9DC29859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9D722463-E149-63BC-48EF-1D284F921D2A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5434" y="304515"/>
            <a:ext cx="4776159" cy="573726"/>
          </a:xfrm>
          <a:prstGeom prst="rect">
            <a:avLst/>
          </a:prstGeom>
        </p:spPr>
        <p:txBody>
          <a:bodyPr lIns="0" tIns="0" rIns="0" bIns="0"/>
          <a:lstStyle>
            <a:lvl1pPr>
              <a:defRPr sz="3665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64066" y="1030093"/>
            <a:ext cx="4787527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6F8DB28-0171-9127-9853-9F88D7A3BD92}"/>
              </a:ext>
            </a:extLst>
          </p:cNvPr>
          <p:cNvCxnSpPr>
            <a:cxnSpLocks/>
          </p:cNvCxnSpPr>
          <p:nvPr userDrawn="1"/>
        </p:nvCxnSpPr>
        <p:spPr>
          <a:xfrm>
            <a:off x="5938647" y="1541589"/>
            <a:ext cx="0" cy="3041386"/>
          </a:xfrm>
          <a:prstGeom prst="line">
            <a:avLst/>
          </a:prstGeom>
          <a:ln w="9525" cap="rnd">
            <a:solidFill>
              <a:srgbClr val="33404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older 3">
            <a:extLst>
              <a:ext uri="{FF2B5EF4-FFF2-40B4-BE49-F238E27FC236}">
                <a16:creationId xmlns:a16="http://schemas.microsoft.com/office/drawing/2014/main" id="{768DD2C1-B116-D6ED-2B8A-3534B07176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340629" y="1595026"/>
            <a:ext cx="2093258" cy="165276"/>
          </a:xfrm>
        </p:spPr>
        <p:txBody>
          <a:bodyPr lIns="0" tIns="0" rIns="0" bIns="0"/>
          <a:lstStyle>
            <a:lvl1pPr>
              <a:defRPr sz="1074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2B641F76-FE1C-5CA7-9185-1F6ED90F7EA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340629" y="1875002"/>
            <a:ext cx="2093258" cy="165276"/>
          </a:xfrm>
        </p:spPr>
        <p:txBody>
          <a:bodyPr lIns="0" tIns="0" rIns="0" bIns="0"/>
          <a:lstStyle>
            <a:lvl1pPr>
              <a:defRPr sz="1074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97950" cy="50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94" userDrawn="1">
          <p15:clr>
            <a:srgbClr val="FBAE40"/>
          </p15:clr>
        </p15:guide>
        <p15:guide id="2" pos="2835" userDrawn="1">
          <p15:clr>
            <a:srgbClr val="FBAE40"/>
          </p15:clr>
        </p15:guide>
        <p15:guide id="3" pos="35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067" y="1633238"/>
            <a:ext cx="7869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59303" y="4706687"/>
            <a:ext cx="28793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49899" y="4706687"/>
            <a:ext cx="20695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78525" y="4706687"/>
            <a:ext cx="20695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7" r:id="rId4"/>
    <p:sldLayoutId id="2147483668" r:id="rId5"/>
    <p:sldLayoutId id="2147483665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63" r:id="rId1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4377">
        <a:defRPr>
          <a:latin typeface="+mn-lt"/>
          <a:ea typeface="+mn-ea"/>
          <a:cs typeface="+mn-cs"/>
        </a:defRPr>
      </a:lvl2pPr>
      <a:lvl3pPr marL="408750">
        <a:defRPr>
          <a:latin typeface="+mn-lt"/>
          <a:ea typeface="+mn-ea"/>
          <a:cs typeface="+mn-cs"/>
        </a:defRPr>
      </a:lvl3pPr>
      <a:lvl4pPr marL="613126">
        <a:defRPr>
          <a:latin typeface="+mn-lt"/>
          <a:ea typeface="+mn-ea"/>
          <a:cs typeface="+mn-cs"/>
        </a:defRPr>
      </a:lvl4pPr>
      <a:lvl5pPr marL="817501">
        <a:defRPr>
          <a:latin typeface="+mn-lt"/>
          <a:ea typeface="+mn-ea"/>
          <a:cs typeface="+mn-cs"/>
        </a:defRPr>
      </a:lvl5pPr>
      <a:lvl6pPr marL="1021876">
        <a:defRPr>
          <a:latin typeface="+mn-lt"/>
          <a:ea typeface="+mn-ea"/>
          <a:cs typeface="+mn-cs"/>
        </a:defRPr>
      </a:lvl6pPr>
      <a:lvl7pPr marL="1226252">
        <a:defRPr>
          <a:latin typeface="+mn-lt"/>
          <a:ea typeface="+mn-ea"/>
          <a:cs typeface="+mn-cs"/>
        </a:defRPr>
      </a:lvl7pPr>
      <a:lvl8pPr marL="1430626">
        <a:defRPr>
          <a:latin typeface="+mn-lt"/>
          <a:ea typeface="+mn-ea"/>
          <a:cs typeface="+mn-cs"/>
        </a:defRPr>
      </a:lvl8pPr>
      <a:lvl9pPr marL="163500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4377">
        <a:defRPr>
          <a:latin typeface="+mn-lt"/>
          <a:ea typeface="+mn-ea"/>
          <a:cs typeface="+mn-cs"/>
        </a:defRPr>
      </a:lvl2pPr>
      <a:lvl3pPr marL="408750">
        <a:defRPr>
          <a:latin typeface="+mn-lt"/>
          <a:ea typeface="+mn-ea"/>
          <a:cs typeface="+mn-cs"/>
        </a:defRPr>
      </a:lvl3pPr>
      <a:lvl4pPr marL="613126">
        <a:defRPr>
          <a:latin typeface="+mn-lt"/>
          <a:ea typeface="+mn-ea"/>
          <a:cs typeface="+mn-cs"/>
        </a:defRPr>
      </a:lvl4pPr>
      <a:lvl5pPr marL="817501">
        <a:defRPr>
          <a:latin typeface="+mn-lt"/>
          <a:ea typeface="+mn-ea"/>
          <a:cs typeface="+mn-cs"/>
        </a:defRPr>
      </a:lvl5pPr>
      <a:lvl6pPr marL="1021876">
        <a:defRPr>
          <a:latin typeface="+mn-lt"/>
          <a:ea typeface="+mn-ea"/>
          <a:cs typeface="+mn-cs"/>
        </a:defRPr>
      </a:lvl6pPr>
      <a:lvl7pPr marL="1226252">
        <a:defRPr>
          <a:latin typeface="+mn-lt"/>
          <a:ea typeface="+mn-ea"/>
          <a:cs typeface="+mn-cs"/>
        </a:defRPr>
      </a:lvl7pPr>
      <a:lvl8pPr marL="1430626">
        <a:defRPr>
          <a:latin typeface="+mn-lt"/>
          <a:ea typeface="+mn-ea"/>
          <a:cs typeface="+mn-cs"/>
        </a:defRPr>
      </a:lvl8pPr>
      <a:lvl9pPr marL="1635002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>
        <a:defRPr sz="2066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37430">
        <a:defRPr>
          <a:latin typeface="+mn-lt"/>
          <a:ea typeface="+mn-ea"/>
          <a:cs typeface="+mn-cs"/>
        </a:defRPr>
      </a:lvl2pPr>
      <a:lvl3pPr marL="674860">
        <a:defRPr>
          <a:latin typeface="+mn-lt"/>
          <a:ea typeface="+mn-ea"/>
          <a:cs typeface="+mn-cs"/>
        </a:defRPr>
      </a:lvl3pPr>
      <a:lvl4pPr marL="1012290">
        <a:defRPr>
          <a:latin typeface="+mn-lt"/>
          <a:ea typeface="+mn-ea"/>
          <a:cs typeface="+mn-cs"/>
        </a:defRPr>
      </a:lvl4pPr>
      <a:lvl5pPr marL="1349719">
        <a:defRPr>
          <a:latin typeface="+mn-lt"/>
          <a:ea typeface="+mn-ea"/>
          <a:cs typeface="+mn-cs"/>
        </a:defRPr>
      </a:lvl5pPr>
      <a:lvl6pPr marL="1687148">
        <a:defRPr>
          <a:latin typeface="+mn-lt"/>
          <a:ea typeface="+mn-ea"/>
          <a:cs typeface="+mn-cs"/>
        </a:defRPr>
      </a:lvl6pPr>
      <a:lvl7pPr marL="2024578">
        <a:defRPr>
          <a:latin typeface="+mn-lt"/>
          <a:ea typeface="+mn-ea"/>
          <a:cs typeface="+mn-cs"/>
        </a:defRPr>
      </a:lvl7pPr>
      <a:lvl8pPr marL="2362008">
        <a:defRPr>
          <a:latin typeface="+mn-lt"/>
          <a:ea typeface="+mn-ea"/>
          <a:cs typeface="+mn-cs"/>
        </a:defRPr>
      </a:lvl8pPr>
      <a:lvl9pPr marL="26994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37430">
        <a:defRPr>
          <a:latin typeface="+mn-lt"/>
          <a:ea typeface="+mn-ea"/>
          <a:cs typeface="+mn-cs"/>
        </a:defRPr>
      </a:lvl2pPr>
      <a:lvl3pPr marL="674860">
        <a:defRPr>
          <a:latin typeface="+mn-lt"/>
          <a:ea typeface="+mn-ea"/>
          <a:cs typeface="+mn-cs"/>
        </a:defRPr>
      </a:lvl3pPr>
      <a:lvl4pPr marL="1012290">
        <a:defRPr>
          <a:latin typeface="+mn-lt"/>
          <a:ea typeface="+mn-ea"/>
          <a:cs typeface="+mn-cs"/>
        </a:defRPr>
      </a:lvl4pPr>
      <a:lvl5pPr marL="1349719">
        <a:defRPr>
          <a:latin typeface="+mn-lt"/>
          <a:ea typeface="+mn-ea"/>
          <a:cs typeface="+mn-cs"/>
        </a:defRPr>
      </a:lvl5pPr>
      <a:lvl6pPr marL="1687148">
        <a:defRPr>
          <a:latin typeface="+mn-lt"/>
          <a:ea typeface="+mn-ea"/>
          <a:cs typeface="+mn-cs"/>
        </a:defRPr>
      </a:lvl6pPr>
      <a:lvl7pPr marL="2024578">
        <a:defRPr>
          <a:latin typeface="+mn-lt"/>
          <a:ea typeface="+mn-ea"/>
          <a:cs typeface="+mn-cs"/>
        </a:defRPr>
      </a:lvl7pPr>
      <a:lvl8pPr marL="2362008">
        <a:defRPr>
          <a:latin typeface="+mn-lt"/>
          <a:ea typeface="+mn-ea"/>
          <a:cs typeface="+mn-cs"/>
        </a:defRPr>
      </a:lvl8pPr>
      <a:lvl9pPr marL="269943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97" userDrawn="1">
          <p15:clr>
            <a:srgbClr val="F26B43"/>
          </p15:clr>
        </p15:guide>
        <p15:guide id="3" pos="24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31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>
        <a:defRPr sz="2066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37414">
        <a:defRPr>
          <a:latin typeface="+mn-lt"/>
          <a:ea typeface="+mn-ea"/>
          <a:cs typeface="+mn-cs"/>
        </a:defRPr>
      </a:lvl2pPr>
      <a:lvl3pPr marL="674827">
        <a:defRPr>
          <a:latin typeface="+mn-lt"/>
          <a:ea typeface="+mn-ea"/>
          <a:cs typeface="+mn-cs"/>
        </a:defRPr>
      </a:lvl3pPr>
      <a:lvl4pPr marL="1012241">
        <a:defRPr>
          <a:latin typeface="+mn-lt"/>
          <a:ea typeface="+mn-ea"/>
          <a:cs typeface="+mn-cs"/>
        </a:defRPr>
      </a:lvl4pPr>
      <a:lvl5pPr marL="1349654">
        <a:defRPr>
          <a:latin typeface="+mn-lt"/>
          <a:ea typeface="+mn-ea"/>
          <a:cs typeface="+mn-cs"/>
        </a:defRPr>
      </a:lvl5pPr>
      <a:lvl6pPr marL="1687068">
        <a:defRPr>
          <a:latin typeface="+mn-lt"/>
          <a:ea typeface="+mn-ea"/>
          <a:cs typeface="+mn-cs"/>
        </a:defRPr>
      </a:lvl6pPr>
      <a:lvl7pPr marL="2024482">
        <a:defRPr>
          <a:latin typeface="+mn-lt"/>
          <a:ea typeface="+mn-ea"/>
          <a:cs typeface="+mn-cs"/>
        </a:defRPr>
      </a:lvl7pPr>
      <a:lvl8pPr marL="2361895">
        <a:defRPr>
          <a:latin typeface="+mn-lt"/>
          <a:ea typeface="+mn-ea"/>
          <a:cs typeface="+mn-cs"/>
        </a:defRPr>
      </a:lvl8pPr>
      <a:lvl9pPr marL="26993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37414">
        <a:defRPr>
          <a:latin typeface="+mn-lt"/>
          <a:ea typeface="+mn-ea"/>
          <a:cs typeface="+mn-cs"/>
        </a:defRPr>
      </a:lvl2pPr>
      <a:lvl3pPr marL="674827">
        <a:defRPr>
          <a:latin typeface="+mn-lt"/>
          <a:ea typeface="+mn-ea"/>
          <a:cs typeface="+mn-cs"/>
        </a:defRPr>
      </a:lvl3pPr>
      <a:lvl4pPr marL="1012241">
        <a:defRPr>
          <a:latin typeface="+mn-lt"/>
          <a:ea typeface="+mn-ea"/>
          <a:cs typeface="+mn-cs"/>
        </a:defRPr>
      </a:lvl4pPr>
      <a:lvl5pPr marL="1349654">
        <a:defRPr>
          <a:latin typeface="+mn-lt"/>
          <a:ea typeface="+mn-ea"/>
          <a:cs typeface="+mn-cs"/>
        </a:defRPr>
      </a:lvl5pPr>
      <a:lvl6pPr marL="1687068">
        <a:defRPr>
          <a:latin typeface="+mn-lt"/>
          <a:ea typeface="+mn-ea"/>
          <a:cs typeface="+mn-cs"/>
        </a:defRPr>
      </a:lvl6pPr>
      <a:lvl7pPr marL="2024482">
        <a:defRPr>
          <a:latin typeface="+mn-lt"/>
          <a:ea typeface="+mn-ea"/>
          <a:cs typeface="+mn-cs"/>
        </a:defRPr>
      </a:lvl7pPr>
      <a:lvl8pPr marL="2361895">
        <a:defRPr>
          <a:latin typeface="+mn-lt"/>
          <a:ea typeface="+mn-ea"/>
          <a:cs typeface="+mn-cs"/>
        </a:defRPr>
      </a:lvl8pPr>
      <a:lvl9pPr marL="269930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5.xml"/><Relationship Id="rId7" Type="http://schemas.openxmlformats.org/officeDocument/2006/relationships/hyperlink" Target="https://hr.sberbank.ru/platform/simplereports/reports/0689d986-2a3f-436b-bee1-5e9dd14f22fa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6.png"/><Relationship Id="rId12" Type="http://schemas.openxmlformats.org/officeDocument/2006/relationships/hyperlink" Target="https://hr.sberbank.ru/platform/simplereports/reports/0689d986-2a3f-436b-bee1-5e9dd14f22fa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89.svg"/><Relationship Id="rId5" Type="http://schemas.openxmlformats.org/officeDocument/2006/relationships/image" Target="../media/image37.emf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5.bin"/><Relationship Id="rId9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1.svg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7.emf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5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EEF3FF">
                <a:alpha val="66667"/>
              </a:srgbClr>
            </a:gs>
            <a:gs pos="95000">
              <a:srgbClr val="EEF3FF">
                <a:alpha val="5098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5257D-D04D-AF5D-16DA-F9F59366C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06"/>
            <a:ext cx="9130956" cy="5136162"/>
          </a:xfrm>
          <a:prstGeom prst="rect">
            <a:avLst/>
          </a:prstGeom>
        </p:spPr>
      </p:pic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C85A8744-A6C0-2BA3-79FE-993BFEA370E6}"/>
              </a:ext>
            </a:extLst>
          </p:cNvPr>
          <p:cNvSpPr txBox="1">
            <a:spLocks/>
          </p:cNvSpPr>
          <p:nvPr/>
        </p:nvSpPr>
        <p:spPr>
          <a:xfrm>
            <a:off x="4049581" y="1525153"/>
            <a:ext cx="4274026" cy="1785531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6000" b="0" i="0"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defRPr>
            </a:lvl1pPr>
          </a:lstStyle>
          <a:p>
            <a:pPr algn="l" defTabSz="674860" rtl="0">
              <a:defRPr/>
            </a:pPr>
            <a:r>
              <a:rPr lang="ru-RU" sz="3986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Летняя </a:t>
            </a:r>
            <a:br>
              <a:rPr lang="ru-RU" sz="3986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</a:br>
            <a:r>
              <a:rPr lang="ru-RU" sz="3986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цифровая школа </a:t>
            </a:r>
            <a:br>
              <a:rPr lang="ru-RU" sz="3986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</a:br>
            <a:r>
              <a:rPr lang="ru-RU" sz="3986" dirty="0">
                <a:solidFill>
                  <a:srgbClr val="333F48"/>
                </a:solidFill>
              </a:rPr>
              <a:t>Сбера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C3EB7-1E9F-778B-D907-592CA2A4D830}"/>
              </a:ext>
            </a:extLst>
          </p:cNvPr>
          <p:cNvSpPr txBox="1"/>
          <p:nvPr/>
        </p:nvSpPr>
        <p:spPr>
          <a:xfrm>
            <a:off x="4049580" y="3613129"/>
            <a:ext cx="2474638" cy="26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1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en-US" sz="1116" kern="1200" dirty="0" err="1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июля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-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31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августа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202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4</a:t>
            </a:r>
            <a:endParaRPr lang="en-US" sz="1116" kern="1200" dirty="0">
              <a:solidFill>
                <a:srgbClr val="334047"/>
              </a:solidFill>
              <a:latin typeface="SB Sans Display Semibold" panose="020B0703040504020204" pitchFamily="34" charset="0"/>
              <a:ea typeface="+mn-ea"/>
              <a:cs typeface="SB Sans Display Semibold" panose="020B0703040504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B139557-0745-FBAC-3C5E-DBCC04533554}"/>
              </a:ext>
            </a:extLst>
          </p:cNvPr>
          <p:cNvSpPr/>
          <p:nvPr/>
        </p:nvSpPr>
        <p:spPr>
          <a:xfrm>
            <a:off x="4049580" y="3542053"/>
            <a:ext cx="2150708" cy="401381"/>
          </a:xfrm>
          <a:prstGeom prst="roundRect">
            <a:avLst>
              <a:gd name="adj" fmla="val 12290"/>
            </a:avLst>
          </a:prstGeom>
          <a:noFill/>
          <a:ln w="6350" cap="flat" cmpd="sng" algn="ctr">
            <a:solidFill>
              <a:srgbClr val="95A7B6"/>
            </a:soli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50"/>
            <a:ext cx="2952960" cy="2359366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Цифровые платформы и технологические тренды</a:t>
            </a: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86244" y="3905300"/>
            <a:ext cx="2989133" cy="91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01.00 Математика и механика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02.00 Компьютерные науки и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информационные науки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09.00 Информатика и вычислительная техника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10.00 Информационная безопасность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27.00 Управление в технических системах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2832" y="3902069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15 по 19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200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28376" cy="2224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Трек позволит улучшить преподавание дисциплин, связанных с реальным производственным процессом цифровой компании в части проектирования корпоративной архитектуры, продуктов, сервисов и процессов в ИТ-архитектуре, мониторингом и применением технологических трендов, проектированием и формированием облачной инфраструктуры вычислений и хранения данных современного предприятия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18228" y="3520588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135208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5338" y="3520588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76615D-BDBD-E806-5AC1-EE606A3243D4}"/>
              </a:ext>
            </a:extLst>
          </p:cNvPr>
          <p:cNvSpPr/>
          <p:nvPr/>
        </p:nvSpPr>
        <p:spPr>
          <a:xfrm>
            <a:off x="3392976" y="1606553"/>
            <a:ext cx="2742233" cy="2137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Тренды и методики в корпоративной архитектуре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Функциональные бизнес-способности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Переход от дизайна к ИТ-архитектуре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Шаги проектирования ИТ-архитектуры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Технологии в архитектуре продукта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Микросервисы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и платформы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Практика проектирования бизнес-архитектуры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Облачные подходы в продукте и инфраструктуре: проектирование, проблемы и решения, импортозамещение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en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4" name="Рисунок 3" descr="Изображение">
            <a:extLst>
              <a:ext uri="{FF2B5EF4-FFF2-40B4-BE49-F238E27FC236}">
                <a16:creationId xmlns:a16="http://schemas.microsoft.com/office/drawing/2014/main" id="{0B0B1826-60A8-9519-D388-CD2A1013B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2" y="1658111"/>
            <a:ext cx="778589" cy="7412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Рисунок 7" descr="Изображение">
            <a:extLst>
              <a:ext uri="{FF2B5EF4-FFF2-40B4-BE49-F238E27FC236}">
                <a16:creationId xmlns:a16="http://schemas.microsoft.com/office/drawing/2014/main" id="{2B951A7C-2501-F514-D433-D9EBBA0D18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1223" b="9983"/>
          <a:stretch/>
        </p:blipFill>
        <p:spPr bwMode="auto">
          <a:xfrm>
            <a:off x="6421432" y="2503891"/>
            <a:ext cx="778589" cy="7596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Рисунок 13" descr="Изображение">
            <a:extLst>
              <a:ext uri="{FF2B5EF4-FFF2-40B4-BE49-F238E27FC236}">
                <a16:creationId xmlns:a16="http://schemas.microsoft.com/office/drawing/2014/main" id="{95AC48F4-53AA-5A9D-E279-42DA7B842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2" y="3368103"/>
            <a:ext cx="778589" cy="77858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92ED22-CFF8-2983-57E4-D8C2C3866EC5}"/>
              </a:ext>
            </a:extLst>
          </p:cNvPr>
          <p:cNvSpPr/>
          <p:nvPr/>
        </p:nvSpPr>
        <p:spPr>
          <a:xfrm>
            <a:off x="7132084" y="1690292"/>
            <a:ext cx="1617979" cy="71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Денис Родин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руководитель направления, Департамент ИТ блока "Розничный бизнес",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4194C5-F8BA-934E-91D7-027D5F3F8339}"/>
              </a:ext>
            </a:extLst>
          </p:cNvPr>
          <p:cNvSpPr/>
          <p:nvPr/>
        </p:nvSpPr>
        <p:spPr>
          <a:xfrm>
            <a:off x="7132084" y="2627805"/>
            <a:ext cx="1617979" cy="71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Роман Таранов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руководитель направления, Департамент ИТ блока "Розничный бизнес",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9CB523-4990-F415-D430-F0677CEC782B}"/>
              </a:ext>
            </a:extLst>
          </p:cNvPr>
          <p:cNvSpPr/>
          <p:nvPr/>
        </p:nvSpPr>
        <p:spPr>
          <a:xfrm>
            <a:off x="7132083" y="3500935"/>
            <a:ext cx="1977680" cy="71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Константин Шарыпов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руководитель направления, Департамент ИТ блока "Розничный бизнес",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0CF22F-642B-EBD7-B1E1-554643807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9" y="405064"/>
            <a:ext cx="340291" cy="3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700378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Риск-менеджмент в цифровую эпоху</a:t>
            </a:r>
          </a:p>
          <a:p>
            <a:pPr algn="l" rtl="0">
              <a:defRPr/>
            </a:pP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84440" y="3346769"/>
            <a:ext cx="3035691" cy="120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01.00 Математика и механика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02.00 Компьютерные науки и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информационные науки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09.00 Информатика и вычислительная техника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10.00 Информационная безопасность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16.00 Физико-технические науки и технологии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38.00 Экономика и управление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78248" y="4405655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15 по 19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150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28376" cy="173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рамках этого трека вместе с руководителями и экспертами блока «Риски»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 посмотрим, какие задачи в работе и бизнесе можно решать с помощью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AI-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технологий уже сейчас, какие новые риски возникают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 компаний и как их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митигировать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использованием накопленных знаний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 новейших технологий.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106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11596" y="2950018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099175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90754" y="4037988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76615D-BDBD-E806-5AC1-EE606A3243D4}"/>
              </a:ext>
            </a:extLst>
          </p:cNvPr>
          <p:cNvSpPr/>
          <p:nvPr/>
        </p:nvSpPr>
        <p:spPr>
          <a:xfrm>
            <a:off x="3392976" y="1606553"/>
            <a:ext cx="289134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1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Интегрированный риск-менеджмент:</a:t>
            </a:r>
          </a:p>
          <a:p>
            <a:pPr marL="293340" lvl="3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интегрированное управление рисками</a:t>
            </a:r>
          </a:p>
          <a:p>
            <a:pPr marL="293340" lvl="3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таксономия рисков</a:t>
            </a:r>
          </a:p>
          <a:p>
            <a:pPr marL="293340" lvl="3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АкР</a:t>
            </a:r>
            <a:endParaRPr lang="ru-RU" sz="800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93340" lvl="3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стресс-тест </a:t>
            </a:r>
          </a:p>
          <a:p>
            <a:pPr marL="93731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Модели в риск-менеджменте: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основы математической статистики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проектами по анализу данных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жизненный цикл моделей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модельным риском </a:t>
            </a:r>
          </a:p>
          <a:p>
            <a:pPr marL="93731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ИИ и модельный риск: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роль ИИ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методы машинного обучения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оценка качества модели </a:t>
            </a:r>
          </a:p>
          <a:p>
            <a:pPr marL="93731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рисками устойчивого развития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репутационным риском</a:t>
            </a:r>
          </a:p>
          <a:p>
            <a:pPr marL="93731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Операционные риски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риски технологий</a:t>
            </a:r>
          </a:p>
          <a:p>
            <a:pPr marL="292291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риск поведения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40B13B9-05F6-C687-BCCB-52C98B9E9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5222" r="17856" b="49314"/>
          <a:stretch/>
        </p:blipFill>
        <p:spPr>
          <a:xfrm>
            <a:off x="6338514" y="1656064"/>
            <a:ext cx="720941" cy="720941"/>
          </a:xfrm>
          <a:prstGeom prst="ellipse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7B9D86A-BE5E-6228-6CF3-53E7EFE43404}"/>
              </a:ext>
            </a:extLst>
          </p:cNvPr>
          <p:cNvSpPr/>
          <p:nvPr/>
        </p:nvSpPr>
        <p:spPr>
          <a:xfrm>
            <a:off x="7060110" y="1656064"/>
            <a:ext cx="1521165" cy="831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Ольга </a:t>
            </a:r>
            <a:r>
              <a:rPr lang="ru-RU" sz="1033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Кевшина</a:t>
            </a: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Старший управляющий – директор Департамента интегрированного риск-менеджмента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бера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AAC87-3099-27F0-9A29-7A5F9E691BEF}"/>
              </a:ext>
            </a:extLst>
          </p:cNvPr>
          <p:cNvSpPr/>
          <p:nvPr/>
        </p:nvSpPr>
        <p:spPr>
          <a:xfrm>
            <a:off x="7060110" y="2623729"/>
            <a:ext cx="1617979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Андрей </a:t>
            </a:r>
            <a:r>
              <a:rPr lang="ru-RU" sz="1033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Даркшевич</a:t>
            </a: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b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по исследованию данных - начальник Центра корпоративного риск-моделирования,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354DC6E-24F3-0D23-525E-697AF5209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1" y="398558"/>
            <a:ext cx="341080" cy="328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3002BD-74D3-C167-8107-79B3D0E37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83" y="2609064"/>
            <a:ext cx="748402" cy="748402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BCDA41-5F5E-91AF-B98E-848257899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85" y="3581544"/>
            <a:ext cx="715999" cy="715999"/>
          </a:xfrm>
          <a:prstGeom prst="ellipse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6C71F4-FCD5-828F-1B35-B828EB1C7052}"/>
              </a:ext>
            </a:extLst>
          </p:cNvPr>
          <p:cNvSpPr/>
          <p:nvPr/>
        </p:nvSpPr>
        <p:spPr>
          <a:xfrm>
            <a:off x="7059455" y="3600167"/>
            <a:ext cx="1758007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Евгений Соколовский </a:t>
            </a:r>
            <a:b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Исполнительный директор по исследованию данных - начальник Центра модельных рисков банковской и торговой книг,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960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960182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Устойчивое развитие</a:t>
            </a:r>
          </a:p>
          <a:p>
            <a:pPr algn="l" rtl="0">
              <a:defRPr/>
            </a:pP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82435" y="3527501"/>
            <a:ext cx="3035691" cy="133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05.00 Науки о земле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06.00 Биологические науки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19.00 Промышленная экология и биотехнологии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21.00 Прикладная геология, горное дело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38.00 Экономика и управление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39.00 Социология и социальная работа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40.00 Юриспруденция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41.00 Политические науки и регионоведение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0883" y="4664722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8 по 12, 15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200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93970" cy="192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Программа разработана для того, чтобы помочь преподавателям интегрировать устойчивое развитие в свои учебные программы. Участники системно погрузятся в широкий спектр прикладных вопросов в области устойчивого развития: от построения стратегий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низкоуглеродного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развития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 инклюзивного бизнеса до управления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рисками и создания нефинансовой отчетности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07586" y="315979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200288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09702" y="4321510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CA2D21-1C3F-B3E1-E7A0-E37CF79D2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7" y="406351"/>
            <a:ext cx="282360" cy="3127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1C2016-8D44-D87D-DE24-27A5892CA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6656" r="10651" b="5040"/>
          <a:stretch/>
        </p:blipFill>
        <p:spPr bwMode="auto">
          <a:xfrm>
            <a:off x="6499792" y="1651288"/>
            <a:ext cx="796158" cy="76978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9EFEDE-2806-CAE1-3AC7-8659EF504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9" b="35515"/>
          <a:stretch/>
        </p:blipFill>
        <p:spPr bwMode="auto">
          <a:xfrm>
            <a:off x="6499792" y="2530475"/>
            <a:ext cx="796158" cy="7697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73EB183-D603-EB43-E7E1-EA9959C7B381}"/>
              </a:ext>
            </a:extLst>
          </p:cNvPr>
          <p:cNvSpPr/>
          <p:nvPr/>
        </p:nvSpPr>
        <p:spPr>
          <a:xfrm>
            <a:off x="7272103" y="1701872"/>
            <a:ext cx="1521165" cy="600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Иван </a:t>
            </a:r>
            <a:r>
              <a:rPr lang="ru-RU" sz="1033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Барсола</a:t>
            </a: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Исполнительный директор, дирекция по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0984E1-0091-1933-7B42-281399B7D58F}"/>
              </a:ext>
            </a:extLst>
          </p:cNvPr>
          <p:cNvSpPr/>
          <p:nvPr/>
        </p:nvSpPr>
        <p:spPr>
          <a:xfrm>
            <a:off x="7270791" y="2574687"/>
            <a:ext cx="1523791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Назар </a:t>
            </a:r>
            <a:r>
              <a:rPr lang="ru-RU" sz="1033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Сотириади</a:t>
            </a: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Департамента интегрированного риск-менеджмента,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2EC735-B011-77CF-17A0-01F10C4C3FC4}"/>
              </a:ext>
            </a:extLst>
          </p:cNvPr>
          <p:cNvSpPr/>
          <p:nvPr/>
        </p:nvSpPr>
        <p:spPr>
          <a:xfrm>
            <a:off x="3377186" y="1551259"/>
            <a:ext cx="2952882" cy="2951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75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Введение в устойчивое развитие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75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экологической повесткой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Климатическая игра на основе симулятора </a:t>
            </a:r>
            <a:r>
              <a:rPr lang="en" sz="59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EnRoads</a:t>
            </a: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</a:t>
            </a:r>
            <a:r>
              <a:rPr lang="ru-RU" sz="59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тратегия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59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низкоуглеродного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развития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Технологическая готовность для реализации стратегии </a:t>
            </a:r>
            <a:r>
              <a:rPr lang="ru-RU" sz="59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низкоуглеродного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развития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Оценка выбросов парниковых газов и инструменты управления углеродным следом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Экологическая экспертиза проектов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59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социальной повесткой</a:t>
            </a:r>
            <a:endParaRPr lang="ru-RU" sz="59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Социальный ландшафт устойчивого развития: взгляд сквозь призму мировых долгосрочных прогнозов и аналитики больших данных.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Инструменты принятия обязательств в области прав человека.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Дизайн инклюзивных продуктов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Социальное предпринимательство. Кейсы компаний.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59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75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устойчивым развитием</a:t>
            </a:r>
            <a:endParaRPr lang="en" sz="775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инфраструктура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трансформация городов и устойчивая архитектура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Корпоративная </a:t>
            </a: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трансформация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</a:t>
            </a: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рисками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репутационным риском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Погружение в нефинансовую отчетность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</a:t>
            </a:r>
            <a:r>
              <a:rPr lang="en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данными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Устойчивое развитие университетов: от контента до среды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Устойчивые коммуникации со стейкхолдерами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Технологии ИИ для устойчивого развития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C3CF915-DCC8-DA4C-8213-24419540CD42}"/>
              </a:ext>
            </a:extLst>
          </p:cNvPr>
          <p:cNvSpPr/>
          <p:nvPr/>
        </p:nvSpPr>
        <p:spPr>
          <a:xfrm>
            <a:off x="7267377" y="3547273"/>
            <a:ext cx="1521165" cy="5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Иван Тополя 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Департамента учета и отчетности,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3A04EF-4C77-F803-1DA4-0D4105B9A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-162" r="18286" b="8560"/>
          <a:stretch/>
        </p:blipFill>
        <p:spPr>
          <a:xfrm>
            <a:off x="6498704" y="3464193"/>
            <a:ext cx="798335" cy="7697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221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960182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Цифровые финансы и бизнес-модели</a:t>
            </a:r>
          </a:p>
          <a:p>
            <a:pPr algn="l" rtl="0">
              <a:defRPr/>
            </a:pP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82435" y="3527500"/>
            <a:ext cx="3035691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38.00 Экономика и управление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8782" y="3502867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8 по 12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150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93970" cy="192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Программа разработана для того, чтобы помочь преподавателям интегрировать устойчивое развитие в свои учебные программы. Участники системно погрузятся в широкий спектр прикладных вопросов в области устойчивого развития: от построения стратегий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низкоуглеродного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развития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 инклюзивного бизнеса до управления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ESG-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рисками и создания нефинансовой отчетности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07586" y="315979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200288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7601" y="3159654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5FA2EE-9D9D-401D-2AA3-FEB84CD3C6F9}"/>
              </a:ext>
            </a:extLst>
          </p:cNvPr>
          <p:cNvSpPr/>
          <p:nvPr/>
        </p:nvSpPr>
        <p:spPr>
          <a:xfrm>
            <a:off x="3405129" y="1620909"/>
            <a:ext cx="2526750" cy="923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Макроэкономика: обзор рынка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Цифровые финансы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Бизнес-модели и модели монетизации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Корпоративные финансы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Юнит-экономика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2762F1-8840-3059-173B-0BBF40C1C333}"/>
              </a:ext>
            </a:extLst>
          </p:cNvPr>
          <p:cNvSpPr/>
          <p:nvPr/>
        </p:nvSpPr>
        <p:spPr>
          <a:xfrm>
            <a:off x="7253348" y="1795421"/>
            <a:ext cx="1617979" cy="48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Максим Ульянов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преподаватель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СберУниверситета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EE1C06-53D2-FCB7-89BD-6847E5C32DA6}"/>
              </a:ext>
            </a:extLst>
          </p:cNvPr>
          <p:cNvSpPr/>
          <p:nvPr/>
        </p:nvSpPr>
        <p:spPr>
          <a:xfrm>
            <a:off x="7253348" y="2694280"/>
            <a:ext cx="1617979" cy="48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Андрей Пчелинцев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CPO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Л’Этуаль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7ACC03-5030-1683-67C9-77963E515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75" y="2500578"/>
            <a:ext cx="767049" cy="767049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8F4D0C-0624-54B2-C3DB-1C9621582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1" t="547" r="15128" b="-434"/>
          <a:stretch/>
        </p:blipFill>
        <p:spPr>
          <a:xfrm>
            <a:off x="6440875" y="1659929"/>
            <a:ext cx="767049" cy="725542"/>
          </a:xfrm>
          <a:prstGeom prst="ellipse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36F5C4-FD14-FDA5-C4AD-FD2A49AFF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5" y="399346"/>
            <a:ext cx="336266" cy="3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50"/>
            <a:ext cx="2952960" cy="1116139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Мягкие навыки</a:t>
            </a:r>
          </a:p>
          <a:p>
            <a:pPr algn="l" rtl="0">
              <a:defRPr/>
            </a:pP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68766" y="2820366"/>
            <a:ext cx="3035691" cy="106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Трек разработан для преподавателей,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которые планируют использовать в рамках своих учебных дисциплин инструменты развития у студентов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soft skills.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Преимущество при отборе на трек будут иметь выпускники Летней цифровой школы прошлый лет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3404" y="4208764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15 по 20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150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9434" y="1233615"/>
            <a:ext cx="3093970" cy="1092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рамках нашего трека мы вместе с вами посмотрим, что из плеяды мягких навыков важно развивать студентам и как можно встроить инструменты их развития в ваши дисциплины.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106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193916" y="2452657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123435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2223" y="38655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7CE31CF-0BEF-03E3-FC9E-475745CA2B05}"/>
              </a:ext>
            </a:extLst>
          </p:cNvPr>
          <p:cNvSpPr/>
          <p:nvPr/>
        </p:nvSpPr>
        <p:spPr>
          <a:xfrm>
            <a:off x="3408433" y="1590599"/>
            <a:ext cx="2618792" cy="230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Как управлять своими эмоциями?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Как быть крутым командным игроком?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Обратная связь 24/7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Линейка курсов «Развитие талантов»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Фасилитация командных встреч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Развитие команды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Ловушки мышления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Системное мышление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Критическое мышление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Как мыслить нестандартно 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при решении рабочих задач?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Как интересно выступать публично?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Сторителлинг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в бизнесе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Невербальное поведение 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публичном выступлении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0EB0E7F-102B-B0AE-340F-FBF491A16645}"/>
              </a:ext>
            </a:extLst>
          </p:cNvPr>
          <p:cNvSpPr/>
          <p:nvPr/>
        </p:nvSpPr>
        <p:spPr>
          <a:xfrm>
            <a:off x="7059604" y="3661630"/>
            <a:ext cx="1977680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Анастасия Лаврентьева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Лидер стрима «Лидерство» Академии лидерства,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СберУниверситет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5ED977-62B8-3288-9CF4-1100D0A47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1" y="404740"/>
            <a:ext cx="330179" cy="2957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023407-971F-E1B1-6E40-BE656118F780}"/>
              </a:ext>
            </a:extLst>
          </p:cNvPr>
          <p:cNvSpPr/>
          <p:nvPr/>
        </p:nvSpPr>
        <p:spPr>
          <a:xfrm>
            <a:off x="7059604" y="2682318"/>
            <a:ext cx="1977680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Иван Шафранов </a:t>
            </a:r>
            <a:b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Лидер стрима «Бизнес-коммуникации» Академии лидерства,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СберУниверситет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98BE94-AB6C-A3DB-8864-32D35CF4F49D}"/>
              </a:ext>
            </a:extLst>
          </p:cNvPr>
          <p:cNvSpPr/>
          <p:nvPr/>
        </p:nvSpPr>
        <p:spPr>
          <a:xfrm>
            <a:off x="7082210" y="1669616"/>
            <a:ext cx="1686726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Татьяна Фомичёва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Лидер стрима «Управление собой и жизнестойкость» Академии лидерства,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СберУниверситет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FAC91D-0CE1-FF0B-2369-9DD59FC80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r="26991" b="40966"/>
          <a:stretch/>
        </p:blipFill>
        <p:spPr>
          <a:xfrm>
            <a:off x="6335688" y="3595952"/>
            <a:ext cx="776463" cy="790205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FBCE03-1631-B44E-2E0A-9937ADD8A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1"/>
          <a:stretch/>
        </p:blipFill>
        <p:spPr>
          <a:xfrm>
            <a:off x="6334796" y="1643673"/>
            <a:ext cx="778247" cy="764847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5EACD8-1CE8-A10B-938C-E76020C68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8368" r="217" b="27728"/>
          <a:stretch/>
        </p:blipFill>
        <p:spPr>
          <a:xfrm>
            <a:off x="6321988" y="2557975"/>
            <a:ext cx="803862" cy="8037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0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2266283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Продуктовый дизайн</a:t>
            </a: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306913" y="3850691"/>
            <a:ext cx="3035691" cy="647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Преподаватели 54.03.01 Дизайна, тематический план которых затрагивает менеджмент в дизайне, продуктовый менеджмент, маркетинговую составляющую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20293" y="4706227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15 по 19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100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211178"/>
            <a:ext cx="3093970" cy="2091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На этом треке мы глубоко погрузимся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продуктовый дизайн и посмотрим на него с разных сторон. Вы узнаете, как устроен продуктовый дизайн-процесс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, для чего дизайнеру нужны исследования и как их проводить, как дизайн связан с качеством жизни и как делать мир лучше с его помощью.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результате обучения вы возьмёте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свою практику новые идеи, яркие впечатления и, конечно же, рабочие кейсы от ведущих экспертов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32064" y="3482983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200288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29112" y="4363014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7CE31CF-0BEF-03E3-FC9E-475745CA2B05}"/>
              </a:ext>
            </a:extLst>
          </p:cNvPr>
          <p:cNvSpPr/>
          <p:nvPr/>
        </p:nvSpPr>
        <p:spPr>
          <a:xfrm>
            <a:off x="3408432" y="1590599"/>
            <a:ext cx="2670630" cy="286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Продуктовый дизайн в </a:t>
            </a:r>
            <a:r>
              <a:rPr lang="ru-RU" sz="87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Продуктовое мышление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Продуктовый дизайн-процесс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Дизайн-спринты для распределенных команд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Этнография как метод исследования клиентского опыта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Клиентоцентричный</a:t>
            </a: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дизайн цифровых продуктов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UX-</a:t>
            </a: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тестирование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Нейромаркетинг</a:t>
            </a: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в коммуникациях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Исследования клиентов. Проведение и анализ интервью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Теория поколений и ее ограничения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Введение в Эмоциональный клей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Эмоциональный клей в продуктах и коммуникациях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для всех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7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Доступность цифрового контента для клиентов с инвалидностью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8B72716-8B28-7503-D35F-F27F8221A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1" y="392822"/>
            <a:ext cx="387049" cy="3870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F9889E-4283-FB8E-CED1-188FF66C565B}"/>
              </a:ext>
            </a:extLst>
          </p:cNvPr>
          <p:cNvSpPr/>
          <p:nvPr/>
        </p:nvSpPr>
        <p:spPr>
          <a:xfrm>
            <a:off x="7059604" y="3661630"/>
            <a:ext cx="1977680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Светлана Ольшанская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Исполнительный директор - начальник Управления стратегического маркетинга,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1F882F-6569-A034-25C8-ACE4F84BFAFF}"/>
              </a:ext>
            </a:extLst>
          </p:cNvPr>
          <p:cNvSpPr/>
          <p:nvPr/>
        </p:nvSpPr>
        <p:spPr>
          <a:xfrm>
            <a:off x="7059604" y="2682318"/>
            <a:ext cx="1977680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Евгений Кузнецов</a:t>
            </a:r>
            <a:b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Исполнительный директор - начальник Управления дизайна,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6E7DBD-41E8-F62F-D942-DBF51248D302}"/>
              </a:ext>
            </a:extLst>
          </p:cNvPr>
          <p:cNvSpPr/>
          <p:nvPr/>
        </p:nvSpPr>
        <p:spPr>
          <a:xfrm>
            <a:off x="7082210" y="1669616"/>
            <a:ext cx="1686726" cy="819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Евгений Домников 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- начальник Управления по развитию креативных технологий,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59E7C0-6CD0-AD6D-3A1E-962983018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16" y="1636954"/>
            <a:ext cx="812563" cy="812563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5ADAC6-1CD6-F7C1-0EB5-AD33DBD30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24" y="2669696"/>
            <a:ext cx="770346" cy="770346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5AD833-BECD-7E9E-36AC-A8FA3D3B3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58" y="3661630"/>
            <a:ext cx="748079" cy="7480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9778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838949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ru-RU" sz="2030" dirty="0">
                <a:latin typeface="SB Sans Display Semibold"/>
              </a:rPr>
              <a:t>Продуктовое и проектное управление </a:t>
            </a:r>
          </a:p>
          <a:p>
            <a:pPr algn="l" rtl="0">
              <a:defRPr/>
            </a:pP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93420" y="3343034"/>
            <a:ext cx="3061852" cy="147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38.03.02 Менеджмент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38.04.02 Менеджмент. Создание технологичного стартапа</a:t>
            </a:r>
          </a:p>
          <a:p>
            <a:pPr marL="266716" indent="-100932" algn="l" defTabSz="674860" rtl="0">
              <a:buFont typeface="Системный шрифт, обычный"/>
              <a:buChar char="-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продуктом/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Product management» -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чаще всего эта тема находится в дисциплине Менеджмент;</a:t>
            </a:r>
          </a:p>
          <a:p>
            <a:pPr marL="266716" indent="-100932" algn="l" defTabSz="674860" rtl="0">
              <a:buFont typeface="Системный шрифт, обычный"/>
              <a:buChar char="-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Продуктовый менеджмент;</a:t>
            </a:r>
          </a:p>
          <a:p>
            <a:pPr marL="266716" indent="-100932" algn="l" defTabSz="674860" rtl="0">
              <a:buFont typeface="Системный шрифт, обычный"/>
              <a:buChar char="-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и экономика персонала;</a:t>
            </a:r>
          </a:p>
          <a:p>
            <a:pPr marL="266716" indent="-100932" algn="l" defTabSz="674860" rtl="0">
              <a:buFont typeface="Системный шрифт, обычный"/>
              <a:buChar char="-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бизнес-процессами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3404" y="3318538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8 по 12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150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93970" cy="175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Трек разработан для преподавателей вузов, чья преподавательская и научная деятельность связана с темой «Менеджмент», а также «Предпринимательство». Обучение на треке позволит глубже погрузиться в известные мировые фреймворки проектного и продуктового управления, но главное – узнать и понять, как все это живёт и работает на практике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18571" y="2975326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163670" y="1112587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2223" y="2975326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7CE31CF-0BEF-03E3-FC9E-475745CA2B05}"/>
              </a:ext>
            </a:extLst>
          </p:cNvPr>
          <p:cNvSpPr/>
          <p:nvPr/>
        </p:nvSpPr>
        <p:spPr>
          <a:xfrm>
            <a:off x="3408433" y="1590599"/>
            <a:ext cx="2618792" cy="131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Fast-Track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тестирования гипотез, авторская методика (ЦА, фин. модель,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TAM, SAM, SOM,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исследования, анализ трендов, прототипирование)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Дизайн-мышление: от инсайтов к инновациям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Фреймворк для команд (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Scrum, </a:t>
            </a:r>
            <a:r>
              <a:rPr lang="en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Cynefin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, Agile, Less,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цикл </a:t>
            </a:r>
            <a:r>
              <a:rPr lang="ru-RU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Такмана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)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BA566-89B9-87BD-9E85-9AB07FFBD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2" y="386242"/>
            <a:ext cx="349370" cy="3493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D2D94C-CFEA-D17C-ECDB-E386BDBEACBA}"/>
              </a:ext>
            </a:extLst>
          </p:cNvPr>
          <p:cNvSpPr/>
          <p:nvPr/>
        </p:nvSpPr>
        <p:spPr>
          <a:xfrm>
            <a:off x="7141134" y="3601588"/>
            <a:ext cx="1977680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Денис Бартоломе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Аджайл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-коуч Офиса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Agile-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трансформации,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9D58E3-B3C2-C1C0-07CE-E6CD0B6F408B}"/>
              </a:ext>
            </a:extLst>
          </p:cNvPr>
          <p:cNvSpPr/>
          <p:nvPr/>
        </p:nvSpPr>
        <p:spPr>
          <a:xfrm>
            <a:off x="7127288" y="2682318"/>
            <a:ext cx="1977680" cy="47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Всеволод Хоменко  </a:t>
            </a:r>
            <a:b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Исследователь, Управление клиентского опыта,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80D64B-7CE0-9D66-8205-901B0FA74634}"/>
              </a:ext>
            </a:extLst>
          </p:cNvPr>
          <p:cNvSpPr/>
          <p:nvPr/>
        </p:nvSpPr>
        <p:spPr>
          <a:xfrm>
            <a:off x="7134211" y="1763048"/>
            <a:ext cx="1686726" cy="47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Алиса </a:t>
            </a:r>
            <a:r>
              <a:rPr lang="ru-RU" sz="1033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Анкушева</a:t>
            </a: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CX architect, 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Управление клиентского опыта,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3CF9E9-74AD-F407-5B5B-46225F6BD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87" y="1652400"/>
            <a:ext cx="728560" cy="726232"/>
          </a:xfrm>
          <a:prstGeom prst="ellipse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4B44E0-8D0F-8088-B8E1-0B498CB4A9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 b="534"/>
          <a:stretch/>
        </p:blipFill>
        <p:spPr>
          <a:xfrm>
            <a:off x="6396398" y="2511594"/>
            <a:ext cx="775138" cy="775138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6E02E8-D9AD-8679-E715-AB36A174E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51" y="3457296"/>
            <a:ext cx="726232" cy="7262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483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AE48199-4A98-E7A9-A532-F71FD5FA689F}"/>
              </a:ext>
            </a:extLst>
          </p:cNvPr>
          <p:cNvSpPr/>
          <p:nvPr/>
        </p:nvSpPr>
        <p:spPr>
          <a:xfrm>
            <a:off x="395701" y="1482780"/>
            <a:ext cx="3569874" cy="469353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5F8DBB35-B41A-7A51-45EE-BAD1177D3E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73" y="974"/>
          <a:ext cx="1172" cy="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5F8DBB35-B41A-7A51-45EE-BAD1177D3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3" y="974"/>
                        <a:ext cx="1172" cy="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1" name="Статус работы Центров ИИ"/>
          <p:cNvSpPr txBox="1"/>
          <p:nvPr/>
        </p:nvSpPr>
        <p:spPr>
          <a:xfrm>
            <a:off x="562372" y="316136"/>
            <a:ext cx="7873206" cy="4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746" tIns="18746" rIns="18746" bIns="18746">
            <a:spAutoFit/>
          </a:bodyPr>
          <a:lstStyle>
            <a:lvl1pPr algn="l">
              <a:lnSpc>
                <a:spcPct val="70000"/>
              </a:lnSpc>
              <a:defRPr sz="10000" spc="-200">
                <a:solidFill>
                  <a:srgbClr val="333F48"/>
                </a:solidFill>
                <a:latin typeface="SB Sans Display Semibold"/>
                <a:ea typeface="SB Sans Display Semibold"/>
                <a:cs typeface="SB Sans Display Semibold"/>
                <a:sym typeface="SB Sans Display Semibold"/>
              </a:defRPr>
            </a:lvl1pPr>
          </a:lstStyle>
          <a:p>
            <a:pPr defTabSz="674860" rtl="0"/>
            <a:endParaRPr sz="3690" kern="1200" spc="-147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E70EFE-3F8B-4262-A027-5DCC56E2C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502" y="1034889"/>
            <a:ext cx="7648258" cy="34575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Коммуникационная кампания</a:t>
            </a:r>
          </a:p>
        </p:txBody>
      </p:sp>
      <p:pic>
        <p:nvPicPr>
          <p:cNvPr id="2" name="logo_sber.png" descr="logo_sber.png">
            <a:extLst>
              <a:ext uri="{FF2B5EF4-FFF2-40B4-BE49-F238E27FC236}">
                <a16:creationId xmlns:a16="http://schemas.microsoft.com/office/drawing/2014/main" id="{DDE6F2C5-342C-32C2-D301-3AF7B40434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6F7A0-630D-499A-7E04-1BAA0E4FC062}"/>
              </a:ext>
            </a:extLst>
          </p:cNvPr>
          <p:cNvSpPr txBox="1"/>
          <p:nvPr/>
        </p:nvSpPr>
        <p:spPr>
          <a:xfrm>
            <a:off x="400841" y="446090"/>
            <a:ext cx="2474638" cy="26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3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-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16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июня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202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4</a:t>
            </a:r>
            <a:endParaRPr lang="en-US" sz="1116" kern="1200" dirty="0">
              <a:solidFill>
                <a:srgbClr val="334047"/>
              </a:solidFill>
              <a:latin typeface="SB Sans Display Semibold" panose="020B0703040504020204" pitchFamily="34" charset="0"/>
              <a:ea typeface="+mn-ea"/>
              <a:cs typeface="SB Sans Display Semibold" panose="020B0703040504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D9F71A9-9E44-FB8B-BAAB-981EECCB7B80}"/>
              </a:ext>
            </a:extLst>
          </p:cNvPr>
          <p:cNvSpPr/>
          <p:nvPr/>
        </p:nvSpPr>
        <p:spPr>
          <a:xfrm>
            <a:off x="396502" y="378148"/>
            <a:ext cx="1664073" cy="401381"/>
          </a:xfrm>
          <a:prstGeom prst="roundRect">
            <a:avLst>
              <a:gd name="adj" fmla="val 12290"/>
            </a:avLst>
          </a:prstGeom>
          <a:noFill/>
          <a:ln w="6350" cap="flat" cmpd="sng" algn="ctr">
            <a:solidFill>
              <a:srgbClr val="95A7B6"/>
            </a:soli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33F8261E-DAD5-D403-E842-A1BB6517FA19}"/>
              </a:ext>
            </a:extLst>
          </p:cNvPr>
          <p:cNvSpPr txBox="1">
            <a:spLocks/>
          </p:cNvSpPr>
          <p:nvPr/>
        </p:nvSpPr>
        <p:spPr>
          <a:xfrm>
            <a:off x="413943" y="2179612"/>
            <a:ext cx="3293264" cy="856140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234283" marR="2274" indent="-228600" algn="l" defTabSz="674860" rtl="0">
              <a:spcBef>
                <a:spcPts val="33"/>
              </a:spcBef>
              <a:buAutoNum type="arabicPeriod"/>
            </a:pP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Письма на ректоров и проректоров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вузы из распоряжения 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база данных по </a:t>
            </a:r>
            <a:r>
              <a:rPr lang="ru-RU" sz="1107" b="0" kern="1200" spc="28" dirty="0" err="1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Ректорию</a:t>
            </a: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 (200 контактов)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ТГ каналы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1107" b="0" kern="1200" spc="28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участники прошлых лет</a:t>
            </a:r>
            <a:endParaRPr lang="ru-RU" sz="1107" b="0" kern="1200" dirty="0">
              <a:solidFill>
                <a:prstClr val="black">
                  <a:lumMod val="75000"/>
                  <a:lumOff val="25000"/>
                </a:prstClr>
              </a:solidFill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94A0563D-180C-B050-2F36-36B3D074F982}"/>
              </a:ext>
            </a:extLst>
          </p:cNvPr>
          <p:cNvSpPr txBox="1">
            <a:spLocks/>
          </p:cNvSpPr>
          <p:nvPr/>
        </p:nvSpPr>
        <p:spPr>
          <a:xfrm>
            <a:off x="395701" y="3838905"/>
            <a:ext cx="6008274" cy="210400"/>
          </a:xfrm>
          <a:prstGeom prst="rect">
            <a:avLst/>
          </a:prstGeom>
        </p:spPr>
        <p:txBody>
          <a:bodyPr lIns="0" t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28025" rtl="0">
              <a:defRPr/>
            </a:pPr>
            <a:r>
              <a:rPr lang="ru-RU" sz="1015" dirty="0">
                <a:solidFill>
                  <a:srgbClr val="323F48"/>
                </a:solidFill>
                <a:latin typeface="SB Sans Display Semibold"/>
                <a:cs typeface="SB Sans Display" panose="020B0503040504020204" pitchFamily="34" charset="0"/>
                <a:hlinkClick r:id="rId7"/>
              </a:rPr>
              <a:t>Скачать</a:t>
            </a:r>
            <a:r>
              <a:rPr lang="ru-RU" sz="1015" dirty="0">
                <a:solidFill>
                  <a:srgbClr val="323F48"/>
                </a:solidFill>
                <a:latin typeface="SB Sans Display Semibold"/>
                <a:cs typeface="SB Sans Display" panose="020B0503040504020204" pitchFamily="34" charset="0"/>
              </a:rPr>
              <a:t>: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900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шаблоны приглашений; вложение к письму;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900" b="0" kern="1200" dirty="0" err="1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визуалы</a:t>
            </a:r>
            <a:r>
              <a:rPr lang="ru-RU" sz="900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;</a:t>
            </a: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ru-RU" sz="900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тексты для </a:t>
            </a:r>
            <a:r>
              <a:rPr lang="ru-RU" sz="900" b="0" kern="1200" dirty="0" err="1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соц.сетей</a:t>
            </a:r>
            <a:endParaRPr lang="ru-RU" sz="900" b="0" kern="1200" dirty="0">
              <a:solidFill>
                <a:prstClr val="black">
                  <a:lumMod val="75000"/>
                  <a:lumOff val="25000"/>
                </a:prstClr>
              </a:solidFill>
              <a:ea typeface="微软雅黑"/>
              <a:cs typeface="SB Sans Text" panose="020B0503040504020204" pitchFamily="34" charset="0"/>
            </a:endParaRPr>
          </a:p>
          <a:p>
            <a:pPr marL="177133" marR="2274" indent="-171450" algn="l" defTabSz="674860" rtl="0">
              <a:spcBef>
                <a:spcPts val="33"/>
              </a:spcBef>
              <a:buFontTx/>
              <a:buChar char="-"/>
            </a:pPr>
            <a:r>
              <a:rPr lang="en" sz="900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UTM-</a:t>
            </a:r>
            <a:r>
              <a:rPr lang="ru-RU" sz="900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метки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34D5EC-EC8C-0D57-4CF9-C4BE05FF28AE}"/>
              </a:ext>
            </a:extLst>
          </p:cNvPr>
          <p:cNvSpPr/>
          <p:nvPr/>
        </p:nvSpPr>
        <p:spPr>
          <a:xfrm>
            <a:off x="346287" y="1564619"/>
            <a:ext cx="41526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300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Цель </a:t>
            </a:r>
            <a:r>
              <a:rPr lang="en-US" sz="13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&gt;</a:t>
            </a:r>
            <a:r>
              <a:rPr lang="ru-RU" sz="13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5,5 тыс. регистраций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8FBB8-945F-008D-B3B8-1A2B7C4A99DE}"/>
              </a:ext>
            </a:extLst>
          </p:cNvPr>
          <p:cNvSpPr txBox="1"/>
          <p:nvPr/>
        </p:nvSpPr>
        <p:spPr>
          <a:xfrm>
            <a:off x="196223" y="4699596"/>
            <a:ext cx="415268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Ссылка на шаблон: </a:t>
            </a:r>
            <a:r>
              <a:rPr lang="en" sz="5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  <a:hlinkClick r:id="rId7"/>
              </a:rPr>
              <a:t>https://hr.sberbank.ru/platform/simplereports/reports/0689d986-2a3f-436b-bee1-5e9dd14f22fa</a:t>
            </a:r>
            <a:endParaRPr lang="ru-RU" sz="500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CFC2057-4587-9B4B-78DC-F567EFC88B56}"/>
              </a:ext>
            </a:extLst>
          </p:cNvPr>
          <p:cNvSpPr/>
          <p:nvPr/>
        </p:nvSpPr>
        <p:spPr>
          <a:xfrm>
            <a:off x="4417175" y="2123459"/>
            <a:ext cx="4228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algn="just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00" b="1" dirty="0"/>
              <a:t>Коммуникация через ТБ – наиболее эффективный СЗБ, </a:t>
            </a:r>
          </a:p>
          <a:p>
            <a:pPr marL="127000" algn="just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00" b="1" dirty="0"/>
              <a:t>по кол-ву привлеченных – лидер УБ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B6A08E10-A585-E202-A638-473A93C455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085922"/>
              </p:ext>
            </p:extLst>
          </p:nvPr>
        </p:nvGraphicFramePr>
        <p:xfrm>
          <a:off x="4570475" y="2510192"/>
          <a:ext cx="4074990" cy="2163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2D3217-BEC9-115C-E5BB-A195201BDA57}"/>
              </a:ext>
            </a:extLst>
          </p:cNvPr>
          <p:cNvSpPr/>
          <p:nvPr/>
        </p:nvSpPr>
        <p:spPr>
          <a:xfrm>
            <a:off x="5709695" y="2630043"/>
            <a:ext cx="5534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74%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A0B449-FA6B-F72B-3BB1-6100BD6402A5}"/>
              </a:ext>
            </a:extLst>
          </p:cNvPr>
          <p:cNvSpPr/>
          <p:nvPr/>
        </p:nvSpPr>
        <p:spPr>
          <a:xfrm>
            <a:off x="5709695" y="2779328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72%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A0779D-528B-B54D-D642-44333239EB66}"/>
              </a:ext>
            </a:extLst>
          </p:cNvPr>
          <p:cNvSpPr/>
          <p:nvPr/>
        </p:nvSpPr>
        <p:spPr>
          <a:xfrm>
            <a:off x="5709695" y="2946727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71%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3BC4AE7-CDDD-7A20-EE4A-D2CCD8B27D5E}"/>
              </a:ext>
            </a:extLst>
          </p:cNvPr>
          <p:cNvSpPr/>
          <p:nvPr/>
        </p:nvSpPr>
        <p:spPr>
          <a:xfrm>
            <a:off x="5709695" y="3096550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68%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CC89BF7-B31D-215E-9288-A889CE3C1F60}"/>
              </a:ext>
            </a:extLst>
          </p:cNvPr>
          <p:cNvSpPr/>
          <p:nvPr/>
        </p:nvSpPr>
        <p:spPr>
          <a:xfrm>
            <a:off x="5709695" y="3259062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67%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3854988-DD41-956C-FC67-C27C549F3659}"/>
              </a:ext>
            </a:extLst>
          </p:cNvPr>
          <p:cNvSpPr/>
          <p:nvPr/>
        </p:nvSpPr>
        <p:spPr>
          <a:xfrm>
            <a:off x="5417268" y="3417404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67%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815A5E9-5964-3560-1614-49B81038F262}"/>
              </a:ext>
            </a:extLst>
          </p:cNvPr>
          <p:cNvSpPr/>
          <p:nvPr/>
        </p:nvSpPr>
        <p:spPr>
          <a:xfrm>
            <a:off x="7834168" y="3572941"/>
            <a:ext cx="55340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66%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97EAF83-BB16-3B9C-91C1-5490D061754A}"/>
              </a:ext>
            </a:extLst>
          </p:cNvPr>
          <p:cNvSpPr/>
          <p:nvPr/>
        </p:nvSpPr>
        <p:spPr>
          <a:xfrm>
            <a:off x="5709696" y="3736078"/>
            <a:ext cx="55340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65%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267AEF-5119-76ED-B7F5-C5234CA52357}"/>
              </a:ext>
            </a:extLst>
          </p:cNvPr>
          <p:cNvSpPr/>
          <p:nvPr/>
        </p:nvSpPr>
        <p:spPr>
          <a:xfrm>
            <a:off x="5709696" y="3877052"/>
            <a:ext cx="553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65%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E8DE322-BB3A-B7F6-2456-A47C8EEAA027}"/>
              </a:ext>
            </a:extLst>
          </p:cNvPr>
          <p:cNvSpPr/>
          <p:nvPr/>
        </p:nvSpPr>
        <p:spPr>
          <a:xfrm>
            <a:off x="5709696" y="4047591"/>
            <a:ext cx="55340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00" b="1" dirty="0"/>
              <a:t>64%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142A6FE-7092-B5C2-5CA8-DCB36494D555}"/>
              </a:ext>
            </a:extLst>
          </p:cNvPr>
          <p:cNvSpPr/>
          <p:nvPr/>
        </p:nvSpPr>
        <p:spPr>
          <a:xfrm>
            <a:off x="4641829" y="6678396"/>
            <a:ext cx="2338196" cy="21544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27000" algn="just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dirty="0">
                <a:solidFill>
                  <a:srgbClr val="0E63B3"/>
                </a:solidFill>
              </a:rPr>
              <a:t>Кол-во охватов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D11E214-BFB6-6A2B-5FF3-1D5E0F62868B}"/>
              </a:ext>
            </a:extLst>
          </p:cNvPr>
          <p:cNvSpPr/>
          <p:nvPr/>
        </p:nvSpPr>
        <p:spPr>
          <a:xfrm>
            <a:off x="5859059" y="6670434"/>
            <a:ext cx="2338196" cy="21544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27000" algn="just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00" dirty="0">
                <a:solidFill>
                  <a:srgbClr val="5DD860"/>
                </a:solidFill>
              </a:rPr>
              <a:t>Кол-во переходов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082C6F6-AD7A-21C5-13FF-F5F1E4E5D26A}"/>
              </a:ext>
            </a:extLst>
          </p:cNvPr>
          <p:cNvSpPr/>
          <p:nvPr/>
        </p:nvSpPr>
        <p:spPr>
          <a:xfrm>
            <a:off x="7084383" y="6678396"/>
            <a:ext cx="2338196" cy="21544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27000" algn="just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-US" sz="800" dirty="0">
                <a:solidFill>
                  <a:srgbClr val="44546A"/>
                </a:solidFill>
              </a:rPr>
              <a:t>CR</a:t>
            </a:r>
            <a:endParaRPr lang="ru-RU" sz="800" dirty="0">
              <a:solidFill>
                <a:srgbClr val="44546A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9B102C2-BF7E-8089-2FAC-C63C64E00029}"/>
              </a:ext>
            </a:extLst>
          </p:cNvPr>
          <p:cNvSpPr/>
          <p:nvPr/>
        </p:nvSpPr>
        <p:spPr>
          <a:xfrm>
            <a:off x="4642954" y="4641724"/>
            <a:ext cx="999021" cy="2739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93726" algn="l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0" kern="1200" dirty="0">
                <a:solidFill>
                  <a:srgbClr val="0E63B3"/>
                </a:solidFill>
                <a:latin typeface="SB Sans Text"/>
                <a:cs typeface="SB Sans Text"/>
                <a:sym typeface="SB Sans Text"/>
              </a:rPr>
              <a:t>Кол-во охватов 2023 г.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4F4373-267C-37AD-7E04-9E3803FF9463}"/>
              </a:ext>
            </a:extLst>
          </p:cNvPr>
          <p:cNvSpPr/>
          <p:nvPr/>
        </p:nvSpPr>
        <p:spPr>
          <a:xfrm>
            <a:off x="5506067" y="4641724"/>
            <a:ext cx="1725502" cy="2739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0" kern="1200" dirty="0">
                <a:solidFill>
                  <a:srgbClr val="5DD860"/>
                </a:solidFill>
                <a:latin typeface="SB Sans Text"/>
                <a:cs typeface="SB Sans Text"/>
                <a:sym typeface="SB Sans Text"/>
              </a:rPr>
              <a:t>Кол-во переходов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90" kern="1200" dirty="0">
                <a:solidFill>
                  <a:srgbClr val="5DD860"/>
                </a:solidFill>
                <a:latin typeface="SB Sans Text"/>
                <a:cs typeface="SB Sans Text"/>
                <a:sym typeface="SB Sans Text"/>
              </a:rPr>
              <a:t>2023 г.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6096128-4679-7C1C-633E-2E1296FAC263}"/>
              </a:ext>
            </a:extLst>
          </p:cNvPr>
          <p:cNvSpPr/>
          <p:nvPr/>
        </p:nvSpPr>
        <p:spPr>
          <a:xfrm>
            <a:off x="6445468" y="4641724"/>
            <a:ext cx="1725502" cy="27699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6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CR — </a:t>
            </a:r>
            <a:r>
              <a:rPr lang="ru-RU" sz="6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коэффициент конверсии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6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2023 г. </a:t>
            </a:r>
            <a:endParaRPr lang="ru-RU" sz="590" kern="1200" dirty="0">
              <a:solidFill>
                <a:srgbClr val="44546A"/>
              </a:solidFill>
              <a:latin typeface="SB Sans Text"/>
              <a:cs typeface="SB Sans Text"/>
              <a:sym typeface="SB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5567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B6D04EE-2FCA-7FF2-3088-CCBABF17F033}"/>
              </a:ext>
            </a:extLst>
          </p:cNvPr>
          <p:cNvSpPr/>
          <p:nvPr/>
        </p:nvSpPr>
        <p:spPr>
          <a:xfrm>
            <a:off x="400376" y="373373"/>
            <a:ext cx="1664073" cy="388961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5F8DBB35-B41A-7A51-45EE-BAD1177D3E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73" y="974"/>
          <a:ext cx="1172" cy="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5F8DBB35-B41A-7A51-45EE-BAD1177D3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3" y="974"/>
                        <a:ext cx="1172" cy="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1" name="Статус работы Центров ИИ"/>
          <p:cNvSpPr txBox="1"/>
          <p:nvPr/>
        </p:nvSpPr>
        <p:spPr>
          <a:xfrm>
            <a:off x="562372" y="316136"/>
            <a:ext cx="7873206" cy="4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746" tIns="18746" rIns="18746" bIns="18746">
            <a:spAutoFit/>
          </a:bodyPr>
          <a:lstStyle>
            <a:lvl1pPr algn="l">
              <a:lnSpc>
                <a:spcPct val="70000"/>
              </a:lnSpc>
              <a:defRPr sz="10000" spc="-200">
                <a:solidFill>
                  <a:srgbClr val="333F48"/>
                </a:solidFill>
                <a:latin typeface="SB Sans Display Semibold"/>
                <a:ea typeface="SB Sans Display Semibold"/>
                <a:cs typeface="SB Sans Display Semibold"/>
                <a:sym typeface="SB Sans Display Semibold"/>
              </a:defRPr>
            </a:lvl1pPr>
          </a:lstStyle>
          <a:p>
            <a:pPr defTabSz="674860" rtl="0"/>
            <a:endParaRPr sz="3690" kern="1200" spc="-147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E70EFE-3F8B-4262-A027-5DCC56E2C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376" y="984077"/>
            <a:ext cx="7648258" cy="34575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Отбор участников</a:t>
            </a:r>
          </a:p>
        </p:txBody>
      </p:sp>
      <p:pic>
        <p:nvPicPr>
          <p:cNvPr id="2" name="logo_sber.png" descr="logo_sber.png">
            <a:extLst>
              <a:ext uri="{FF2B5EF4-FFF2-40B4-BE49-F238E27FC236}">
                <a16:creationId xmlns:a16="http://schemas.microsoft.com/office/drawing/2014/main" id="{DDE6F2C5-342C-32C2-D301-3AF7B40434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6F7A0-630D-499A-7E04-1BAA0E4FC062}"/>
              </a:ext>
            </a:extLst>
          </p:cNvPr>
          <p:cNvSpPr txBox="1"/>
          <p:nvPr/>
        </p:nvSpPr>
        <p:spPr>
          <a:xfrm>
            <a:off x="400841" y="446090"/>
            <a:ext cx="2474638" cy="26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17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-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21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июня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202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4</a:t>
            </a:r>
            <a:endParaRPr lang="en-US" sz="1116" kern="1200" dirty="0">
              <a:solidFill>
                <a:srgbClr val="334047"/>
              </a:solidFill>
              <a:latin typeface="SB Sans Display Semibold" panose="020B0703040504020204" pitchFamily="34" charset="0"/>
              <a:ea typeface="+mn-ea"/>
              <a:cs typeface="SB Sans Display Semibold" panose="020B0703040504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44B8EB-A596-942F-A369-C8EB0F6CA9FA}"/>
              </a:ext>
            </a:extLst>
          </p:cNvPr>
          <p:cNvSpPr/>
          <p:nvPr/>
        </p:nvSpPr>
        <p:spPr>
          <a:xfrm>
            <a:off x="715982" y="1469812"/>
            <a:ext cx="20393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74827" rtl="0"/>
            <a:r>
              <a:rPr lang="ru-RU" sz="110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Отбор участника на трек</a:t>
            </a:r>
            <a:endParaRPr lang="ru-RU" sz="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E05B9C2-DCBC-64A3-13CA-5057FFF1A550}"/>
              </a:ext>
            </a:extLst>
          </p:cNvPr>
          <p:cNvSpPr/>
          <p:nvPr/>
        </p:nvSpPr>
        <p:spPr>
          <a:xfrm>
            <a:off x="630938" y="1717858"/>
            <a:ext cx="5567084" cy="22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Пример 2023 г. – трек Наука о данных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58B868-52F8-D3D1-1E10-F251ED072DB6}"/>
              </a:ext>
            </a:extLst>
          </p:cNvPr>
          <p:cNvSpPr/>
          <p:nvPr/>
        </p:nvSpPr>
        <p:spPr>
          <a:xfrm>
            <a:off x="653278" y="1940759"/>
            <a:ext cx="4074297" cy="252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56" indent="-126530" algn="just" defTabSz="674827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Всего мест – 500</a:t>
            </a:r>
          </a:p>
          <a:p>
            <a:pPr marL="220256" indent="-126530" algn="just" defTabSz="674827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Кол-во регистраций всего – 800</a:t>
            </a:r>
          </a:p>
          <a:p>
            <a:pPr marL="220256" indent="-126530" algn="just" defTabSz="674827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Кол-во участников с целевых направлений – 514   </a:t>
            </a:r>
          </a:p>
          <a:p>
            <a:pPr marL="220256" indent="-126530" algn="just" defTabSz="674827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Конкурс среди ЦА – 1,1 человека на место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Рекомендация отбора участников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369" b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62433" indent="-168707" algn="just" defTabSz="674827" rtl="0">
              <a:buFontTx/>
              <a:buAutoNum type="arabicPeriod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Совпадение основного профиль педагогической деятельности с описанной целевой аудиторией трека;</a:t>
            </a:r>
          </a:p>
          <a:p>
            <a:pPr marL="262433" indent="-168707" algn="just" defTabSz="674827" rtl="0">
              <a:buFontTx/>
              <a:buAutoNum type="arabicPeriod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Отсечение участников по проходному баллу;</a:t>
            </a:r>
          </a:p>
          <a:p>
            <a:pPr marL="262433" indent="-168707" algn="l" defTabSz="674827" rtl="0">
              <a:buFontTx/>
              <a:buAutoNum type="arabicPeriod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Исключение сотрудников компаний, не преподающих аспирантов и ассистентов;</a:t>
            </a:r>
          </a:p>
          <a:p>
            <a:pPr marL="262433" indent="-168707" algn="just" defTabSz="674827" rtl="0">
              <a:buFontTx/>
              <a:buAutoNum type="arabicPeriod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Исключение тех, кто не будет менять программу обучения и использовать материалы для студентов;</a:t>
            </a:r>
          </a:p>
          <a:p>
            <a:pPr marL="262433" indent="-168707" algn="just" defTabSz="674827" rtl="0">
              <a:buFontTx/>
              <a:buAutoNum type="arabicPeriod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Исключение тех, кто уже был на трек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Итого: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369" b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520 рекомендованных участников + 55 участников в резерве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894A07D-8076-7533-8FD0-0E7276247765}"/>
              </a:ext>
            </a:extLst>
          </p:cNvPr>
          <p:cNvSpPr/>
          <p:nvPr/>
        </p:nvSpPr>
        <p:spPr>
          <a:xfrm>
            <a:off x="5265092" y="2334536"/>
            <a:ext cx="5567084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Распределение участников по баллам 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Проходной балл – 12</a:t>
            </a:r>
          </a:p>
        </p:txBody>
      </p:sp>
      <p:pic>
        <p:nvPicPr>
          <p:cNvPr id="22" name="Рисунок 21" descr="Лупа">
            <a:extLst>
              <a:ext uri="{FF2B5EF4-FFF2-40B4-BE49-F238E27FC236}">
                <a16:creationId xmlns:a16="http://schemas.microsoft.com/office/drawing/2014/main" id="{B3F14898-8BD2-A6D2-3BC5-FDBEBAEC3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67" y="1469812"/>
            <a:ext cx="261611" cy="261611"/>
          </a:xfrm>
          <a:prstGeom prst="rect">
            <a:avLst/>
          </a:prstGeom>
        </p:spPr>
      </p:pic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94FDD557-BD77-6312-1BFC-AD676DF6A8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622275"/>
              </p:ext>
            </p:extLst>
          </p:nvPr>
        </p:nvGraphicFramePr>
        <p:xfrm>
          <a:off x="5387028" y="2818275"/>
          <a:ext cx="2741077" cy="171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object 17">
            <a:extLst>
              <a:ext uri="{FF2B5EF4-FFF2-40B4-BE49-F238E27FC236}">
                <a16:creationId xmlns:a16="http://schemas.microsoft.com/office/drawing/2014/main" id="{B2157A7E-172B-0C03-17D4-6BEB4C76F75E}"/>
              </a:ext>
            </a:extLst>
          </p:cNvPr>
          <p:cNvSpPr/>
          <p:nvPr/>
        </p:nvSpPr>
        <p:spPr>
          <a:xfrm rot="5400000" flipV="1">
            <a:off x="5989113" y="3608502"/>
            <a:ext cx="1626170" cy="45719"/>
          </a:xfrm>
          <a:custGeom>
            <a:avLst/>
            <a:gdLst/>
            <a:ahLst/>
            <a:cxnLst/>
            <a:rect l="l" t="t" r="r" b="b"/>
            <a:pathLst>
              <a:path w="4507230">
                <a:moveTo>
                  <a:pt x="0" y="0"/>
                </a:moveTo>
                <a:lnTo>
                  <a:pt x="4506606" y="0"/>
                </a:lnTo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algn="l" rtl="0"/>
            <a:endParaRPr sz="1213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59D20E7-9343-5E05-DFE7-1EAA2FA9579B}"/>
              </a:ext>
            </a:extLst>
          </p:cNvPr>
          <p:cNvSpPr/>
          <p:nvPr/>
        </p:nvSpPr>
        <p:spPr>
          <a:xfrm>
            <a:off x="5387028" y="1052249"/>
            <a:ext cx="3331960" cy="1117994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6" name="Рисунок 35" descr="Восклицательный знак">
            <a:extLst>
              <a:ext uri="{FF2B5EF4-FFF2-40B4-BE49-F238E27FC236}">
                <a16:creationId xmlns:a16="http://schemas.microsoft.com/office/drawing/2014/main" id="{CFAE2F50-C960-26FF-595A-DF3F846CA7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3375" y="1130103"/>
            <a:ext cx="304800" cy="30480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81F5737-5FF4-6CBD-8009-A01C8D82021D}"/>
              </a:ext>
            </a:extLst>
          </p:cNvPr>
          <p:cNvSpPr/>
          <p:nvPr/>
        </p:nvSpPr>
        <p:spPr>
          <a:xfrm>
            <a:off x="5578284" y="1103307"/>
            <a:ext cx="3008155" cy="1028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Квота мест на Летнюю школу: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369" b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1. Кол-во участников из колледжей – 200</a:t>
            </a:r>
          </a:p>
          <a:p>
            <a:pPr marL="93726" indent="-277200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	     - от каждого ТБ не более 10 участников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2. Кол-во участников из вузов - 1800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    - от каждого ТБ не более 20 участников</a:t>
            </a: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400" b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  <a:hlinkClick r:id="rId12"/>
              </a:rPr>
              <a:t>Скачать</a:t>
            </a:r>
            <a:r>
              <a:rPr lang="ru-RU" sz="886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шаблон для льготных мест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13B0DA-3FF3-0C65-D7F7-EFDBE9B4475F}"/>
              </a:ext>
            </a:extLst>
          </p:cNvPr>
          <p:cNvSpPr txBox="1"/>
          <p:nvPr/>
        </p:nvSpPr>
        <p:spPr>
          <a:xfrm>
            <a:off x="379462" y="4806002"/>
            <a:ext cx="765555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726" algn="just" defTabSz="674827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5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Ссылка на шаблон: </a:t>
            </a:r>
            <a:r>
              <a:rPr lang="en" sz="5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  <a:hlinkClick r:id="rId12"/>
              </a:rPr>
              <a:t>https://hr.sberbank.ru/platform/simplereports/reports/0689d986-2a3f-436b-bee1-5e9dd14f22fa</a:t>
            </a:r>
            <a:endParaRPr lang="ru-RU" sz="500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2183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EEF3FF">
                <a:alpha val="66667"/>
              </a:srgbClr>
            </a:gs>
            <a:gs pos="95000">
              <a:srgbClr val="EEF3FF">
                <a:alpha val="5098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>
            <a:extLst>
              <a:ext uri="{FF2B5EF4-FFF2-40B4-BE49-F238E27FC236}">
                <a16:creationId xmlns:a16="http://schemas.microsoft.com/office/drawing/2014/main" id="{B3E70EFE-3F8B-4262-A027-5DCC56E2C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898" y="333930"/>
            <a:ext cx="7648257" cy="3407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Цель создания Летней цифровой школы</a:t>
            </a:r>
          </a:p>
        </p:txBody>
      </p:sp>
      <p:sp>
        <p:nvSpPr>
          <p:cNvPr id="12" name="Сквиркл">
            <a:extLst>
              <a:ext uri="{FF2B5EF4-FFF2-40B4-BE49-F238E27FC236}">
                <a16:creationId xmlns:a16="http://schemas.microsoft.com/office/drawing/2014/main" id="{7BCAB087-0116-4D9D-8355-A58CA1549C62}"/>
              </a:ext>
            </a:extLst>
          </p:cNvPr>
          <p:cNvSpPr/>
          <p:nvPr/>
        </p:nvSpPr>
        <p:spPr>
          <a:xfrm>
            <a:off x="448962" y="1053422"/>
            <a:ext cx="4827327" cy="1620694"/>
          </a:xfrm>
          <a:prstGeom prst="roundRect">
            <a:avLst>
              <a:gd name="adj" fmla="val 9049"/>
            </a:avLst>
          </a:prstGeom>
          <a:solidFill>
            <a:schemeClr val="bg1">
              <a:alpha val="62000"/>
            </a:schemeClr>
          </a:solidFill>
          <a:ln w="12700">
            <a:gradFill>
              <a:gsLst>
                <a:gs pos="0">
                  <a:schemeClr val="bg1">
                    <a:alpha val="90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0" scaled="0"/>
            </a:gradFill>
            <a:miter lim="400000"/>
          </a:ln>
        </p:spPr>
        <p:txBody>
          <a:bodyPr lIns="33741" rIns="33741" anchor="ctr"/>
          <a:lstStyle/>
          <a:p>
            <a:pPr algn="l" defTabSz="674860" rtl="0">
              <a:defRPr>
                <a:solidFill>
                  <a:srgbClr val="FFFFFF"/>
                </a:solidFill>
              </a:defRPr>
            </a:pPr>
            <a:endParaRPr sz="1329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sp>
        <p:nvSpPr>
          <p:cNvPr id="13" name="Сквиркл">
            <a:extLst>
              <a:ext uri="{FF2B5EF4-FFF2-40B4-BE49-F238E27FC236}">
                <a16:creationId xmlns:a16="http://schemas.microsoft.com/office/drawing/2014/main" id="{7BCAB087-0116-4D9D-8355-A58CA1549C62}"/>
              </a:ext>
            </a:extLst>
          </p:cNvPr>
          <p:cNvSpPr/>
          <p:nvPr/>
        </p:nvSpPr>
        <p:spPr>
          <a:xfrm>
            <a:off x="448962" y="2872128"/>
            <a:ext cx="4827327" cy="1712833"/>
          </a:xfrm>
          <a:prstGeom prst="roundRect">
            <a:avLst>
              <a:gd name="adj" fmla="val 7985"/>
            </a:avLst>
          </a:prstGeom>
          <a:solidFill>
            <a:schemeClr val="bg1">
              <a:alpha val="62000"/>
            </a:schemeClr>
          </a:solidFill>
          <a:ln w="12700">
            <a:gradFill>
              <a:gsLst>
                <a:gs pos="0">
                  <a:schemeClr val="bg1">
                    <a:alpha val="90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0" scaled="0"/>
            </a:gradFill>
            <a:miter lim="400000"/>
          </a:ln>
        </p:spPr>
        <p:txBody>
          <a:bodyPr lIns="33741" rIns="33741" anchor="ctr"/>
          <a:lstStyle/>
          <a:p>
            <a:pPr algn="l" defTabSz="674860" rtl="0">
              <a:defRPr>
                <a:solidFill>
                  <a:srgbClr val="FFFFFF"/>
                </a:solidFill>
              </a:defRPr>
            </a:pPr>
            <a:endParaRPr sz="1329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DE78C-516E-0D74-67B2-512522818799}"/>
              </a:ext>
            </a:extLst>
          </p:cNvPr>
          <p:cNvSpPr txBox="1"/>
          <p:nvPr/>
        </p:nvSpPr>
        <p:spPr>
          <a:xfrm>
            <a:off x="571444" y="286808"/>
            <a:ext cx="8279173" cy="47822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ru-RU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2400" b="1"/>
            </a:lvl1pPr>
          </a:lstStyle>
          <a:p>
            <a:pPr marL="26569" algn="l" defTabSz="674860" rtl="0">
              <a:lnSpc>
                <a:spcPts val="199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657" b="0" kern="1200" dirty="0">
              <a:solidFill>
                <a:srgbClr val="333F48"/>
              </a:solidFill>
              <a:latin typeface="SB Sans Display Semibold"/>
              <a:ea typeface="微软雅黑"/>
              <a:cs typeface="SB Sans Display" panose="020B0503040504020204" pitchFamily="34" charset="0"/>
            </a:endParaRPr>
          </a:p>
        </p:txBody>
      </p:sp>
      <p:sp>
        <p:nvSpPr>
          <p:cNvPr id="6" name="object 44">
            <a:extLst>
              <a:ext uri="{FF2B5EF4-FFF2-40B4-BE49-F238E27FC236}">
                <a16:creationId xmlns:a16="http://schemas.microsoft.com/office/drawing/2014/main" id="{279ECDDF-D96D-95B1-0717-CBA9A25687CB}"/>
              </a:ext>
            </a:extLst>
          </p:cNvPr>
          <p:cNvSpPr txBox="1">
            <a:spLocks/>
          </p:cNvSpPr>
          <p:nvPr/>
        </p:nvSpPr>
        <p:spPr>
          <a:xfrm>
            <a:off x="664840" y="1599277"/>
            <a:ext cx="4386500" cy="933218"/>
          </a:xfrm>
          <a:prstGeom prst="rect">
            <a:avLst/>
          </a:prstGeom>
        </p:spPr>
        <p:txBody>
          <a:bodyPr vert="horz" wrap="square" lIns="0" tIns="7030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r>
              <a:rPr lang="ru-RU" sz="1033" b="0" spc="48" dirty="0"/>
              <a:t>Обучение ППС экспертами-практиками Сбера </a:t>
            </a:r>
            <a:br>
              <a:rPr lang="ru-RU" sz="1033" b="0" spc="48" dirty="0"/>
            </a:br>
            <a:r>
              <a:rPr lang="ru-RU" sz="1033" b="0" spc="48" dirty="0"/>
              <a:t>с использованием реальных кейсов и задач</a:t>
            </a:r>
            <a:r>
              <a:rPr lang="en-US" sz="1033" b="0" spc="48" dirty="0"/>
              <a:t>;</a:t>
            </a:r>
            <a:br>
              <a:rPr lang="en-US" sz="1033" b="0" spc="48" dirty="0"/>
            </a:br>
            <a:endParaRPr lang="ru-RU" sz="609" b="0" spc="48" dirty="0"/>
          </a:p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r>
              <a:rPr lang="ru-RU" sz="1033" b="0" spc="48" dirty="0"/>
              <a:t>Подготовка и привлечение молодых специалистов для последующего трудоустройства в </a:t>
            </a:r>
            <a:r>
              <a:rPr lang="ru-RU" sz="1033" b="0" spc="48" dirty="0" err="1"/>
              <a:t>Сбер</a:t>
            </a:r>
            <a:r>
              <a:rPr lang="ru-RU" sz="1033" b="0" spc="48" dirty="0"/>
              <a:t> через внедрение бизнес-кейсов </a:t>
            </a:r>
            <a:r>
              <a:rPr lang="ru-RU" sz="1033" b="0" spc="48" dirty="0" err="1"/>
              <a:t>Сбера</a:t>
            </a:r>
            <a:r>
              <a:rPr lang="ru-RU" sz="1033" b="0" spc="48" dirty="0"/>
              <a:t> в регулярную учебную практику</a:t>
            </a:r>
          </a:p>
        </p:txBody>
      </p:sp>
      <p:sp>
        <p:nvSpPr>
          <p:cNvPr id="8" name="object 44">
            <a:extLst>
              <a:ext uri="{FF2B5EF4-FFF2-40B4-BE49-F238E27FC236}">
                <a16:creationId xmlns:a16="http://schemas.microsoft.com/office/drawing/2014/main" id="{093FF546-2465-CE6E-659A-1D9261969EA4}"/>
              </a:ext>
            </a:extLst>
          </p:cNvPr>
          <p:cNvSpPr txBox="1">
            <a:spLocks/>
          </p:cNvSpPr>
          <p:nvPr/>
        </p:nvSpPr>
        <p:spPr>
          <a:xfrm>
            <a:off x="664840" y="3722758"/>
            <a:ext cx="4498975" cy="684848"/>
          </a:xfrm>
          <a:prstGeom prst="rect">
            <a:avLst/>
          </a:prstGeom>
        </p:spPr>
        <p:txBody>
          <a:bodyPr vert="horz" wrap="square" lIns="0" tIns="7030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r>
              <a:rPr lang="ru-RU" sz="1033" b="0" spc="48" dirty="0"/>
              <a:t>Создание, продвижение и внедрение передовых технологий</a:t>
            </a:r>
            <a:r>
              <a:rPr lang="en-US" sz="1033" b="0" spc="48" dirty="0"/>
              <a:t>;</a:t>
            </a:r>
            <a:endParaRPr lang="ru-RU" sz="1033" b="0" spc="48" dirty="0"/>
          </a:p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endParaRPr lang="ru-RU" sz="507" b="0" spc="48" dirty="0"/>
          </a:p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r>
              <a:rPr lang="ru-RU" sz="1033" b="0" spc="48" dirty="0"/>
              <a:t>Развитие сотрудников</a:t>
            </a:r>
            <a:r>
              <a:rPr lang="en-US" sz="1033" b="0" spc="48" dirty="0"/>
              <a:t>;</a:t>
            </a:r>
            <a:br>
              <a:rPr lang="ru-RU" sz="1033" b="0" spc="48" dirty="0"/>
            </a:br>
            <a:r>
              <a:rPr lang="ru-RU" sz="507" b="0" spc="48" dirty="0"/>
              <a:t>а</a:t>
            </a:r>
          </a:p>
          <a:p>
            <a:pPr marL="220267" marR="3749" indent="-210893" algn="l" defTabSz="674860" rtl="0">
              <a:lnSpc>
                <a:spcPct val="101299"/>
              </a:lnSpc>
              <a:spcBef>
                <a:spcPts val="56"/>
              </a:spcBef>
              <a:buFont typeface="Arial" panose="020B0604020202020204" pitchFamily="34" charset="0"/>
              <a:buChar char="•"/>
            </a:pPr>
            <a:r>
              <a:rPr lang="ru-RU" sz="1033" b="0" spc="48" dirty="0"/>
              <a:t>Привлечение лучших кадров</a:t>
            </a:r>
            <a:r>
              <a:rPr lang="en-US" sz="1033" b="0" spc="48" dirty="0"/>
              <a:t>.</a:t>
            </a:r>
            <a:endParaRPr lang="ru-RU" sz="1033" b="0" spc="48" dirty="0"/>
          </a:p>
        </p:txBody>
      </p:sp>
      <p:pic>
        <p:nvPicPr>
          <p:cNvPr id="9" name="logo_sber.png" descr="logo_sber.png">
            <a:extLst>
              <a:ext uri="{FF2B5EF4-FFF2-40B4-BE49-F238E27FC236}">
                <a16:creationId xmlns:a16="http://schemas.microsoft.com/office/drawing/2014/main" id="{8705C588-BD47-F2E9-DFC8-2C85555B40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/>
          <a:stretch/>
        </p:blipFill>
        <p:spPr>
          <a:xfrm>
            <a:off x="5498111" y="943109"/>
            <a:ext cx="3213332" cy="3668144"/>
          </a:xfrm>
          <a:prstGeom prst="roundRect">
            <a:avLst>
              <a:gd name="adj" fmla="val 36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045706" y="2961422"/>
            <a:ext cx="4184012" cy="722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" marR="3749" algn="l" defTabSz="674860" rtl="0">
              <a:lnSpc>
                <a:spcPct val="101299"/>
              </a:lnSpc>
              <a:spcBef>
                <a:spcPts val="56"/>
              </a:spcBef>
            </a:pPr>
            <a:r>
              <a:rPr lang="ru-RU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  <a:t>Повышение привлекательности Сбера </a:t>
            </a:r>
            <a:br>
              <a:rPr lang="en-US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</a:br>
            <a:r>
              <a:rPr lang="ru-RU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  <a:t>как работодателя </a:t>
            </a:r>
            <a:r>
              <a:rPr lang="ru-RU" sz="1329" spc="48" dirty="0">
                <a:solidFill>
                  <a:srgbClr val="333F48"/>
                </a:solidFill>
                <a:latin typeface="SB Sans Display"/>
                <a:ea typeface="+mn-ea"/>
                <a:cs typeface="+mn-cs"/>
              </a:rPr>
              <a:t>за счет роста </a:t>
            </a:r>
            <a:br>
              <a:rPr lang="en-US" sz="1329" spc="48" dirty="0">
                <a:solidFill>
                  <a:srgbClr val="333F48"/>
                </a:solidFill>
                <a:latin typeface="SB Sans Display"/>
                <a:ea typeface="+mn-ea"/>
                <a:cs typeface="+mn-cs"/>
              </a:rPr>
            </a:br>
            <a:r>
              <a:rPr lang="ru-RU" sz="1329" spc="48" dirty="0">
                <a:solidFill>
                  <a:srgbClr val="333F48"/>
                </a:solidFill>
                <a:latin typeface="SB Sans Display"/>
                <a:ea typeface="+mn-ea"/>
                <a:cs typeface="+mn-cs"/>
              </a:rPr>
              <a:t>следующих атрибутов</a:t>
            </a:r>
            <a:r>
              <a:rPr lang="ru-RU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  <a:t>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5706" y="1057555"/>
            <a:ext cx="4498975" cy="5130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373" marR="3749" algn="l" defTabSz="674860" rtl="0">
              <a:lnSpc>
                <a:spcPct val="101299"/>
              </a:lnSpc>
              <a:spcBef>
                <a:spcPts val="56"/>
              </a:spcBef>
            </a:pPr>
            <a:r>
              <a:rPr lang="ru-RU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  <a:t>Повышение уровня преподавателей </a:t>
            </a:r>
            <a:br>
              <a:rPr lang="en-US" sz="1329" spc="48" dirty="0">
                <a:solidFill>
                  <a:srgbClr val="333F48"/>
                </a:solidFill>
                <a:latin typeface="SB Sans Display Semibold"/>
                <a:ea typeface="+mn-ea"/>
                <a:cs typeface="+mn-cs"/>
              </a:rPr>
            </a:br>
            <a:r>
              <a:rPr lang="ru-RU" sz="1329" spc="48" dirty="0">
                <a:solidFill>
                  <a:srgbClr val="333F48"/>
                </a:solidFill>
                <a:latin typeface="SB Sans Display"/>
                <a:ea typeface="+mn-ea"/>
                <a:cs typeface="+mn-cs"/>
              </a:rPr>
              <a:t>в вузах-партнерах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2" y="3139354"/>
            <a:ext cx="305886" cy="3136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5" y="1084386"/>
            <a:ext cx="364037" cy="3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виркл">
            <a:extLst>
              <a:ext uri="{FF2B5EF4-FFF2-40B4-BE49-F238E27FC236}">
                <a16:creationId xmlns:a16="http://schemas.microsoft.com/office/drawing/2014/main" id="{9F0FA93A-78A5-49D4-A2FE-DE6AE5C20C2F}"/>
              </a:ext>
            </a:extLst>
          </p:cNvPr>
          <p:cNvSpPr/>
          <p:nvPr/>
        </p:nvSpPr>
        <p:spPr>
          <a:xfrm>
            <a:off x="468972" y="2969297"/>
            <a:ext cx="7610143" cy="1901203"/>
          </a:xfrm>
          <a:prstGeom prst="roundRect">
            <a:avLst>
              <a:gd name="adj" fmla="val 9656"/>
            </a:avLst>
          </a:prstGeom>
          <a:solidFill>
            <a:schemeClr val="bg1">
              <a:alpha val="62000"/>
            </a:schemeClr>
          </a:solidFill>
          <a:ln w="12700">
            <a:gradFill>
              <a:gsLst>
                <a:gs pos="0">
                  <a:schemeClr val="bg1">
                    <a:alpha val="90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0" scaled="0"/>
            </a:gradFill>
            <a:miter lim="400000"/>
          </a:ln>
        </p:spPr>
        <p:txBody>
          <a:bodyPr lIns="33739" rIns="33739" anchor="ctr"/>
          <a:lstStyle/>
          <a:p>
            <a:pPr algn="l" defTabSz="674827" rtl="0">
              <a:defRPr>
                <a:solidFill>
                  <a:srgbClr val="FFFFFF"/>
                </a:solidFill>
              </a:defRPr>
            </a:pPr>
            <a:endParaRPr sz="1328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sp>
        <p:nvSpPr>
          <p:cNvPr id="43" name="Сквиркл">
            <a:extLst>
              <a:ext uri="{FF2B5EF4-FFF2-40B4-BE49-F238E27FC236}">
                <a16:creationId xmlns:a16="http://schemas.microsoft.com/office/drawing/2014/main" id="{9F0FA93A-78A5-49D4-A2FE-DE6AE5C20C2F}"/>
              </a:ext>
            </a:extLst>
          </p:cNvPr>
          <p:cNvSpPr/>
          <p:nvPr/>
        </p:nvSpPr>
        <p:spPr>
          <a:xfrm>
            <a:off x="638844" y="3200786"/>
            <a:ext cx="1381586" cy="1452149"/>
          </a:xfrm>
          <a:prstGeom prst="roundRect">
            <a:avLst>
              <a:gd name="adj" fmla="val 9656"/>
            </a:avLst>
          </a:prstGeom>
          <a:solidFill>
            <a:schemeClr val="bg1">
              <a:alpha val="62000"/>
            </a:schemeClr>
          </a:solidFill>
          <a:ln w="12700">
            <a:solidFill>
              <a:srgbClr val="D3DAED"/>
            </a:solidFill>
            <a:miter lim="400000"/>
          </a:ln>
        </p:spPr>
        <p:txBody>
          <a:bodyPr lIns="33739" rIns="33739" anchor="ctr"/>
          <a:lstStyle/>
          <a:p>
            <a:pPr algn="l" defTabSz="674827" rtl="0">
              <a:defRPr>
                <a:solidFill>
                  <a:srgbClr val="FFFFFF"/>
                </a:solidFill>
              </a:defRPr>
            </a:pPr>
            <a:endParaRPr sz="1328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sp>
        <p:nvSpPr>
          <p:cNvPr id="24" name="Сквиркл">
            <a:extLst>
              <a:ext uri="{FF2B5EF4-FFF2-40B4-BE49-F238E27FC236}">
                <a16:creationId xmlns:a16="http://schemas.microsoft.com/office/drawing/2014/main" id="{9F0FA93A-78A5-49D4-A2FE-DE6AE5C20C2F}"/>
              </a:ext>
            </a:extLst>
          </p:cNvPr>
          <p:cNvSpPr/>
          <p:nvPr/>
        </p:nvSpPr>
        <p:spPr>
          <a:xfrm>
            <a:off x="450215" y="955957"/>
            <a:ext cx="7610143" cy="1901203"/>
          </a:xfrm>
          <a:prstGeom prst="roundRect">
            <a:avLst>
              <a:gd name="adj" fmla="val 9656"/>
            </a:avLst>
          </a:prstGeom>
          <a:solidFill>
            <a:schemeClr val="bg1">
              <a:alpha val="62000"/>
            </a:schemeClr>
          </a:solidFill>
          <a:ln w="12700">
            <a:gradFill>
              <a:gsLst>
                <a:gs pos="0">
                  <a:schemeClr val="bg1">
                    <a:alpha val="90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0" scaled="0"/>
            </a:gradFill>
            <a:miter lim="400000"/>
          </a:ln>
        </p:spPr>
        <p:txBody>
          <a:bodyPr lIns="33739" rIns="33739" anchor="ctr"/>
          <a:lstStyle/>
          <a:p>
            <a:pPr algn="l" defTabSz="674827" rtl="0">
              <a:defRPr>
                <a:solidFill>
                  <a:srgbClr val="FFFFFF"/>
                </a:solidFill>
              </a:defRPr>
            </a:pPr>
            <a:endParaRPr sz="1328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sp>
        <p:nvSpPr>
          <p:cNvPr id="39" name="Сквиркл">
            <a:extLst>
              <a:ext uri="{FF2B5EF4-FFF2-40B4-BE49-F238E27FC236}">
                <a16:creationId xmlns:a16="http://schemas.microsoft.com/office/drawing/2014/main" id="{9F0FA93A-78A5-49D4-A2FE-DE6AE5C20C2F}"/>
              </a:ext>
            </a:extLst>
          </p:cNvPr>
          <p:cNvSpPr/>
          <p:nvPr/>
        </p:nvSpPr>
        <p:spPr>
          <a:xfrm>
            <a:off x="638844" y="1180483"/>
            <a:ext cx="1381586" cy="1452149"/>
          </a:xfrm>
          <a:prstGeom prst="roundRect">
            <a:avLst>
              <a:gd name="adj" fmla="val 9656"/>
            </a:avLst>
          </a:prstGeom>
          <a:solidFill>
            <a:schemeClr val="bg1">
              <a:alpha val="62000"/>
            </a:schemeClr>
          </a:solidFill>
          <a:ln w="12700">
            <a:solidFill>
              <a:srgbClr val="D3DAED"/>
            </a:solidFill>
            <a:miter lim="400000"/>
          </a:ln>
        </p:spPr>
        <p:txBody>
          <a:bodyPr lIns="33739" rIns="33739" anchor="ctr"/>
          <a:lstStyle/>
          <a:p>
            <a:pPr algn="l" defTabSz="674827" rtl="0">
              <a:defRPr>
                <a:solidFill>
                  <a:srgbClr val="FFFFFF"/>
                </a:solidFill>
              </a:defRPr>
            </a:pPr>
            <a:endParaRPr sz="1328" kern="1200">
              <a:solidFill>
                <a:srgbClr val="FFFFFF"/>
              </a:solidFill>
              <a:latin typeface="SB Sans Display"/>
              <a:ea typeface="+mn-ea"/>
              <a:cs typeface="+mn-cs"/>
            </a:endParaRPr>
          </a:p>
        </p:txBody>
      </p:sp>
      <p:graphicFrame>
        <p:nvGraphicFramePr>
          <p:cNvPr id="46" name="Объект 45" hidden="1">
            <a:extLst>
              <a:ext uri="{FF2B5EF4-FFF2-40B4-BE49-F238E27FC236}">
                <a16:creationId xmlns:a16="http://schemas.microsoft.com/office/drawing/2014/main" id="{3ED45C2E-D6CA-4072-6D63-EA34B23FD7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" y="1172"/>
          <a:ext cx="1172" cy="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6" name="Объект 45" hidden="1">
                        <a:extLst>
                          <a:ext uri="{FF2B5EF4-FFF2-40B4-BE49-F238E27FC236}">
                            <a16:creationId xmlns:a16="http://schemas.microsoft.com/office/drawing/2014/main" id="{3ED45C2E-D6CA-4072-6D63-EA34B23FD7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" y="1172"/>
                        <a:ext cx="1172" cy="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4">
            <a:extLst>
              <a:ext uri="{FF2B5EF4-FFF2-40B4-BE49-F238E27FC236}">
                <a16:creationId xmlns:a16="http://schemas.microsoft.com/office/drawing/2014/main" id="{E0BE3AE3-9C45-387D-B4F9-2FAAAA25B5C3}"/>
              </a:ext>
            </a:extLst>
          </p:cNvPr>
          <p:cNvSpPr txBox="1">
            <a:spLocks/>
          </p:cNvSpPr>
          <p:nvPr/>
        </p:nvSpPr>
        <p:spPr>
          <a:xfrm>
            <a:off x="2290719" y="1236016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4174</a:t>
            </a:r>
            <a:r>
              <a:rPr lang="ru-RU" sz="1771" spc="29" dirty="0"/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регистрации</a:t>
            </a:r>
            <a:endParaRPr lang="ru-RU" sz="1328" b="0" dirty="0"/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7A5E52E1-E151-00BD-8A2E-223B692B4A67}"/>
              </a:ext>
            </a:extLst>
          </p:cNvPr>
          <p:cNvSpPr txBox="1">
            <a:spLocks/>
          </p:cNvSpPr>
          <p:nvPr/>
        </p:nvSpPr>
        <p:spPr>
          <a:xfrm>
            <a:off x="4002839" y="1236016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1600</a:t>
            </a:r>
            <a:r>
              <a:rPr lang="ru-RU" sz="1771" spc="29" dirty="0"/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мест</a:t>
            </a:r>
            <a:endParaRPr lang="ru-RU" sz="1328" b="0" dirty="0"/>
          </a:p>
        </p:txBody>
      </p:sp>
      <p:sp>
        <p:nvSpPr>
          <p:cNvPr id="16" name="object 44">
            <a:extLst>
              <a:ext uri="{FF2B5EF4-FFF2-40B4-BE49-F238E27FC236}">
                <a16:creationId xmlns:a16="http://schemas.microsoft.com/office/drawing/2014/main" id="{42351D78-1FE1-440A-8DCB-3BC521371743}"/>
              </a:ext>
            </a:extLst>
          </p:cNvPr>
          <p:cNvSpPr txBox="1">
            <a:spLocks/>
          </p:cNvSpPr>
          <p:nvPr/>
        </p:nvSpPr>
        <p:spPr>
          <a:xfrm>
            <a:off x="5837597" y="1236016"/>
            <a:ext cx="1890354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2</a:t>
            </a:r>
            <a:r>
              <a:rPr lang="en-US" sz="2362" b="0" spc="29" dirty="0">
                <a:latin typeface="SB Sans Display Semibold"/>
              </a:rPr>
              <a:t>,</a:t>
            </a:r>
            <a:r>
              <a:rPr lang="ru-RU" sz="2362" spc="29" dirty="0">
                <a:latin typeface="SB Sans Display Semibold"/>
              </a:rPr>
              <a:t>6</a:t>
            </a:r>
            <a:r>
              <a:rPr lang="ru-RU" sz="1771" spc="29" dirty="0">
                <a:latin typeface="SB Sans Display Semibold"/>
              </a:rPr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конкурс (чел/место)</a:t>
            </a:r>
            <a:endParaRPr lang="ru-RU" sz="1181" b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54F2C1-97C7-EAB1-8987-32DA90A88B4C}"/>
              </a:ext>
            </a:extLst>
          </p:cNvPr>
          <p:cNvSpPr txBox="1"/>
          <p:nvPr/>
        </p:nvSpPr>
        <p:spPr>
          <a:xfrm>
            <a:off x="691694" y="1969478"/>
            <a:ext cx="1275887" cy="29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4827" rtl="0">
              <a:defRPr/>
            </a:pPr>
            <a:r>
              <a:rPr lang="ru-RU" sz="1328" b="1" kern="1200" dirty="0">
                <a:solidFill>
                  <a:srgbClr val="323F48"/>
                </a:solidFill>
                <a:latin typeface="SB Sans Display Semibold"/>
                <a:ea typeface="+mn-ea"/>
                <a:cs typeface="SBSansText-Semibold"/>
              </a:rPr>
              <a:t>Регистрация</a:t>
            </a:r>
          </a:p>
        </p:txBody>
      </p:sp>
      <p:sp>
        <p:nvSpPr>
          <p:cNvPr id="29" name="object 44">
            <a:extLst>
              <a:ext uri="{FF2B5EF4-FFF2-40B4-BE49-F238E27FC236}">
                <a16:creationId xmlns:a16="http://schemas.microsoft.com/office/drawing/2014/main" id="{EF0F9F15-61BB-4D61-F0C9-9EC0DE60B456}"/>
              </a:ext>
            </a:extLst>
          </p:cNvPr>
          <p:cNvSpPr txBox="1">
            <a:spLocks/>
          </p:cNvSpPr>
          <p:nvPr/>
        </p:nvSpPr>
        <p:spPr>
          <a:xfrm>
            <a:off x="2271193" y="3179229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1600</a:t>
            </a:r>
            <a:r>
              <a:rPr lang="ru-RU" sz="1476" spc="29" dirty="0"/>
              <a:t> </a:t>
            </a:r>
            <a:r>
              <a:rPr lang="en-US" sz="1476" b="0" spc="29" dirty="0"/>
              <a:t>(</a:t>
            </a:r>
            <a:r>
              <a:rPr lang="ru-RU" sz="1476" b="0" spc="29" dirty="0"/>
              <a:t>38%</a:t>
            </a:r>
            <a:r>
              <a:rPr lang="en-US" sz="1476" b="0" spc="29" dirty="0"/>
              <a:t>)</a:t>
            </a:r>
            <a:r>
              <a:rPr lang="ru-RU" sz="1476" b="0" spc="29" dirty="0"/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принято</a:t>
            </a:r>
            <a:endParaRPr lang="ru-RU" sz="1181" b="0" dirty="0"/>
          </a:p>
        </p:txBody>
      </p:sp>
      <p:sp>
        <p:nvSpPr>
          <p:cNvPr id="30" name="object 44">
            <a:extLst>
              <a:ext uri="{FF2B5EF4-FFF2-40B4-BE49-F238E27FC236}">
                <a16:creationId xmlns:a16="http://schemas.microsoft.com/office/drawing/2014/main" id="{1FCAE760-4393-4904-BD6D-4FEC6C183B3F}"/>
              </a:ext>
            </a:extLst>
          </p:cNvPr>
          <p:cNvSpPr txBox="1">
            <a:spLocks/>
          </p:cNvSpPr>
          <p:nvPr/>
        </p:nvSpPr>
        <p:spPr>
          <a:xfrm>
            <a:off x="4035589" y="3179229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1015</a:t>
            </a:r>
            <a:r>
              <a:rPr lang="ru-RU" sz="1476" spc="29" dirty="0"/>
              <a:t> </a:t>
            </a:r>
            <a:r>
              <a:rPr lang="en-US" sz="1476" b="0" spc="29" dirty="0"/>
              <a:t>(</a:t>
            </a:r>
            <a:r>
              <a:rPr lang="ru-RU" sz="1476" b="0" spc="29" dirty="0"/>
              <a:t>75%</a:t>
            </a:r>
            <a:r>
              <a:rPr lang="en-US" sz="1476" b="0" spc="29" dirty="0"/>
              <a:t>)</a:t>
            </a:r>
            <a:endParaRPr lang="ru-RU" sz="1476" b="0" spc="29" dirty="0"/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окончило</a:t>
            </a:r>
            <a:endParaRPr lang="ru-RU" sz="1181" b="0" dirty="0"/>
          </a:p>
        </p:txBody>
      </p:sp>
      <p:sp>
        <p:nvSpPr>
          <p:cNvPr id="31" name="object 44">
            <a:extLst>
              <a:ext uri="{FF2B5EF4-FFF2-40B4-BE49-F238E27FC236}">
                <a16:creationId xmlns:a16="http://schemas.microsoft.com/office/drawing/2014/main" id="{97811202-8E15-032D-7D14-D7F337F7EA72}"/>
              </a:ext>
            </a:extLst>
          </p:cNvPr>
          <p:cNvSpPr txBox="1">
            <a:spLocks/>
          </p:cNvSpPr>
          <p:nvPr/>
        </p:nvSpPr>
        <p:spPr>
          <a:xfrm>
            <a:off x="5837837" y="3179229"/>
            <a:ext cx="851967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7</a:t>
            </a:r>
            <a:r>
              <a:rPr lang="en-US" sz="2362" spc="29" dirty="0">
                <a:latin typeface="SB Sans Display Semibold"/>
              </a:rPr>
              <a:t>2</a:t>
            </a:r>
            <a:r>
              <a:rPr lang="ru-RU" sz="2362" spc="29" dirty="0">
                <a:latin typeface="SB Sans Display Semibold"/>
              </a:rPr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региона</a:t>
            </a:r>
            <a:endParaRPr lang="ru-RU" sz="1181" b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7403FD-EBBF-1102-C843-E5B6EE9513A3}"/>
              </a:ext>
            </a:extLst>
          </p:cNvPr>
          <p:cNvSpPr txBox="1"/>
          <p:nvPr/>
        </p:nvSpPr>
        <p:spPr>
          <a:xfrm>
            <a:off x="638845" y="3981244"/>
            <a:ext cx="1381586" cy="29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4827" rtl="0">
              <a:defRPr/>
            </a:pPr>
            <a:r>
              <a:rPr lang="ru-RU" sz="1328" b="1" kern="1200" dirty="0">
                <a:solidFill>
                  <a:srgbClr val="323F48"/>
                </a:solidFill>
                <a:latin typeface="SB Sans Display Semibold"/>
                <a:ea typeface="+mn-ea"/>
                <a:cs typeface="SBSansText-Semibold"/>
              </a:rPr>
              <a:t>Обучение</a:t>
            </a:r>
          </a:p>
        </p:txBody>
      </p:sp>
      <p:sp>
        <p:nvSpPr>
          <p:cNvPr id="34" name="object 44">
            <a:extLst>
              <a:ext uri="{FF2B5EF4-FFF2-40B4-BE49-F238E27FC236}">
                <a16:creationId xmlns:a16="http://schemas.microsoft.com/office/drawing/2014/main" id="{ACFF596B-2D8A-C2E1-6820-4BC85CE6EE61}"/>
              </a:ext>
            </a:extLst>
          </p:cNvPr>
          <p:cNvSpPr txBox="1">
            <a:spLocks/>
          </p:cNvSpPr>
          <p:nvPr/>
        </p:nvSpPr>
        <p:spPr>
          <a:xfrm>
            <a:off x="6968491" y="3167291"/>
            <a:ext cx="1890354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140</a:t>
            </a:r>
            <a:endParaRPr lang="ru-RU" sz="1476" spc="29" dirty="0">
              <a:latin typeface="SB Sans Display Semibold"/>
            </a:endParaRP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городов</a:t>
            </a:r>
            <a:endParaRPr lang="ru-RU" sz="1181" b="0" dirty="0"/>
          </a:p>
        </p:txBody>
      </p:sp>
      <p:sp>
        <p:nvSpPr>
          <p:cNvPr id="35" name="object 44">
            <a:extLst>
              <a:ext uri="{FF2B5EF4-FFF2-40B4-BE49-F238E27FC236}">
                <a16:creationId xmlns:a16="http://schemas.microsoft.com/office/drawing/2014/main" id="{176EDC37-FF06-534B-3783-105CB22D50B5}"/>
              </a:ext>
            </a:extLst>
          </p:cNvPr>
          <p:cNvSpPr txBox="1">
            <a:spLocks/>
          </p:cNvSpPr>
          <p:nvPr/>
        </p:nvSpPr>
        <p:spPr>
          <a:xfrm>
            <a:off x="2290718" y="3898259"/>
            <a:ext cx="1492019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en-US" sz="2362" spc="29" dirty="0">
                <a:latin typeface="SB Sans Display Semibold"/>
              </a:rPr>
              <a:t>&gt;</a:t>
            </a:r>
            <a:r>
              <a:rPr lang="ru-RU" sz="2362" spc="29" dirty="0">
                <a:latin typeface="SB Sans Display Semibold"/>
              </a:rPr>
              <a:t>265 </a:t>
            </a:r>
            <a:r>
              <a:rPr lang="ru-RU" sz="2066" b="0" spc="29" dirty="0"/>
              <a:t>тыс.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охват студентов</a:t>
            </a:r>
            <a:endParaRPr lang="ru-RU" sz="1181" b="0" dirty="0"/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E2508F53-4C26-2778-9B06-7CC5FDDB477F}"/>
              </a:ext>
            </a:extLst>
          </p:cNvPr>
          <p:cNvSpPr txBox="1">
            <a:spLocks/>
          </p:cNvSpPr>
          <p:nvPr/>
        </p:nvSpPr>
        <p:spPr>
          <a:xfrm>
            <a:off x="5842143" y="3944158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84%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en-US" sz="1181" b="0" spc="29" dirty="0"/>
              <a:t>NPS</a:t>
            </a:r>
            <a:endParaRPr lang="ru-RU" sz="1181" b="0" dirty="0"/>
          </a:p>
        </p:txBody>
      </p:sp>
      <p:sp>
        <p:nvSpPr>
          <p:cNvPr id="37" name="object 44">
            <a:extLst>
              <a:ext uri="{FF2B5EF4-FFF2-40B4-BE49-F238E27FC236}">
                <a16:creationId xmlns:a16="http://schemas.microsoft.com/office/drawing/2014/main" id="{51C46EAD-C1FC-1950-EC0D-23D6A9ADC2AC}"/>
              </a:ext>
            </a:extLst>
          </p:cNvPr>
          <p:cNvSpPr txBox="1">
            <a:spLocks/>
          </p:cNvSpPr>
          <p:nvPr/>
        </p:nvSpPr>
        <p:spPr>
          <a:xfrm>
            <a:off x="6968397" y="3944158"/>
            <a:ext cx="1329885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9</a:t>
            </a:r>
            <a:r>
              <a:rPr lang="ru-RU" sz="2362" b="0" spc="29" dirty="0">
                <a:latin typeface="SB Sans Display Semibold"/>
              </a:rPr>
              <a:t>,</a:t>
            </a:r>
            <a:r>
              <a:rPr lang="ru-RU" sz="2362" spc="29" dirty="0">
                <a:latin typeface="SB Sans Display Semibold"/>
              </a:rPr>
              <a:t>3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en-US" sz="1181" b="0" spc="29" dirty="0"/>
              <a:t>CSI</a:t>
            </a:r>
            <a:endParaRPr lang="ru-RU" sz="1181" b="0" dirty="0"/>
          </a:p>
        </p:txBody>
      </p:sp>
      <p:sp>
        <p:nvSpPr>
          <p:cNvPr id="38" name="object 44">
            <a:extLst>
              <a:ext uri="{FF2B5EF4-FFF2-40B4-BE49-F238E27FC236}">
                <a16:creationId xmlns:a16="http://schemas.microsoft.com/office/drawing/2014/main" id="{1CCC22A5-30CA-F2B9-51B9-E7EBED7F5D82}"/>
              </a:ext>
            </a:extLst>
          </p:cNvPr>
          <p:cNvSpPr txBox="1">
            <a:spLocks/>
          </p:cNvSpPr>
          <p:nvPr/>
        </p:nvSpPr>
        <p:spPr>
          <a:xfrm>
            <a:off x="4035589" y="3898248"/>
            <a:ext cx="2018659" cy="738479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b="0" spc="29" dirty="0">
                <a:latin typeface="SB Sans Display Semibold"/>
              </a:rPr>
              <a:t>96%</a:t>
            </a:r>
          </a:p>
          <a:p>
            <a:pPr marL="5683" marR="2274" algn="l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будут использовать контент</a:t>
            </a:r>
            <a:endParaRPr lang="ru-RU" sz="1181" b="0" dirty="0"/>
          </a:p>
        </p:txBody>
      </p:sp>
      <p:sp>
        <p:nvSpPr>
          <p:cNvPr id="40" name="object 44">
            <a:extLst>
              <a:ext uri="{FF2B5EF4-FFF2-40B4-BE49-F238E27FC236}">
                <a16:creationId xmlns:a16="http://schemas.microsoft.com/office/drawing/2014/main" id="{FC15C3C8-7A0C-D2D6-1C41-C91DA00611CA}"/>
              </a:ext>
            </a:extLst>
          </p:cNvPr>
          <p:cNvSpPr txBox="1">
            <a:spLocks/>
          </p:cNvSpPr>
          <p:nvPr/>
        </p:nvSpPr>
        <p:spPr>
          <a:xfrm>
            <a:off x="2290719" y="1964523"/>
            <a:ext cx="851967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76</a:t>
            </a:r>
            <a:r>
              <a:rPr lang="ru-RU" sz="2362" spc="29" dirty="0"/>
              <a:t> </a:t>
            </a: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регионов</a:t>
            </a:r>
            <a:endParaRPr lang="ru-RU" sz="1328" b="0" dirty="0"/>
          </a:p>
        </p:txBody>
      </p:sp>
      <p:sp>
        <p:nvSpPr>
          <p:cNvPr id="41" name="object 44">
            <a:extLst>
              <a:ext uri="{FF2B5EF4-FFF2-40B4-BE49-F238E27FC236}">
                <a16:creationId xmlns:a16="http://schemas.microsoft.com/office/drawing/2014/main" id="{A291A36D-2637-2442-190A-013AF5962997}"/>
              </a:ext>
            </a:extLst>
          </p:cNvPr>
          <p:cNvSpPr txBox="1">
            <a:spLocks/>
          </p:cNvSpPr>
          <p:nvPr/>
        </p:nvSpPr>
        <p:spPr>
          <a:xfrm>
            <a:off x="4002840" y="1958608"/>
            <a:ext cx="1890354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153</a:t>
            </a:r>
            <a:endParaRPr lang="ru-RU" sz="1771" spc="29" dirty="0">
              <a:latin typeface="SB Sans Display Semibold"/>
            </a:endParaRP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города</a:t>
            </a:r>
            <a:endParaRPr lang="ru-RU" sz="1328" b="0" dirty="0"/>
          </a:p>
        </p:txBody>
      </p:sp>
      <p:sp>
        <p:nvSpPr>
          <p:cNvPr id="42" name="object 44">
            <a:extLst>
              <a:ext uri="{FF2B5EF4-FFF2-40B4-BE49-F238E27FC236}">
                <a16:creationId xmlns:a16="http://schemas.microsoft.com/office/drawing/2014/main" id="{F7AA9876-7832-3AE0-8FF7-B254A0B236A5}"/>
              </a:ext>
            </a:extLst>
          </p:cNvPr>
          <p:cNvSpPr txBox="1">
            <a:spLocks/>
          </p:cNvSpPr>
          <p:nvPr/>
        </p:nvSpPr>
        <p:spPr>
          <a:xfrm>
            <a:off x="5838003" y="1958607"/>
            <a:ext cx="1890354" cy="554967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2362" spc="29" dirty="0">
                <a:latin typeface="SB Sans Display Semibold"/>
              </a:rPr>
              <a:t>348</a:t>
            </a:r>
            <a:endParaRPr lang="ru-RU" sz="1771" spc="29" dirty="0">
              <a:latin typeface="SB Sans Display Semibold"/>
            </a:endParaRPr>
          </a:p>
          <a:p>
            <a:pPr marL="5683" marR="2274" algn="just" defTabSz="674827" rtl="0">
              <a:lnSpc>
                <a:spcPct val="101299"/>
              </a:lnSpc>
              <a:spcBef>
                <a:spcPts val="33"/>
              </a:spcBef>
              <a:defRPr/>
            </a:pPr>
            <a:r>
              <a:rPr lang="ru-RU" sz="1181" b="0" spc="29" dirty="0"/>
              <a:t>учебных заведения</a:t>
            </a:r>
            <a:endParaRPr lang="ru-RU" sz="1181" b="0" dirty="0"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D531E6F6-942D-9544-B927-3FD74DA228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215" y="334102"/>
            <a:ext cx="7647658" cy="3406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Летняя цифровая школа 2023 в цифрах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5" y="3525594"/>
            <a:ext cx="442624" cy="442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6" y="1620407"/>
            <a:ext cx="339999" cy="339999"/>
          </a:xfrm>
          <a:prstGeom prst="rect">
            <a:avLst/>
          </a:prstGeom>
        </p:spPr>
      </p:pic>
      <p:pic>
        <p:nvPicPr>
          <p:cNvPr id="47" name="logo_sber.png" descr="logo_sber.png">
            <a:extLst>
              <a:ext uri="{FF2B5EF4-FFF2-40B4-BE49-F238E27FC236}">
                <a16:creationId xmlns:a16="http://schemas.microsoft.com/office/drawing/2014/main" id="{8705C588-BD47-F2E9-DFC8-2C85555B40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104" y="407580"/>
            <a:ext cx="700008" cy="1918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3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0849"/>
          <a:stretch/>
        </p:blipFill>
        <p:spPr>
          <a:xfrm>
            <a:off x="1" y="-37606"/>
            <a:ext cx="4161552" cy="5136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1"/>
          <a:stretch/>
        </p:blipFill>
        <p:spPr>
          <a:xfrm>
            <a:off x="3502923" y="-37606"/>
            <a:ext cx="5495028" cy="5136162"/>
          </a:xfrm>
          <a:prstGeom prst="rect">
            <a:avLst/>
          </a:prstGeom>
        </p:spPr>
      </p:pic>
      <p:graphicFrame>
        <p:nvGraphicFramePr>
          <p:cNvPr id="46" name="Объект 45" hidden="1">
            <a:extLst>
              <a:ext uri="{FF2B5EF4-FFF2-40B4-BE49-F238E27FC236}">
                <a16:creationId xmlns:a16="http://schemas.microsoft.com/office/drawing/2014/main" id="{3ED45C2E-D6CA-4072-6D63-EA34B23FD7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73" y="974"/>
          <a:ext cx="1172" cy="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306" imgH="306" progId="TCLayout.ActiveDocument.1">
                  <p:embed/>
                </p:oleObj>
              </mc:Choice>
              <mc:Fallback>
                <p:oleObj name="Слайд think-cell" r:id="rId5" imgW="306" imgH="306" progId="TCLayout.ActiveDocument.1">
                  <p:embed/>
                  <p:pic>
                    <p:nvPicPr>
                      <p:cNvPr id="46" name="Объект 45" hidden="1">
                        <a:extLst>
                          <a:ext uri="{FF2B5EF4-FFF2-40B4-BE49-F238E27FC236}">
                            <a16:creationId xmlns:a16="http://schemas.microsoft.com/office/drawing/2014/main" id="{3ED45C2E-D6CA-4072-6D63-EA34B23FD7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3" y="974"/>
                        <a:ext cx="1172" cy="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" y="-198"/>
            <a:ext cx="5061346" cy="5061346"/>
          </a:xfrm>
          <a:prstGeom prst="rect">
            <a:avLst/>
          </a:prstGeom>
        </p:spPr>
      </p:pic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A7BB33AA-C018-D8B5-F978-EDEC94FD22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89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AE48199-4A98-E7A9-A532-F71FD5FA689F}"/>
              </a:ext>
            </a:extLst>
          </p:cNvPr>
          <p:cNvSpPr/>
          <p:nvPr/>
        </p:nvSpPr>
        <p:spPr>
          <a:xfrm>
            <a:off x="3965575" y="1602861"/>
            <a:ext cx="4635871" cy="3233955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5F8DBB35-B41A-7A51-45EE-BAD1177D3E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73" y="974"/>
          <a:ext cx="1172" cy="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5F8DBB35-B41A-7A51-45EE-BAD1177D3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3" y="974"/>
                        <a:ext cx="1172" cy="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1" name="Статус работы Центров ИИ"/>
          <p:cNvSpPr txBox="1"/>
          <p:nvPr/>
        </p:nvSpPr>
        <p:spPr>
          <a:xfrm>
            <a:off x="562372" y="316136"/>
            <a:ext cx="7873206" cy="4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746" tIns="18746" rIns="18746" bIns="18746">
            <a:spAutoFit/>
          </a:bodyPr>
          <a:lstStyle>
            <a:lvl1pPr algn="l">
              <a:lnSpc>
                <a:spcPct val="70000"/>
              </a:lnSpc>
              <a:defRPr sz="10000" spc="-200">
                <a:solidFill>
                  <a:srgbClr val="333F48"/>
                </a:solidFill>
                <a:latin typeface="SB Sans Display Semibold"/>
                <a:ea typeface="SB Sans Display Semibold"/>
                <a:cs typeface="SB Sans Display Semibold"/>
                <a:sym typeface="SB Sans Display Semibold"/>
              </a:defRPr>
            </a:lvl1pPr>
          </a:lstStyle>
          <a:p>
            <a:pPr defTabSz="674860" rtl="0"/>
            <a:endParaRPr sz="3690" kern="1200" spc="-147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E70EFE-3F8B-4262-A027-5DCC56E2C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502" y="1034889"/>
            <a:ext cx="7648258" cy="34575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Летняя цифровая школа </a:t>
            </a:r>
            <a:r>
              <a:rPr lang="ru-RU" dirty="0" err="1"/>
              <a:t>Сбера</a:t>
            </a:r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C257AF-B312-4B2B-CA78-D37F6E58E89B}"/>
              </a:ext>
            </a:extLst>
          </p:cNvPr>
          <p:cNvSpPr/>
          <p:nvPr/>
        </p:nvSpPr>
        <p:spPr>
          <a:xfrm>
            <a:off x="4645825" y="1723766"/>
            <a:ext cx="1540829" cy="36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Наука о данных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500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B7F5C41-A6E7-B45B-37AC-FE7B5B907CA7}"/>
              </a:ext>
            </a:extLst>
          </p:cNvPr>
          <p:cNvSpPr/>
          <p:nvPr/>
        </p:nvSpPr>
        <p:spPr>
          <a:xfrm>
            <a:off x="6753863" y="1723765"/>
            <a:ext cx="1663104" cy="36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Разработка на </a:t>
            </a:r>
            <a:r>
              <a:rPr lang="en-US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Java</a:t>
            </a:r>
            <a:endParaRPr lang="ru-RU" sz="913" kern="1200" dirty="0">
              <a:solidFill>
                <a:prstClr val="black">
                  <a:lumMod val="75000"/>
                  <a:lumOff val="25000"/>
                </a:prstClr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en-US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200</a:t>
            </a: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2962D96-7351-B16D-BA5B-D019972BCA0B}"/>
              </a:ext>
            </a:extLst>
          </p:cNvPr>
          <p:cNvSpPr/>
          <p:nvPr/>
        </p:nvSpPr>
        <p:spPr>
          <a:xfrm>
            <a:off x="4651574" y="2283398"/>
            <a:ext cx="1300907" cy="51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Инжиниринг данных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200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2DCB1F7-CA9E-A5B1-6A14-70A0CE8A95A7}"/>
              </a:ext>
            </a:extLst>
          </p:cNvPr>
          <p:cNvSpPr/>
          <p:nvPr/>
        </p:nvSpPr>
        <p:spPr>
          <a:xfrm>
            <a:off x="6753083" y="2314697"/>
            <a:ext cx="1834272" cy="541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Цифровые платформы 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и технологические тренды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en-US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200</a:t>
            </a: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3C1206B-B0F2-AF78-0161-DAA8440B6602}"/>
              </a:ext>
            </a:extLst>
          </p:cNvPr>
          <p:cNvSpPr/>
          <p:nvPr/>
        </p:nvSpPr>
        <p:spPr>
          <a:xfrm>
            <a:off x="4651574" y="2973356"/>
            <a:ext cx="1834733" cy="51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Риск-менеджмент </a:t>
            </a:r>
            <a:br>
              <a:rPr lang="en-US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</a:b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в цифровую эпоху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150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5CB8E69-4AB6-C310-7845-CF37D138FAAF}"/>
              </a:ext>
            </a:extLst>
          </p:cNvPr>
          <p:cNvSpPr/>
          <p:nvPr/>
        </p:nvSpPr>
        <p:spPr>
          <a:xfrm>
            <a:off x="6753083" y="2973356"/>
            <a:ext cx="1413365" cy="51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Устойчивое развитие бизнеса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150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7D929B3-774D-D3C3-997D-0AF2E23D2FD8}"/>
              </a:ext>
            </a:extLst>
          </p:cNvPr>
          <p:cNvSpPr/>
          <p:nvPr/>
        </p:nvSpPr>
        <p:spPr>
          <a:xfrm>
            <a:off x="4639391" y="3661731"/>
            <a:ext cx="1298748" cy="508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Цифровые финансы и бизнес модели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C7D3E47-97E9-648B-844C-557BC262CFFC}"/>
              </a:ext>
            </a:extLst>
          </p:cNvPr>
          <p:cNvSpPr/>
          <p:nvPr/>
        </p:nvSpPr>
        <p:spPr>
          <a:xfrm>
            <a:off x="6745615" y="4330357"/>
            <a:ext cx="1530523" cy="36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Мягкие навыки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76" y="2345210"/>
            <a:ext cx="331214" cy="3287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44" y="3033035"/>
            <a:ext cx="341080" cy="3283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87" y="1723766"/>
            <a:ext cx="340193" cy="3685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50" y="3662306"/>
            <a:ext cx="336266" cy="3362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41" y="4358493"/>
            <a:ext cx="330179" cy="2957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1" y="2996840"/>
            <a:ext cx="282360" cy="31276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85" y="2345210"/>
            <a:ext cx="340291" cy="3237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77" y="1723766"/>
            <a:ext cx="314509" cy="343100"/>
          </a:xfrm>
          <a:prstGeom prst="rect">
            <a:avLst/>
          </a:prstGeom>
        </p:spPr>
      </p:pic>
      <p:pic>
        <p:nvPicPr>
          <p:cNvPr id="2" name="logo_sber.png" descr="logo_sber.png">
            <a:extLst>
              <a:ext uri="{FF2B5EF4-FFF2-40B4-BE49-F238E27FC236}">
                <a16:creationId xmlns:a16="http://schemas.microsoft.com/office/drawing/2014/main" id="{DDE6F2C5-342C-32C2-D301-3AF7B404344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6F7A0-630D-499A-7E04-1BAA0E4FC062}"/>
              </a:ext>
            </a:extLst>
          </p:cNvPr>
          <p:cNvSpPr txBox="1"/>
          <p:nvPr/>
        </p:nvSpPr>
        <p:spPr>
          <a:xfrm>
            <a:off x="400841" y="446090"/>
            <a:ext cx="2474638" cy="26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1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en-US" sz="1116" kern="1200" dirty="0" err="1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июля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-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31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августа</a:t>
            </a:r>
            <a:r>
              <a:rPr lang="en-US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 202</a:t>
            </a:r>
            <a:r>
              <a:rPr lang="ru-RU" sz="1116" kern="1200" dirty="0">
                <a:solidFill>
                  <a:srgbClr val="334047"/>
                </a:solidFill>
                <a:latin typeface="SB Sans Display Semibold" panose="020B0703040504020204" pitchFamily="34" charset="0"/>
                <a:ea typeface="+mn-ea"/>
                <a:cs typeface="SB Sans Display Semibold" panose="020B0703040504020204" pitchFamily="34" charset="0"/>
              </a:rPr>
              <a:t>4</a:t>
            </a:r>
            <a:endParaRPr lang="en-US" sz="1116" kern="1200" dirty="0">
              <a:solidFill>
                <a:srgbClr val="334047"/>
              </a:solidFill>
              <a:latin typeface="SB Sans Display Semibold" panose="020B0703040504020204" pitchFamily="34" charset="0"/>
              <a:ea typeface="+mn-ea"/>
              <a:cs typeface="SB Sans Display Semibold" panose="020B0703040504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D9F71A9-9E44-FB8B-BAAB-981EECCB7B80}"/>
              </a:ext>
            </a:extLst>
          </p:cNvPr>
          <p:cNvSpPr/>
          <p:nvPr/>
        </p:nvSpPr>
        <p:spPr>
          <a:xfrm>
            <a:off x="396502" y="378148"/>
            <a:ext cx="2164823" cy="401381"/>
          </a:xfrm>
          <a:prstGeom prst="roundRect">
            <a:avLst>
              <a:gd name="adj" fmla="val 12290"/>
            </a:avLst>
          </a:prstGeom>
          <a:noFill/>
          <a:ln w="6350" cap="flat" cmpd="sng" algn="ctr">
            <a:solidFill>
              <a:srgbClr val="95A7B6"/>
            </a:soli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33F8261E-DAD5-D403-E842-A1BB6517FA19}"/>
              </a:ext>
            </a:extLst>
          </p:cNvPr>
          <p:cNvSpPr txBox="1">
            <a:spLocks/>
          </p:cNvSpPr>
          <p:nvPr/>
        </p:nvSpPr>
        <p:spPr>
          <a:xfrm>
            <a:off x="396503" y="1613298"/>
            <a:ext cx="3293264" cy="2079092"/>
          </a:xfrm>
          <a:prstGeom prst="rect">
            <a:avLst/>
          </a:prstGeom>
        </p:spPr>
        <p:txBody>
          <a:bodyPr vert="horz" wrap="square" lIns="0" tIns="4262" rIns="0" bIns="0" rtlCol="0" anchor="b">
            <a:spAutoFit/>
          </a:bodyPr>
          <a:lstStyle>
            <a:lvl1pPr algn="ctr">
              <a:defRPr sz="9894" b="1" i="0">
                <a:solidFill>
                  <a:srgbClr val="333F48"/>
                </a:solidFill>
                <a:latin typeface="SB Sans Display"/>
                <a:ea typeface="+mj-ea"/>
                <a:cs typeface="SB Sans Display"/>
              </a:defRPr>
            </a:lvl1pPr>
          </a:lstStyle>
          <a:p>
            <a:pPr marL="5683" marR="2274" algn="l" defTabSz="674860" rtl="0">
              <a:spcBef>
                <a:spcPts val="33"/>
              </a:spcBef>
            </a:pPr>
            <a:r>
              <a:rPr lang="ru-RU" sz="1107" spc="28" dirty="0"/>
              <a:t>Пятый</a:t>
            </a:r>
            <a:r>
              <a:rPr lang="ru-RU" sz="1107" b="0" spc="28" dirty="0"/>
              <a:t> год подряд </a:t>
            </a:r>
            <a:r>
              <a:rPr lang="ru-RU" sz="1107" b="0" spc="28" dirty="0" err="1"/>
              <a:t>Сбер</a:t>
            </a:r>
            <a:r>
              <a:rPr lang="ru-RU" sz="1107" b="0" spc="28" dirty="0"/>
              <a:t> </a:t>
            </a:r>
          </a:p>
          <a:p>
            <a:pPr marL="5683" marR="2274" algn="l" defTabSz="674860" rtl="0">
              <a:spcBef>
                <a:spcPts val="33"/>
              </a:spcBef>
            </a:pPr>
            <a:r>
              <a:rPr lang="ru-RU" sz="1107" b="0" spc="28" dirty="0"/>
              <a:t>совместно со </a:t>
            </a:r>
            <a:r>
              <a:rPr lang="ru-RU" sz="1107" b="0" spc="28" dirty="0" err="1"/>
              <a:t>СберУниверситетом</a:t>
            </a:r>
            <a:r>
              <a:rPr lang="ru-RU" sz="1107" b="0" spc="28" dirty="0"/>
              <a:t> организует </a:t>
            </a:r>
            <a:r>
              <a:rPr lang="ru-RU" sz="1107" spc="28" dirty="0">
                <a:latin typeface="SB Sans Display Semibold"/>
              </a:rPr>
              <a:t>повышение квалификации </a:t>
            </a:r>
            <a:r>
              <a:rPr lang="ru-RU" sz="1107" b="0" spc="28" dirty="0"/>
              <a:t>преподавателей вузов и </a:t>
            </a:r>
            <a:r>
              <a:rPr lang="ru-RU" sz="1107" b="0" spc="28" dirty="0" err="1"/>
              <a:t>ссузов</a:t>
            </a:r>
            <a:r>
              <a:rPr lang="ru-RU" sz="1107" b="0" spc="28" dirty="0"/>
              <a:t> </a:t>
            </a:r>
            <a:r>
              <a:rPr lang="ru-RU" sz="1107" spc="28" dirty="0">
                <a:latin typeface="SB Sans Display Semibold"/>
              </a:rPr>
              <a:t>бесплатно.</a:t>
            </a:r>
          </a:p>
          <a:p>
            <a:pPr marL="5683" marR="2274" algn="l" defTabSz="674860" rtl="0">
              <a:spcBef>
                <a:spcPts val="33"/>
              </a:spcBef>
            </a:pPr>
            <a:endParaRPr lang="ru-RU" sz="1107" spc="28" dirty="0">
              <a:latin typeface="SB Sans Display Semibold"/>
            </a:endParaRPr>
          </a:p>
          <a:p>
            <a:pPr marL="5683" marR="2274" algn="l" defTabSz="674860" rtl="0">
              <a:spcBef>
                <a:spcPts val="33"/>
              </a:spcBef>
            </a:pPr>
            <a:r>
              <a:rPr lang="ru-RU" sz="1107" b="0" spc="28" dirty="0">
                <a:latin typeface="SB Sans Display Semibold"/>
                <a:cs typeface="SB Sans Display" panose="020B0503040504020204" pitchFamily="34" charset="0"/>
              </a:rPr>
              <a:t>Основной программ </a:t>
            </a:r>
            <a:r>
              <a:rPr lang="ru-RU" sz="1107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Летней цифровой школы </a:t>
            </a:r>
            <a:r>
              <a:rPr lang="ru-RU" sz="1107" b="0" kern="1200" dirty="0" err="1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Сбера</a:t>
            </a:r>
            <a:r>
              <a:rPr lang="ru-RU" sz="1107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 является </a:t>
            </a:r>
            <a:r>
              <a:rPr lang="ru-RU" sz="1107" b="0" spc="28" dirty="0">
                <a:latin typeface="SB Sans Display Semibold"/>
              </a:rPr>
              <a:t>использование реальных кейсов</a:t>
            </a:r>
            <a:r>
              <a:rPr lang="ru-RU" sz="1107" b="0" kern="1200" dirty="0">
                <a:latin typeface="SB Sans Display Semibold"/>
                <a:ea typeface="微软雅黑"/>
                <a:cs typeface="SB Sans Text" panose="020B0503040504020204" pitchFamily="34" charset="0"/>
              </a:rPr>
              <a:t> и</a:t>
            </a:r>
            <a:r>
              <a:rPr lang="ru-RU" sz="1107" b="0" spc="28" dirty="0">
                <a:latin typeface="SB Sans Display Semibold"/>
              </a:rPr>
              <a:t> задач</a:t>
            </a:r>
            <a:r>
              <a:rPr lang="ru-RU" sz="1107" b="0" kern="1200" dirty="0">
                <a:ea typeface="微软雅黑"/>
                <a:cs typeface="SB Sans Text" panose="020B0503040504020204" pitchFamily="34" charset="0"/>
              </a:rPr>
              <a:t> </a:t>
            </a:r>
            <a:r>
              <a:rPr lang="ru-RU" sz="1107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в процессе обучения.</a:t>
            </a:r>
          </a:p>
          <a:p>
            <a:pPr marL="5683" marR="2274" algn="l" defTabSz="674860" rtl="0">
              <a:spcBef>
                <a:spcPts val="33"/>
              </a:spcBef>
            </a:pPr>
            <a:endParaRPr lang="ru-RU" sz="1107" b="0" kern="1200" dirty="0">
              <a:solidFill>
                <a:prstClr val="black">
                  <a:lumMod val="75000"/>
                  <a:lumOff val="25000"/>
                </a:prstClr>
              </a:solidFill>
              <a:ea typeface="微软雅黑"/>
              <a:cs typeface="SB Sans Text" panose="020B0503040504020204" pitchFamily="34" charset="0"/>
            </a:endParaRPr>
          </a:p>
          <a:p>
            <a:pPr marL="5683" marR="2274" algn="l" defTabSz="674860" rtl="0">
              <a:spcBef>
                <a:spcPts val="33"/>
              </a:spcBef>
            </a:pPr>
            <a:r>
              <a:rPr lang="ru-RU" sz="1107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Летняя школа проходит в </a:t>
            </a:r>
            <a:r>
              <a:rPr lang="ru-RU" sz="1107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онлайн-формате </a:t>
            </a:r>
            <a:r>
              <a:rPr lang="ru-RU" sz="1107" b="0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с выдачей </a:t>
            </a:r>
            <a:r>
              <a:rPr lang="ru-RU" sz="1107" kern="1200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/>
                <a:cs typeface="SB Sans Text" panose="020B0503040504020204" pitchFamily="34" charset="0"/>
              </a:rPr>
              <a:t>удостоверений о повышении квалификации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94A0563D-180C-B050-2F36-36B3D074F982}"/>
              </a:ext>
            </a:extLst>
          </p:cNvPr>
          <p:cNvSpPr txBox="1">
            <a:spLocks/>
          </p:cNvSpPr>
          <p:nvPr/>
        </p:nvSpPr>
        <p:spPr>
          <a:xfrm>
            <a:off x="1452014" y="4148093"/>
            <a:ext cx="1654977" cy="184464"/>
          </a:xfrm>
          <a:prstGeom prst="rect">
            <a:avLst/>
          </a:prstGeom>
        </p:spPr>
        <p:txBody>
          <a:bodyPr lIns="0" tIns="0" anchor="t"/>
          <a:lstStyle>
            <a:lvl1pPr marL="0">
              <a:defRPr sz="2400" b="1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40000">
                      <a:schemeClr val="accent4"/>
                    </a:gs>
                    <a:gs pos="75000">
                      <a:schemeClr val="accent3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28025" rtl="0">
              <a:defRPr/>
            </a:pPr>
            <a:r>
              <a:rPr lang="ru-RU" sz="1015" dirty="0">
                <a:solidFill>
                  <a:srgbClr val="323F48"/>
                </a:solidFill>
                <a:latin typeface="SB Sans Display Semibold"/>
                <a:cs typeface="SB Sans Display" panose="020B0503040504020204" pitchFamily="34" charset="0"/>
              </a:rPr>
              <a:t>Подать заявку на сайте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99D9860-7676-9738-09C3-C17A8C150CC6}"/>
              </a:ext>
            </a:extLst>
          </p:cNvPr>
          <p:cNvSpPr/>
          <p:nvPr/>
        </p:nvSpPr>
        <p:spPr>
          <a:xfrm>
            <a:off x="1444821" y="4312922"/>
            <a:ext cx="3672814" cy="218646"/>
          </a:xfrm>
          <a:prstGeom prst="rect">
            <a:avLst/>
          </a:prstGeom>
        </p:spPr>
        <p:txBody>
          <a:bodyPr wrap="square" lIns="36535">
            <a:spAutoFit/>
          </a:bodyPr>
          <a:lstStyle/>
          <a:p>
            <a:pPr algn="l" defTabSz="928025" rtl="0">
              <a:defRPr/>
            </a:pPr>
            <a:r>
              <a:rPr lang="ru-RU" sz="812" kern="1200" dirty="0">
                <a:solidFill>
                  <a:srgbClr val="323F48"/>
                </a:solidFill>
                <a:latin typeface="SB Sans Display"/>
                <a:ea typeface="+mn-ea"/>
                <a:cs typeface="+mn-cs"/>
              </a:rPr>
              <a:t>с </a:t>
            </a:r>
            <a:r>
              <a:rPr lang="en-US" sz="812" kern="1200" dirty="0">
                <a:solidFill>
                  <a:srgbClr val="323F48"/>
                </a:solidFill>
                <a:latin typeface="SB Sans Display"/>
                <a:ea typeface="+mn-ea"/>
                <a:cs typeface="+mn-cs"/>
              </a:rPr>
              <a:t>1 </a:t>
            </a:r>
            <a:r>
              <a:rPr lang="ru-RU" sz="812" kern="1200" dirty="0">
                <a:solidFill>
                  <a:srgbClr val="323F48"/>
                </a:solidFill>
                <a:latin typeface="SB Sans Display"/>
                <a:ea typeface="+mn-ea"/>
                <a:cs typeface="+mn-cs"/>
              </a:rPr>
              <a:t>по 16 июня 2024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F74F35F-ECA3-9090-D34E-43A5B76BDE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6502" y="3911736"/>
            <a:ext cx="925080" cy="9250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7E07C4-3218-B9A3-98DE-A84ADB1788EB}"/>
              </a:ext>
            </a:extLst>
          </p:cNvPr>
          <p:cNvSpPr/>
          <p:nvPr/>
        </p:nvSpPr>
        <p:spPr>
          <a:xfrm>
            <a:off x="4646262" y="4330357"/>
            <a:ext cx="1391112" cy="36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Продуктовый дизайн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694B2E-52C1-D998-4F93-AF79EA977ED3}"/>
              </a:ext>
            </a:extLst>
          </p:cNvPr>
          <p:cNvSpPr/>
          <p:nvPr/>
        </p:nvSpPr>
        <p:spPr>
          <a:xfrm>
            <a:off x="6725110" y="3661732"/>
            <a:ext cx="1682112" cy="51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Продуктовое </a:t>
            </a:r>
            <a:b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</a:br>
            <a:r>
              <a:rPr lang="ru-RU" sz="913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и проектное управление</a:t>
            </a:r>
          </a:p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71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/>
                <a:ea typeface="微软雅黑"/>
                <a:cs typeface="SB Sans Text" panose="020B0503040504020204" pitchFamily="34" charset="0"/>
              </a:rPr>
              <a:t>100 мест</a:t>
            </a:r>
            <a:endParaRPr lang="ru-RU" sz="1015" kern="1200" dirty="0">
              <a:solidFill>
                <a:srgbClr val="26ADC8"/>
              </a:solidFill>
              <a:latin typeface="SB Sans Display"/>
              <a:ea typeface="微软雅黑"/>
              <a:cs typeface="SB Sans Text" panose="020B05030405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8277F4-0D5E-0282-3B93-15A48039A1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45" y="3690573"/>
            <a:ext cx="349370" cy="3493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6EFDF2-22E3-EC9C-7C1C-ED7455E60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59" y="4330357"/>
            <a:ext cx="387049" cy="3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E41C27AE-1A0E-34C8-31BE-439E7AAA8830}"/>
              </a:ext>
            </a:extLst>
          </p:cNvPr>
          <p:cNvSpPr/>
          <p:nvPr/>
        </p:nvSpPr>
        <p:spPr>
          <a:xfrm>
            <a:off x="4576306" y="1006042"/>
            <a:ext cx="4191728" cy="1150655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298E6C9-7D9B-ACD8-AA0E-38584F5D72CA}"/>
              </a:ext>
            </a:extLst>
          </p:cNvPr>
          <p:cNvSpPr/>
          <p:nvPr/>
        </p:nvSpPr>
        <p:spPr>
          <a:xfrm>
            <a:off x="4576306" y="2276854"/>
            <a:ext cx="4191728" cy="1150655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D2FA061-EC0A-74E7-93B9-48662705D61C}"/>
              </a:ext>
            </a:extLst>
          </p:cNvPr>
          <p:cNvSpPr/>
          <p:nvPr/>
        </p:nvSpPr>
        <p:spPr>
          <a:xfrm>
            <a:off x="4576306" y="3533431"/>
            <a:ext cx="4191728" cy="1257304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E21B79F-170D-91CF-7F6D-88606171AB92}"/>
              </a:ext>
            </a:extLst>
          </p:cNvPr>
          <p:cNvSpPr/>
          <p:nvPr/>
        </p:nvSpPr>
        <p:spPr>
          <a:xfrm>
            <a:off x="563189" y="1006042"/>
            <a:ext cx="3783386" cy="936197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C5A1427-CACA-7545-B88F-783D51977E51}"/>
              </a:ext>
            </a:extLst>
          </p:cNvPr>
          <p:cNvSpPr/>
          <p:nvPr/>
        </p:nvSpPr>
        <p:spPr>
          <a:xfrm>
            <a:off x="559906" y="2112128"/>
            <a:ext cx="3783386" cy="1664360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88204B8-8902-2C12-4D7B-FB981EF8916F}"/>
              </a:ext>
            </a:extLst>
          </p:cNvPr>
          <p:cNvSpPr/>
          <p:nvPr/>
        </p:nvSpPr>
        <p:spPr>
          <a:xfrm>
            <a:off x="560132" y="3903309"/>
            <a:ext cx="3775752" cy="887426"/>
          </a:xfrm>
          <a:prstGeom prst="roundRect">
            <a:avLst>
              <a:gd name="adj" fmla="val 2927"/>
            </a:avLst>
          </a:prstGeom>
          <a:solidFill>
            <a:srgbClr val="FEFFFF"/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B91875A2-57E0-C9FD-9D53-7C5D6D6B5101}"/>
              </a:ext>
            </a:extLst>
          </p:cNvPr>
          <p:cNvSpPr txBox="1">
            <a:spLocks/>
          </p:cNvSpPr>
          <p:nvPr/>
        </p:nvSpPr>
        <p:spPr>
          <a:xfrm>
            <a:off x="563189" y="444530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defTabSz="928025">
              <a:defRPr/>
            </a:pPr>
            <a:r>
              <a:rPr lang="ru-RU" sz="2215" dirty="0">
                <a:latin typeface="SB Sans Display Semibold"/>
              </a:rPr>
              <a:t>Формат программы</a:t>
            </a:r>
          </a:p>
        </p:txBody>
      </p:sp>
      <p:pic>
        <p:nvPicPr>
          <p:cNvPr id="5" name="logo_sber.png" descr="logo_sber.png">
            <a:extLst>
              <a:ext uri="{FF2B5EF4-FFF2-40B4-BE49-F238E27FC236}">
                <a16:creationId xmlns:a16="http://schemas.microsoft.com/office/drawing/2014/main" id="{D481B7BC-A02C-CB14-6D19-CF4298A50A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AF7D3380-A736-4643-D0AC-463CBCA0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9" y="1143590"/>
            <a:ext cx="255359" cy="2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8C8BC9-7E33-3FB3-AAFF-9F81C9C460DC}"/>
              </a:ext>
            </a:extLst>
          </p:cNvPr>
          <p:cNvSpPr/>
          <p:nvPr/>
        </p:nvSpPr>
        <p:spPr>
          <a:xfrm>
            <a:off x="1099728" y="1112033"/>
            <a:ext cx="1262846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Регистрация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99E799-85E1-72D9-FE4D-376138D4BCDA}"/>
              </a:ext>
            </a:extLst>
          </p:cNvPr>
          <p:cNvSpPr/>
          <p:nvPr/>
        </p:nvSpPr>
        <p:spPr>
          <a:xfrm>
            <a:off x="576437" y="1503671"/>
            <a:ext cx="3648198" cy="25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rPr>
              <a:t>До 23:59 по московскому времени </a:t>
            </a:r>
            <a:r>
              <a:rPr lang="ru-RU" sz="1066" b="1" kern="1200" dirty="0"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rPr>
              <a:t>16 июня (вс)</a:t>
            </a: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650CF525-D19F-379F-C8F0-11B049D2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3" y="2172574"/>
            <a:ext cx="224170" cy="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DE1507D-EAA6-7B6A-758B-C307FD10BF5D}"/>
              </a:ext>
            </a:extLst>
          </p:cNvPr>
          <p:cNvSpPr/>
          <p:nvPr/>
        </p:nvSpPr>
        <p:spPr>
          <a:xfrm>
            <a:off x="1099728" y="2183160"/>
            <a:ext cx="197768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Условия участия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A9E0782-BF31-25E5-BD1C-48951B62C30F}"/>
              </a:ext>
            </a:extLst>
          </p:cNvPr>
          <p:cNvSpPr/>
          <p:nvPr/>
        </p:nvSpPr>
        <p:spPr>
          <a:xfrm>
            <a:off x="576437" y="2512239"/>
            <a:ext cx="36905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программе могут принять участие </a:t>
            </a:r>
            <a:r>
              <a:rPr lang="ru-RU" sz="1000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преподаватели вузов и организаций СПО</a:t>
            </a: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, работающие в смежных областях по трекам, которые есть в Летней цифровой школе. Если ранее Вы обучались в Цифровых школах </a:t>
            </a:r>
            <a:r>
              <a:rPr lang="ru-RU" sz="100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, то Вы можете подать заявку на участие, однако необходимо выбрать другой трек обучения </a:t>
            </a: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C4AF5D2E-AD70-5C2F-83DA-025FA420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0" y="3968589"/>
            <a:ext cx="280341" cy="2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69E8CF3-E919-B4FF-0338-7A37E510ECA2}"/>
              </a:ext>
            </a:extLst>
          </p:cNvPr>
          <p:cNvSpPr/>
          <p:nvPr/>
        </p:nvSpPr>
        <p:spPr>
          <a:xfrm>
            <a:off x="1099728" y="3993274"/>
            <a:ext cx="197768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Стоимость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E9F3A86-6758-5EA8-D5F4-C13B4FB5AE6D}"/>
              </a:ext>
            </a:extLst>
          </p:cNvPr>
          <p:cNvSpPr/>
          <p:nvPr/>
        </p:nvSpPr>
        <p:spPr>
          <a:xfrm>
            <a:off x="567540" y="4319778"/>
            <a:ext cx="3648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Обучение в школе </a:t>
            </a:r>
            <a:r>
              <a:rPr lang="ru-RU" sz="1000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бесплатно</a:t>
            </a:r>
            <a:r>
              <a:rPr lang="en-US" sz="1000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 проходит при поддержке </a:t>
            </a:r>
            <a:r>
              <a:rPr lang="ru-RU" sz="1000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1000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9282E616-F3B2-3C79-E367-2E0FDE7D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81" y="2391634"/>
            <a:ext cx="208458" cy="2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70D86D6-225A-88A7-34A8-C3EB338065AC}"/>
              </a:ext>
            </a:extLst>
          </p:cNvPr>
          <p:cNvSpPr/>
          <p:nvPr/>
        </p:nvSpPr>
        <p:spPr>
          <a:xfrm>
            <a:off x="5025493" y="2369892"/>
            <a:ext cx="101553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Обучение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648C4EE-6E22-183B-EB27-D444542612C8}"/>
              </a:ext>
            </a:extLst>
          </p:cNvPr>
          <p:cNvSpPr/>
          <p:nvPr/>
        </p:nvSpPr>
        <p:spPr>
          <a:xfrm>
            <a:off x="4576306" y="2646629"/>
            <a:ext cx="4037469" cy="68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3 июля по 31 августа 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Вы сможете пройти электронные курсы от </a:t>
            </a:r>
            <a:r>
              <a:rPr lang="ru-RU" sz="964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СберУниверситета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и поучаствовать в вебинарах с экспертами </a:t>
            </a:r>
            <a:r>
              <a:rPr lang="ru-RU" sz="964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.</a:t>
            </a:r>
            <a:r>
              <a:rPr lang="en-US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Все учебные материалы и  выступления спикеров –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доступе 24/7 на портале. </a:t>
            </a:r>
            <a:endParaRPr lang="ru-RU" sz="964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48" name="Picture 12">
            <a:extLst>
              <a:ext uri="{FF2B5EF4-FFF2-40B4-BE49-F238E27FC236}">
                <a16:creationId xmlns:a16="http://schemas.microsoft.com/office/drawing/2014/main" id="{F426FD77-67C0-D9D0-216A-A58B641D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59" y="3636711"/>
            <a:ext cx="190902" cy="1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AE6F5C0-6B3C-C26A-49EF-FD027D016A72}"/>
              </a:ext>
            </a:extLst>
          </p:cNvPr>
          <p:cNvSpPr/>
          <p:nvPr/>
        </p:nvSpPr>
        <p:spPr>
          <a:xfrm>
            <a:off x="5032375" y="3589815"/>
            <a:ext cx="1011880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Результат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5B991BC-3303-9267-2FCC-4B313C5F467D}"/>
              </a:ext>
            </a:extLst>
          </p:cNvPr>
          <p:cNvSpPr/>
          <p:nvPr/>
        </p:nvSpPr>
        <p:spPr>
          <a:xfrm>
            <a:off x="4576306" y="3903309"/>
            <a:ext cx="4142681" cy="84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Участники программы улучшат навыки работы в своей предметной области, смогут модернизировать учебные курсы и рассказать студентах о последних технологиях. По итогу обучения можно будет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пройти аттестацию и получить удостоверение о повышении квалификации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A0509A-F0E8-F803-D8A8-83138252446B}"/>
              </a:ext>
            </a:extLst>
          </p:cNvPr>
          <p:cNvSpPr/>
          <p:nvPr/>
        </p:nvSpPr>
        <p:spPr>
          <a:xfrm>
            <a:off x="5032375" y="1112033"/>
            <a:ext cx="1659942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74860" rtl="0"/>
            <a:r>
              <a:rPr lang="ru-RU" sz="1250" b="1" kern="1200" dirty="0">
                <a:solidFill>
                  <a:srgbClr val="333F48"/>
                </a:solidFill>
                <a:latin typeface="SBSansText-Semibold"/>
                <a:ea typeface="+mn-ea"/>
                <a:cs typeface="+mn-cs"/>
              </a:rPr>
              <a:t>Критерии отбора</a:t>
            </a:r>
            <a:endParaRPr lang="ru-RU" sz="12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6C8200-BE81-0419-2769-B252EE5611E9}"/>
              </a:ext>
            </a:extLst>
          </p:cNvPr>
          <p:cNvSpPr/>
          <p:nvPr/>
        </p:nvSpPr>
        <p:spPr>
          <a:xfrm>
            <a:off x="4527259" y="1396726"/>
            <a:ext cx="4191729" cy="68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just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приоритетную очередь рассматриваются участники, чей основной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профиль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педагогической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деятельности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совпадает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с описанной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целевой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964" b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аудиторией</a:t>
            </a:r>
            <a:r>
              <a:rPr lang="ru-RU" sz="964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трека, а также участники ранее не проходившие обучение в Летних школах</a:t>
            </a:r>
          </a:p>
        </p:txBody>
      </p:sp>
      <p:pic>
        <p:nvPicPr>
          <p:cNvPr id="12" name="Рисунок 11" descr="Контрольный список (справа налево)">
            <a:extLst>
              <a:ext uri="{FF2B5EF4-FFF2-40B4-BE49-F238E27FC236}">
                <a16:creationId xmlns:a16="http://schemas.microsoft.com/office/drawing/2014/main" id="{33062A75-1629-816E-EA82-BC910A476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5760" y="1124157"/>
            <a:ext cx="290671" cy="2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1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489529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defTabSz="928025">
              <a:defRPr/>
            </a:pPr>
            <a:r>
              <a:rPr lang="ru-RU" sz="2030" dirty="0">
                <a:latin typeface="SB Sans Display Semibold"/>
              </a:rPr>
              <a:t>Наука о данных</a:t>
            </a: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92579" y="3079910"/>
            <a:ext cx="2989133" cy="91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01.00 Математика и механика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02.00 Компьютерные науки и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информационные науки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09.00 Информатика и вычислительная техника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10.00 Информационная безопасность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27.00 Управление в технических системах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05128" y="4468207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8 по 12 июля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AF0CC8-E52C-7200-9D89-F1D4378DCEA5}"/>
              </a:ext>
            </a:extLst>
          </p:cNvPr>
          <p:cNvSpPr/>
          <p:nvPr/>
        </p:nvSpPr>
        <p:spPr>
          <a:xfrm>
            <a:off x="3405129" y="1620909"/>
            <a:ext cx="2526750" cy="240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AI – 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тренды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Этика 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Исследования и инновации в Группе </a:t>
            </a:r>
            <a:r>
              <a:rPr lang="ru-RU" sz="886" kern="1200" dirty="0" err="1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Сбер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: результаты работы и новые инициативы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 err="1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AutoML</a:t>
            </a: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и перспективные методы 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Массовая персонализация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Модельный риск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Dream ML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Process Mining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IDP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Fusion Brain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Uplift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 err="1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GigaChat</a:t>
            </a:r>
            <a:endParaRPr lang="en" sz="886" kern="1200" dirty="0">
              <a:solidFill>
                <a:srgbClr val="323F48"/>
              </a:solidFill>
              <a:latin typeface="SB Sans Text"/>
              <a:cs typeface="SB Sans Text"/>
              <a:sym typeface="SB Sans Text"/>
            </a:endParaRP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Deploy 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моделей. </a:t>
            </a:r>
            <a:r>
              <a:rPr lang="en" sz="886" kern="1200" dirty="0" err="1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MLOps</a:t>
            </a: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. </a:t>
            </a:r>
            <a:r>
              <a:rPr lang="ru-RU" sz="886" kern="1200" dirty="0" err="1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СберДата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. Инфраструктура хранения и доступа к данным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443921-7743-C5F7-6D51-2FD73B4E1824}"/>
              </a:ext>
            </a:extLst>
          </p:cNvPr>
          <p:cNvSpPr/>
          <p:nvPr/>
        </p:nvSpPr>
        <p:spPr>
          <a:xfrm>
            <a:off x="6990384" y="1699444"/>
            <a:ext cx="1617979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Альберт Ефимов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вице-президент-директор Управления исследований и инноваций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642C2F-5392-9AA4-6B98-B0B1179BD754}"/>
              </a:ext>
            </a:extLst>
          </p:cNvPr>
          <p:cNvSpPr/>
          <p:nvPr/>
        </p:nvSpPr>
        <p:spPr>
          <a:xfrm>
            <a:off x="6990384" y="2625294"/>
            <a:ext cx="1617979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Андрей Незнамов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- начальник Центра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человекоцентричного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55DBA1-88EE-FEF7-DDB8-310EEA27D79F}"/>
              </a:ext>
            </a:extLst>
          </p:cNvPr>
          <p:cNvSpPr/>
          <p:nvPr/>
        </p:nvSpPr>
        <p:spPr>
          <a:xfrm>
            <a:off x="6990384" y="3542355"/>
            <a:ext cx="1908424" cy="705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Денис Димитров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по исследованию данных Управления развития перспективных технологий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 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200B3F-68DF-7364-950F-286530E10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5" t="-225" r="21107" b="1722"/>
          <a:stretch/>
        </p:blipFill>
        <p:spPr>
          <a:xfrm>
            <a:off x="6323983" y="1706186"/>
            <a:ext cx="694534" cy="708779"/>
          </a:xfrm>
          <a:prstGeom prst="ellipse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500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241946"/>
            <a:ext cx="2989133" cy="125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На треке Вы познакомитесь с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AI-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решениями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и Института ИИ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AIRI. 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Ведущие практики расскажут о том, сколько стоит ИИ, к каким проблемам приводит отсутствие этичности в разработанных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AI-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моделях, и о многом другом.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D331B9E-34F2-FE80-AB0F-336C8C75B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9" y="379340"/>
            <a:ext cx="340193" cy="368542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16209" y="2667003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025610" y="1117461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7634" y="4100540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BB0772-1975-0494-BFE1-65D25A0F75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5910"/>
          <a:stretch/>
        </p:blipFill>
        <p:spPr>
          <a:xfrm>
            <a:off x="6300833" y="3533828"/>
            <a:ext cx="740835" cy="790224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DFA823-417F-64F3-C6E9-CE3960D31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32" y="2587565"/>
            <a:ext cx="740836" cy="7408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034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1802289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defTabSz="928025">
              <a:defRPr/>
            </a:pPr>
            <a:r>
              <a:rPr lang="ru-RU" sz="2030" dirty="0">
                <a:latin typeface="SB Sans Display Semibold"/>
              </a:rPr>
              <a:t>Инжиниринг данных</a:t>
            </a: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303671" y="3368564"/>
            <a:ext cx="2989133" cy="91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01.00 Математика и механика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02.00 Компьютерные науки и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информационные науки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09.00 Информатика и вычислительная техника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10.00 Информационная безопасность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27.00 Управление в технических системах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410562" y="4473779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8 по 12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300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5" y="1177501"/>
            <a:ext cx="3014175" cy="189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 рамках этого трека рассмотрим базовые технологии, которыми должен владеть инженер данных, а также вопросы, с которыми сталкивается специалист в ходе реальной работы. Вы узнаете о принципах работы </a:t>
            </a:r>
            <a:b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большими данными и особенностях их анализа. По окончании нашего трека вы сможете создавать свои проекты и исследования.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106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40958" y="2984009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025610" y="1117461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23068" y="410611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7FD44-2E87-EADF-8649-0DEEDCCD3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6" y="423914"/>
            <a:ext cx="331214" cy="32879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57CBCF-1F5C-7146-9409-D6B97DFD1425}"/>
              </a:ext>
            </a:extLst>
          </p:cNvPr>
          <p:cNvSpPr/>
          <p:nvPr/>
        </p:nvSpPr>
        <p:spPr>
          <a:xfrm>
            <a:off x="3399717" y="1584289"/>
            <a:ext cx="2526750" cy="268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Типы данных и базовые конструкции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Выбор, группировка и сортировка данных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Условия фильтрации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Соединения таблиц и множества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Функции работы с данными и агрегатные функции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Подзапросы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Циклы и условные операторы, ограничения и блокировка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Представления и аналитические функции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Фабрика данных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Задачи и инструментарий инженера данных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Ведение в </a:t>
            </a: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DWH 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и </a:t>
            </a:r>
            <a:r>
              <a:rPr lang="en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ETL-</a:t>
            </a: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процессы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23F48"/>
                </a:solidFill>
                <a:latin typeface="SB Sans Text"/>
                <a:cs typeface="SB Sans Text"/>
                <a:sym typeface="SB Sans Text"/>
              </a:rPr>
              <a:t>Основы инкрементальной загрузки в хранилища данных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886" kern="1200" dirty="0">
              <a:solidFill>
                <a:srgbClr val="32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4A36B2-C90B-44C9-A095-9DEE16A81310}"/>
              </a:ext>
            </a:extLst>
          </p:cNvPr>
          <p:cNvSpPr/>
          <p:nvPr/>
        </p:nvSpPr>
        <p:spPr>
          <a:xfrm>
            <a:off x="7013146" y="1676762"/>
            <a:ext cx="1743273" cy="93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Илья Поздняков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- начальник Управления развития технологий искусственного интеллекта и машинного обучения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2DE80-FA8B-6E05-8128-FE07E82ED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66" y="1742784"/>
            <a:ext cx="708779" cy="708779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B463DF-97CE-BEF4-CBDD-0F74D866B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18" y="2729426"/>
            <a:ext cx="776410" cy="776410"/>
          </a:xfrm>
          <a:prstGeom prst="ellipse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0400AB-8A6A-0F22-428E-DED1DFD4747B}"/>
              </a:ext>
            </a:extLst>
          </p:cNvPr>
          <p:cNvSpPr/>
          <p:nvPr/>
        </p:nvSpPr>
        <p:spPr>
          <a:xfrm>
            <a:off x="7013145" y="2821652"/>
            <a:ext cx="1743273" cy="5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Мария Поликанова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Управляющий директор Департамента управления данными (</a:t>
            </a:r>
            <a:r>
              <a:rPr lang="en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SberData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03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6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FC285C1-2BC3-3E1C-F97D-AA603911425D}"/>
              </a:ext>
            </a:extLst>
          </p:cNvPr>
          <p:cNvSpPr/>
          <p:nvPr/>
        </p:nvSpPr>
        <p:spPr>
          <a:xfrm>
            <a:off x="359263" y="1114849"/>
            <a:ext cx="2952960" cy="2498281"/>
          </a:xfrm>
          <a:prstGeom prst="roundRect">
            <a:avLst>
              <a:gd name="adj" fmla="val 2927"/>
            </a:avLst>
          </a:prstGeom>
          <a:solidFill>
            <a:srgbClr val="FEFFFF">
              <a:alpha val="0"/>
            </a:srgbClr>
          </a:solidFill>
          <a:ln w="6350" cap="flat" cmpd="sng" algn="ctr">
            <a:gradFill>
              <a:gsLst>
                <a:gs pos="0">
                  <a:srgbClr val="0FA1D4"/>
                </a:gs>
                <a:gs pos="100000">
                  <a:srgbClr val="16D134"/>
                </a:gs>
              </a:gsLst>
              <a:lin ang="5400000" scaled="1"/>
            </a:gradFill>
            <a:prstDash val="solid"/>
          </a:ln>
          <a:effectLst>
            <a:outerShdw blurRad="259946" dist="57675" dir="2700000" sx="98000" sy="98000" algn="tl" rotWithShape="0">
              <a:prstClr val="black">
                <a:alpha val="15941"/>
              </a:prstClr>
            </a:outerShdw>
          </a:effectLst>
        </p:spPr>
        <p:txBody>
          <a:bodyPr wrap="square" lIns="73065" tIns="73065" rIns="73065" bIns="73065" rtlCol="0" anchor="ctr" anchorCtr="0">
            <a:noAutofit/>
          </a:bodyPr>
          <a:lstStyle/>
          <a:p>
            <a:pPr algn="l" defTabSz="926692" rtl="0" hangingPunct="0">
              <a:buClr>
                <a:srgbClr val="00B050"/>
              </a:buClr>
              <a:defRPr/>
            </a:pPr>
            <a:endParaRPr lang="ru-RU" sz="812">
              <a:solidFill>
                <a:prstClr val="black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Текст 7">
            <a:extLst>
              <a:ext uri="{FF2B5EF4-FFF2-40B4-BE49-F238E27FC236}">
                <a16:creationId xmlns:a16="http://schemas.microsoft.com/office/drawing/2014/main" id="{D3E63D46-001D-E02A-F022-81163F1DACF8}"/>
              </a:ext>
            </a:extLst>
          </p:cNvPr>
          <p:cNvSpPr txBox="1">
            <a:spLocks/>
          </p:cNvSpPr>
          <p:nvPr/>
        </p:nvSpPr>
        <p:spPr>
          <a:xfrm>
            <a:off x="986507" y="389857"/>
            <a:ext cx="7648258" cy="345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 lang="ru-RU" sz="2182" b="0" kern="1200" dirty="0">
                <a:solidFill>
                  <a:srgbClr val="323F48"/>
                </a:solidFill>
                <a:latin typeface="+mj-lt"/>
                <a:ea typeface="SB Sans Display Semibold"/>
                <a:cs typeface="SB Sans Display Semibold"/>
                <a:sym typeface="SB Sans Display Semibold"/>
              </a:defRPr>
            </a:lvl1pPr>
            <a:lvl2pPr marL="332476">
              <a:defRPr>
                <a:latin typeface="+mn-lt"/>
                <a:ea typeface="+mn-ea"/>
                <a:cs typeface="+mn-cs"/>
              </a:defRPr>
            </a:lvl2pPr>
            <a:lvl3pPr marL="664952">
              <a:defRPr>
                <a:latin typeface="+mn-lt"/>
                <a:ea typeface="+mn-ea"/>
                <a:cs typeface="+mn-cs"/>
              </a:defRPr>
            </a:lvl3pPr>
            <a:lvl4pPr marL="997428">
              <a:defRPr>
                <a:latin typeface="+mn-lt"/>
                <a:ea typeface="+mn-ea"/>
                <a:cs typeface="+mn-cs"/>
              </a:defRPr>
            </a:lvl4pPr>
            <a:lvl5pPr marL="1329903">
              <a:defRPr>
                <a:latin typeface="+mn-lt"/>
                <a:ea typeface="+mn-ea"/>
                <a:cs typeface="+mn-cs"/>
              </a:defRPr>
            </a:lvl5pPr>
            <a:lvl6pPr marL="1662379">
              <a:defRPr>
                <a:latin typeface="+mn-lt"/>
                <a:ea typeface="+mn-ea"/>
                <a:cs typeface="+mn-cs"/>
              </a:defRPr>
            </a:lvl6pPr>
            <a:lvl7pPr marL="1994855">
              <a:defRPr>
                <a:latin typeface="+mn-lt"/>
                <a:ea typeface="+mn-ea"/>
                <a:cs typeface="+mn-cs"/>
              </a:defRPr>
            </a:lvl7pPr>
            <a:lvl8pPr marL="2327331">
              <a:defRPr>
                <a:latin typeface="+mn-lt"/>
                <a:ea typeface="+mn-ea"/>
                <a:cs typeface="+mn-cs"/>
              </a:defRPr>
            </a:lvl8pPr>
            <a:lvl9pPr marL="2659807">
              <a:defRPr>
                <a:latin typeface="+mn-lt"/>
                <a:ea typeface="+mn-ea"/>
                <a:cs typeface="+mn-cs"/>
              </a:defRPr>
            </a:lvl9pPr>
          </a:lstStyle>
          <a:p>
            <a:pPr defTabSz="928025">
              <a:defRPr/>
            </a:pPr>
            <a:r>
              <a:rPr lang="ru-RU" sz="2030" dirty="0">
                <a:latin typeface="SB Sans Display Semibold"/>
              </a:rPr>
              <a:t>Разработка на </a:t>
            </a:r>
            <a:r>
              <a:rPr lang="en-US" sz="2030" dirty="0">
                <a:latin typeface="SB Sans Display Semibold"/>
              </a:rPr>
              <a:t>Java</a:t>
            </a:r>
            <a:endParaRPr lang="ru-RU" sz="2030" dirty="0">
              <a:latin typeface="SB Sans Display Semibold"/>
            </a:endParaRPr>
          </a:p>
        </p:txBody>
      </p:sp>
      <p:pic>
        <p:nvPicPr>
          <p:cNvPr id="3" name="logo_sber.png" descr="logo_sber.png">
            <a:extLst>
              <a:ext uri="{FF2B5EF4-FFF2-40B4-BE49-F238E27FC236}">
                <a16:creationId xmlns:a16="http://schemas.microsoft.com/office/drawing/2014/main" id="{613C4C6C-BF60-7E39-C2E3-DC06368C2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830" y="174389"/>
            <a:ext cx="410158" cy="1124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69A4D3-1387-CDEF-3B3E-6A990FA38886}"/>
              </a:ext>
            </a:extLst>
          </p:cNvPr>
          <p:cNvSpPr/>
          <p:nvPr/>
        </p:nvSpPr>
        <p:spPr>
          <a:xfrm>
            <a:off x="286245" y="3992366"/>
            <a:ext cx="2989133" cy="91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01.00 Математика и механика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02.00 Компьютерные науки и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информационные науки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09.00 Информатика и вычислительная техника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10.00 Информационная безопасность</a:t>
            </a:r>
            <a:b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</a:b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27.00 Управление в технических системах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39F330-ADD6-8390-C482-4C863FB0604D}"/>
              </a:ext>
            </a:extLst>
          </p:cNvPr>
          <p:cNvSpPr/>
          <p:nvPr/>
        </p:nvSpPr>
        <p:spPr>
          <a:xfrm>
            <a:off x="3399717" y="4733978"/>
            <a:ext cx="3423517" cy="230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 15 по 20 июля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8A12F4-7F8B-E584-7374-E7A475B5FC3A}"/>
              </a:ext>
            </a:extLst>
          </p:cNvPr>
          <p:cNvSpPr/>
          <p:nvPr/>
        </p:nvSpPr>
        <p:spPr>
          <a:xfrm>
            <a:off x="892316" y="700525"/>
            <a:ext cx="1486365" cy="26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74776" rtl="0">
              <a:spcAft>
                <a:spcPts val="221"/>
              </a:spcAft>
              <a:buClr>
                <a:srgbClr val="26ADC8"/>
              </a:buClr>
              <a:defRPr/>
            </a:pPr>
            <a:r>
              <a:rPr lang="ru-RU" sz="1116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200</a:t>
            </a:r>
            <a:r>
              <a:rPr lang="ru-RU" sz="111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Text" panose="020B0503040504020204" pitchFamily="34" charset="0"/>
                <a:ea typeface="微软雅黑"/>
                <a:cs typeface="SB Sans Text" panose="020B0503040504020204" pitchFamily="34" charset="0"/>
              </a:rPr>
              <a:t> мест</a:t>
            </a:r>
            <a:endParaRPr lang="ru-RU" sz="1116" kern="1200" dirty="0">
              <a:solidFill>
                <a:srgbClr val="26ADC8"/>
              </a:solidFill>
              <a:latin typeface="SB Sans Text" panose="020B0503040504020204" pitchFamily="34" charset="0"/>
              <a:ea typeface="微软雅黑"/>
              <a:cs typeface="SB Sans Text" panose="020B05030405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66C81E5-89CD-AE89-EA2E-33732E2CA15E}"/>
              </a:ext>
            </a:extLst>
          </p:cNvPr>
          <p:cNvSpPr/>
          <p:nvPr/>
        </p:nvSpPr>
        <p:spPr>
          <a:xfrm>
            <a:off x="306914" y="1177502"/>
            <a:ext cx="3028376" cy="2552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Трек направлен на освоение языка для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back-end 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разработки ИТ-продуктов в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– языка программирования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Java. 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Базовый уровень поможет слушателям без опыта программирования освоить начальный уровень языка </a:t>
            </a:r>
            <a:r>
              <a:rPr lang="en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 </a:t>
            </a:r>
            <a:r>
              <a:rPr lang="ru-RU" sz="106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 подготовиться к преподаванию новых дисциплин. Продвинутый уровень поможет слушателям с опытом программирования усовершенствовать свои навыки и актуализировать действующие дисциплины в соответствии с производственным процессом в </a:t>
            </a:r>
            <a:r>
              <a:rPr lang="ru-RU" sz="106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endParaRPr lang="ru-RU" sz="106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106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32FF122-47FA-199E-8C53-41687DC368A1}"/>
              </a:ext>
            </a:extLst>
          </p:cNvPr>
          <p:cNvSpPr/>
          <p:nvPr/>
        </p:nvSpPr>
        <p:spPr>
          <a:xfrm>
            <a:off x="3321090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Тематический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план трека 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F9FE38-7673-9C3C-288D-AD807FCF808B}"/>
              </a:ext>
            </a:extLst>
          </p:cNvPr>
          <p:cNvSpPr/>
          <p:nvPr/>
        </p:nvSpPr>
        <p:spPr>
          <a:xfrm>
            <a:off x="218229" y="3607654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Портрет слушателя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BEC2BC-AFD9-AA27-D5B6-6DF44707B7D8}"/>
              </a:ext>
            </a:extLst>
          </p:cNvPr>
          <p:cNvSpPr/>
          <p:nvPr/>
        </p:nvSpPr>
        <p:spPr>
          <a:xfrm>
            <a:off x="6135208" y="1116952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Ключевые </a:t>
            </a:r>
            <a:br>
              <a:rPr lang="en-US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</a:b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спикеры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8440DD3-0946-FFAA-5BDC-BB7FCC7642A1}"/>
              </a:ext>
            </a:extLst>
          </p:cNvPr>
          <p:cNvSpPr/>
          <p:nvPr/>
        </p:nvSpPr>
        <p:spPr>
          <a:xfrm>
            <a:off x="3312223" y="4366311"/>
            <a:ext cx="3904916" cy="5039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46140" tIns="0" rIns="146140" bIns="36535" rtlCol="0" anchor="ctr"/>
          <a:lstStyle/>
          <a:p>
            <a:pPr marL="109609" algn="l" rtl="0">
              <a:spcBef>
                <a:spcPts val="304"/>
              </a:spcBef>
            </a:pPr>
            <a:r>
              <a:rPr lang="ru-RU" sz="1421" kern="1200" dirty="0">
                <a:gradFill>
                  <a:gsLst>
                    <a:gs pos="37000">
                      <a:srgbClr val="0EA0D4"/>
                    </a:gs>
                    <a:gs pos="52000">
                      <a:srgbClr val="03CAAA"/>
                    </a:gs>
                    <a:gs pos="79000">
                      <a:srgbClr val="16D035"/>
                    </a:gs>
                  </a:gsLst>
                  <a:lin ang="19200000" scaled="0"/>
                </a:gradFill>
                <a:latin typeface="SB Sans Display Semibold"/>
                <a:ea typeface="+mn-ea"/>
                <a:cs typeface="+mn-cs"/>
              </a:rPr>
              <a:t>Даты интенсивов</a:t>
            </a:r>
            <a:endParaRPr lang="ru-RU" sz="1421" kern="1200" dirty="0">
              <a:solidFill>
                <a:srgbClr val="3C3C3C"/>
              </a:solidFill>
              <a:latin typeface="SB Sans Display Semibold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EF9C11-7904-8584-711C-92CDC4BEA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7" y="380810"/>
            <a:ext cx="314509" cy="343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76615D-BDBD-E806-5AC1-EE606A3243D4}"/>
              </a:ext>
            </a:extLst>
          </p:cNvPr>
          <p:cNvSpPr/>
          <p:nvPr/>
        </p:nvSpPr>
        <p:spPr>
          <a:xfrm>
            <a:off x="3392976" y="1606553"/>
            <a:ext cx="2742233" cy="286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Базовый уровень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Основы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Java-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программирования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DevOps 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для всех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Инструменты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Java-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разработчика в </a:t>
            </a:r>
            <a:r>
              <a:rPr lang="ru-RU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(</a:t>
            </a:r>
            <a:r>
              <a:rPr lang="en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Intellij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IDEA)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Простые типы данных и функции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Ввод/вывод в консоль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Структуры выбора, циклы, массивы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Стандартная библиотека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 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en-US" sz="886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Продвинутый уровень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Объектно-ориентированное </a:t>
            </a:r>
            <a:r>
              <a:rPr lang="en-US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Java-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программирование</a:t>
            </a:r>
            <a:endParaRPr lang="en-US" sz="886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Инструменты 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Java-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разработчика в </a:t>
            </a:r>
            <a:r>
              <a:rPr lang="ru-RU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Сбере</a:t>
            </a: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(</a:t>
            </a:r>
            <a:r>
              <a:rPr lang="en" sz="886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Intellij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 IDEA, Maven, Git)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Инструменты проверки кода (</a:t>
            </a: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Junit, Mockito, Cucumber)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Функциональное программирование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Ввод/вывод, исключения, дженерики </a:t>
            </a:r>
          </a:p>
          <a:p>
            <a:pPr marL="220267" indent="-126536" algn="l" defTabSz="674860" rtl="0">
              <a:buFont typeface="Arial" panose="020B0604020202020204" pitchFamily="34" charset="0"/>
              <a:buChar char="•"/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886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Spring</a:t>
            </a:r>
          </a:p>
        </p:txBody>
      </p:sp>
      <p:pic>
        <p:nvPicPr>
          <p:cNvPr id="4" name="Рисунок 3" descr="Изображение">
            <a:extLst>
              <a:ext uri="{FF2B5EF4-FFF2-40B4-BE49-F238E27FC236}">
                <a16:creationId xmlns:a16="http://schemas.microsoft.com/office/drawing/2014/main" id="{0B0B1826-60A8-9519-D388-CD2A1013B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2" y="1658111"/>
            <a:ext cx="778589" cy="7412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Рисунок 7" descr="Изображение">
            <a:extLst>
              <a:ext uri="{FF2B5EF4-FFF2-40B4-BE49-F238E27FC236}">
                <a16:creationId xmlns:a16="http://schemas.microsoft.com/office/drawing/2014/main" id="{2B951A7C-2501-F514-D433-D9EBBA0D1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1223" b="9983"/>
          <a:stretch/>
        </p:blipFill>
        <p:spPr bwMode="auto">
          <a:xfrm>
            <a:off x="6421432" y="2503891"/>
            <a:ext cx="778589" cy="7596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Рисунок 13" descr="Изображение">
            <a:extLst>
              <a:ext uri="{FF2B5EF4-FFF2-40B4-BE49-F238E27FC236}">
                <a16:creationId xmlns:a16="http://schemas.microsoft.com/office/drawing/2014/main" id="{95AC48F4-53AA-5A9D-E279-42DA7B842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2" y="3368103"/>
            <a:ext cx="778589" cy="77858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92ED22-CFF8-2983-57E4-D8C2C3866EC5}"/>
              </a:ext>
            </a:extLst>
          </p:cNvPr>
          <p:cNvSpPr/>
          <p:nvPr/>
        </p:nvSpPr>
        <p:spPr>
          <a:xfrm>
            <a:off x="7132083" y="1748452"/>
            <a:ext cx="1710291" cy="5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Денис Родин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Лидер профсообщества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Java-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разработчиков,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Сбера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4194C5-F8BA-934E-91D7-027D5F3F8339}"/>
              </a:ext>
            </a:extLst>
          </p:cNvPr>
          <p:cNvSpPr/>
          <p:nvPr/>
        </p:nvSpPr>
        <p:spPr>
          <a:xfrm>
            <a:off x="7132084" y="2627805"/>
            <a:ext cx="1617979" cy="47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Роман Таранов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Lead Java-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разработчик,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9CB523-4990-F415-D430-F0677CEC782B}"/>
              </a:ext>
            </a:extLst>
          </p:cNvPr>
          <p:cNvSpPr/>
          <p:nvPr/>
        </p:nvSpPr>
        <p:spPr>
          <a:xfrm>
            <a:off x="7132083" y="3550985"/>
            <a:ext cx="1977680" cy="47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1033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Константин Шарыпов</a:t>
            </a: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Архитектор </a:t>
            </a:r>
            <a:r>
              <a:rPr lang="en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c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ервиса</a:t>
            </a:r>
            <a:r>
              <a:rPr lang="ru-RU" sz="738" i="1" kern="1200" dirty="0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, </a:t>
            </a:r>
            <a:r>
              <a:rPr lang="ru-RU" sz="738" i="1" kern="1200" dirty="0" err="1">
                <a:solidFill>
                  <a:srgbClr val="333F48"/>
                </a:solidFill>
                <a:latin typeface="SB Sans Text"/>
                <a:cs typeface="SB Sans Text"/>
                <a:sym typeface="SB Sans Text"/>
              </a:rPr>
              <a:t>Сбер</a:t>
            </a: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  <a:p>
            <a:pPr marL="93730" algn="l" defTabSz="674860" rtl="0">
              <a:defRPr>
                <a:solidFill>
                  <a:srgbClr val="333F48"/>
                </a:solidFill>
                <a:latin typeface="SB Sans Text"/>
                <a:ea typeface="SB Sans Text"/>
                <a:cs typeface="SB Sans Text"/>
                <a:sym typeface="SB Sans Text"/>
              </a:defRPr>
            </a:pPr>
            <a:endParaRPr lang="ru-RU" sz="738" i="1" kern="1200" dirty="0">
              <a:solidFill>
                <a:srgbClr val="333F48"/>
              </a:solidFill>
              <a:latin typeface="SB Sans Text"/>
              <a:cs typeface="SB Sans Text"/>
              <a:sym typeface="SB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8601353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Пользовательские 2">
      <a:dk1>
        <a:srgbClr val="000000"/>
      </a:dk1>
      <a:lt1>
        <a:srgbClr val="FEFFFF"/>
      </a:lt1>
      <a:dk2>
        <a:srgbClr val="A3CD38"/>
      </a:dk2>
      <a:lt2>
        <a:srgbClr val="F2E913"/>
      </a:lt2>
      <a:accent1>
        <a:srgbClr val="0FA8E0"/>
      </a:accent1>
      <a:accent2>
        <a:srgbClr val="0C8AD0"/>
      </a:accent2>
      <a:accent3>
        <a:srgbClr val="45D370"/>
      </a:accent3>
      <a:accent4>
        <a:srgbClr val="20A038"/>
      </a:accent4>
      <a:accent5>
        <a:srgbClr val="FEFFFF"/>
      </a:accent5>
      <a:accent6>
        <a:srgbClr val="F79646"/>
      </a:accent6>
      <a:hlink>
        <a:srgbClr val="3C3C3C"/>
      </a:hlink>
      <a:folHlink>
        <a:srgbClr val="800080"/>
      </a:folHlink>
    </a:clrScheme>
    <a:fontScheme name="Другая 31">
      <a:majorFont>
        <a:latin typeface="SB Sans Display Semibold"/>
        <a:ea typeface=""/>
        <a:cs typeface=""/>
      </a:majorFont>
      <a:minorFont>
        <a:latin typeface="SB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2000"/>
          </a:schemeClr>
        </a:solidFill>
        <a:ln w="12700"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miter lim="400000"/>
        </a:ln>
      </a:spPr>
      <a:bodyPr lIns="180000" tIns="180000" rIns="180000" bIns="180000" anchor="ctr">
        <a:spAutoFit/>
      </a:bodyPr>
      <a:lstStyle>
        <a:defPPr algn="l">
          <a:defRPr sz="1400" dirty="0" smtClean="0">
            <a:solidFill>
              <a:srgbClr val="323F48"/>
            </a:solidFill>
            <a:latin typeface="SB Sans Text" panose="020B0503040504020204" pitchFamily="34" charset="-52"/>
            <a:cs typeface="SB Sans Text" panose="020B0503040504020204" pitchFamily="34" charset="-52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Пользовательские 2">
      <a:dk1>
        <a:srgbClr val="000000"/>
      </a:dk1>
      <a:lt1>
        <a:srgbClr val="FEFFFF"/>
      </a:lt1>
      <a:dk2>
        <a:srgbClr val="A3CD38"/>
      </a:dk2>
      <a:lt2>
        <a:srgbClr val="F2E913"/>
      </a:lt2>
      <a:accent1>
        <a:srgbClr val="0FA8E0"/>
      </a:accent1>
      <a:accent2>
        <a:srgbClr val="0C8AD0"/>
      </a:accent2>
      <a:accent3>
        <a:srgbClr val="45D370"/>
      </a:accent3>
      <a:accent4>
        <a:srgbClr val="20A038"/>
      </a:accent4>
      <a:accent5>
        <a:srgbClr val="FEFFFF"/>
      </a:accent5>
      <a:accent6>
        <a:srgbClr val="F79646"/>
      </a:accent6>
      <a:hlink>
        <a:srgbClr val="3C3C3C"/>
      </a:hlink>
      <a:folHlink>
        <a:srgbClr val="800080"/>
      </a:folHlink>
    </a:clrScheme>
    <a:fontScheme name="Другая 31">
      <a:majorFont>
        <a:latin typeface="SB Sans Display Semibold"/>
        <a:ea typeface=""/>
        <a:cs typeface=""/>
      </a:majorFont>
      <a:minorFont>
        <a:latin typeface="SB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2000"/>
          </a:schemeClr>
        </a:solidFill>
        <a:ln w="12700"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60000"/>
                </a:schemeClr>
              </a:gs>
            </a:gsLst>
            <a:lin ang="0" scaled="0"/>
          </a:gradFill>
          <a:miter lim="400000"/>
        </a:ln>
      </a:spPr>
      <a:bodyPr lIns="180000" tIns="180000" rIns="180000" bIns="180000" anchor="ctr">
        <a:spAutoFit/>
      </a:bodyPr>
      <a:lstStyle>
        <a:defPPr algn="l">
          <a:defRPr sz="1400" dirty="0" smtClean="0">
            <a:solidFill>
              <a:srgbClr val="323F48"/>
            </a:solidFill>
            <a:latin typeface="SB Sans Text" panose="020B0503040504020204" pitchFamily="34" charset="-52"/>
            <a:cs typeface="SB Sans Text" panose="020B0503040504020204" pitchFamily="34" charset="-52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2464</TotalTime>
  <Words>2590</Words>
  <Application>Microsoft Macintosh PowerPoint</Application>
  <PresentationFormat>Произвольный</PresentationFormat>
  <Paragraphs>446</Paragraphs>
  <Slides>18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4" baseType="lpstr">
      <vt:lpstr>Системный шрифт, обычный</vt:lpstr>
      <vt:lpstr>Arial</vt:lpstr>
      <vt:lpstr>Calibri</vt:lpstr>
      <vt:lpstr>Play</vt:lpstr>
      <vt:lpstr>SB Sans Display</vt:lpstr>
      <vt:lpstr>SB Sans Display Light</vt:lpstr>
      <vt:lpstr>SB Sans Display Semibold</vt:lpstr>
      <vt:lpstr>SB Sans Text</vt:lpstr>
      <vt:lpstr>SB Sans Text Cond</vt:lpstr>
      <vt:lpstr>SBSansDisplay-Semibold</vt:lpstr>
      <vt:lpstr>SBSansText-Semibold</vt:lpstr>
      <vt:lpstr>Segoe UI Light</vt:lpstr>
      <vt:lpstr>Office Theme</vt:lpstr>
      <vt:lpstr>1_Office Theme</vt:lpstr>
      <vt:lpstr>2_Office Theme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Шаблон_white</dc:title>
  <dc:creator>Masha</dc:creator>
  <cp:lastModifiedBy>Мячина Ксения Витальевна</cp:lastModifiedBy>
  <cp:revision>89</cp:revision>
  <dcterms:created xsi:type="dcterms:W3CDTF">2023-10-26T09:54:54Z</dcterms:created>
  <dcterms:modified xsi:type="dcterms:W3CDTF">2024-05-24T08:01:14Z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2022-05-17T00:00:00Z</vt:filetime>
  </property>
  <property fmtid="{D5CDD505-2E9C-101B-9397-08002B2CF9AE}" pid="3" name="Creator">
    <vt:lpwstr>Keynote</vt:lpwstr>
  </property>
  <property fmtid="{D5CDD505-2E9C-101B-9397-08002B2CF9AE}" pid="4" name="LastSaved">
    <vt:filetime>2023-10-26T00:00:00Z</vt:filetime>
  </property>
  <property fmtid="{D5CDD505-2E9C-101B-9397-08002B2CF9AE}" pid="5" name="Producer">
    <vt:lpwstr>macOS Версия 12.3.1 (Выпуск 21E258) Quartz PDFContext</vt:lpwstr>
  </property>
</Properties>
</file>