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.png" ContentType="image/png"/>
  <Override PartName="/ppt/media/image2.wmf" ContentType="image/x-wmf"/>
  <Override PartName="/ppt/media/image3.png" ContentType="image/png"/>
  <Override PartName="/ppt/media/image4.wmf" ContentType="image/x-wmf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0412" cy="6859587"/>
  <p:notesSz cx="6805612" cy="99441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F2876-89FD-46CA-A098-9F4DB9218D22}" type="doc">
      <dgm:prSet loTypeId="urn:microsoft.com/office/officeart/2005/8/layout/lProcess2" loCatId="relationship" qsTypeId="urn:microsoft.com/office/officeart/2005/8/quickstyle/simple5" qsCatId="simple" csTypeId="urn:microsoft.com/office/officeart/2005/8/colors/accent1_2" csCatId="accent1" phldr="1"/>
      <dgm:spPr/>
    </dgm:pt>
    <dgm:pt modelId="{C5D930C9-2320-4A7E-959A-0D4F12FFA98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Интерактивные лекции и семинары</a:t>
          </a:r>
          <a:endParaRPr lang="ru-RU" sz="24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CC0EA52-1BCB-45C4-A977-56EF3247C632}" type="parTrans" cxnId="{265F9EDB-5F52-44AC-9D65-86ABC8D2AE05}">
      <dgm:prSet/>
      <dgm:spPr/>
      <dgm:t>
        <a:bodyPr/>
        <a:lstStyle/>
        <a:p>
          <a:endParaRPr lang="ru-RU"/>
        </a:p>
      </dgm:t>
    </dgm:pt>
    <dgm:pt modelId="{0B0691AB-2ED3-4C52-9C5E-F5C450597045}" type="sibTrans" cxnId="{265F9EDB-5F52-44AC-9D65-86ABC8D2AE05}">
      <dgm:prSet/>
      <dgm:spPr/>
      <dgm:t>
        <a:bodyPr/>
        <a:lstStyle/>
        <a:p>
          <a:endParaRPr lang="ru-RU"/>
        </a:p>
      </dgm:t>
    </dgm:pt>
    <dgm:pt modelId="{C2726BCC-844E-428C-A00D-0086289BE9BB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Вебинары</a:t>
          </a:r>
          <a:r>
            <a:rPr lang="ru-RU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по темам</a:t>
          </a:r>
          <a:endParaRPr lang="ru-RU" sz="24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0950CA1-6DB7-47A5-9E8C-10F87366A725}" type="parTrans" cxnId="{EFD69867-07EB-49A0-9ECA-1100CEA4E36D}">
      <dgm:prSet/>
      <dgm:spPr/>
      <dgm:t>
        <a:bodyPr/>
        <a:lstStyle/>
        <a:p>
          <a:endParaRPr lang="ru-RU"/>
        </a:p>
      </dgm:t>
    </dgm:pt>
    <dgm:pt modelId="{E4779578-5717-4BA9-AFA6-2240B071D7CD}" type="sibTrans" cxnId="{EFD69867-07EB-49A0-9ECA-1100CEA4E36D}">
      <dgm:prSet/>
      <dgm:spPr/>
      <dgm:t>
        <a:bodyPr/>
        <a:lstStyle/>
        <a:p>
          <a:endParaRPr lang="ru-RU"/>
        </a:p>
      </dgm:t>
    </dgm:pt>
    <dgm:pt modelId="{399085FD-B8A8-47E4-92B1-FA5CB93341E6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Особенности банковского бизнеса в России сегодня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09AB2E6-5948-4B25-8CED-577DBD53D08D}" type="parTrans" cxnId="{5F677916-605B-429F-B02A-09B5AD8257EE}">
      <dgm:prSet/>
      <dgm:spPr/>
      <dgm:t>
        <a:bodyPr/>
        <a:lstStyle/>
        <a:p>
          <a:endParaRPr lang="ru-RU"/>
        </a:p>
      </dgm:t>
    </dgm:pt>
    <dgm:pt modelId="{7BC64A56-D785-462E-B940-73D158866F61}" type="sibTrans" cxnId="{5F677916-605B-429F-B02A-09B5AD8257EE}">
      <dgm:prSet/>
      <dgm:spPr/>
      <dgm:t>
        <a:bodyPr/>
        <a:lstStyle/>
        <a:p>
          <a:endParaRPr lang="ru-RU"/>
        </a:p>
      </dgm:t>
    </dgm:pt>
    <dgm:pt modelId="{A2A54193-BB99-4B97-A3BE-A42B1265C983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Современные банковские продукты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5B93DEA-AACC-46D6-9CBD-CD9B771D5867}" type="parTrans" cxnId="{A8BE97A6-9A44-48FD-ADE1-8FD749EB3E01}">
      <dgm:prSet/>
      <dgm:spPr/>
      <dgm:t>
        <a:bodyPr/>
        <a:lstStyle/>
        <a:p>
          <a:endParaRPr lang="ru-RU"/>
        </a:p>
      </dgm:t>
    </dgm:pt>
    <dgm:pt modelId="{65481CA4-8711-4401-902E-806605F6EE89}" type="sibTrans" cxnId="{A8BE97A6-9A44-48FD-ADE1-8FD749EB3E01}">
      <dgm:prSet/>
      <dgm:spPr/>
      <dgm:t>
        <a:bodyPr/>
        <a:lstStyle/>
        <a:p>
          <a:endParaRPr lang="ru-RU"/>
        </a:p>
      </dgm:t>
    </dgm:pt>
    <dgm:pt modelId="{9983BF37-69B9-44F4-8EC9-B978E8CE0ECC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Инструменты продаж через различные каналы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AF90AD-3E8B-45B0-AF14-C1CEC9421A35}" type="parTrans" cxnId="{522405BF-9ECB-427E-B666-8A2387F9061F}">
      <dgm:prSet/>
      <dgm:spPr/>
      <dgm:t>
        <a:bodyPr/>
        <a:lstStyle/>
        <a:p>
          <a:endParaRPr lang="ru-RU"/>
        </a:p>
      </dgm:t>
    </dgm:pt>
    <dgm:pt modelId="{BC177016-CC78-4332-A052-176BBB86F16A}" type="sibTrans" cxnId="{522405BF-9ECB-427E-B666-8A2387F9061F}">
      <dgm:prSet/>
      <dgm:spPr/>
      <dgm:t>
        <a:bodyPr/>
        <a:lstStyle/>
        <a:p>
          <a:endParaRPr lang="ru-RU"/>
        </a:p>
      </dgm:t>
    </dgm:pt>
    <dgm:pt modelId="{B5F5C35B-6E7B-4CDE-A1E7-FAF31E1C62C9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Инвестирование как инструмент формирование портфеля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B952027-9FB8-4E54-8BE2-BE9C6125B9F1}" type="parTrans" cxnId="{CB424412-FE82-4043-9056-C924DD6EB74C}">
      <dgm:prSet/>
      <dgm:spPr/>
      <dgm:t>
        <a:bodyPr/>
        <a:lstStyle/>
        <a:p>
          <a:endParaRPr lang="ru-RU"/>
        </a:p>
      </dgm:t>
    </dgm:pt>
    <dgm:pt modelId="{56B80CBD-7ABE-4455-957C-73EA4E186E2C}" type="sibTrans" cxnId="{CB424412-FE82-4043-9056-C924DD6EB74C}">
      <dgm:prSet/>
      <dgm:spPr/>
      <dgm:t>
        <a:bodyPr/>
        <a:lstStyle/>
        <a:p>
          <a:endParaRPr lang="ru-RU"/>
        </a:p>
      </dgm:t>
    </dgm:pt>
    <dgm:pt modelId="{A72390AA-32CF-49A7-8287-2AD5471DE244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Эффективные </a:t>
          </a:r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деловые коммуникации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CCDB883-399E-4680-B7E9-D74683CE1D9E}" type="parTrans" cxnId="{EA43350A-B1CF-4BCB-87DC-D4C00E8032D7}">
      <dgm:prSet/>
      <dgm:spPr/>
      <dgm:t>
        <a:bodyPr/>
        <a:lstStyle/>
        <a:p>
          <a:endParaRPr lang="ru-RU"/>
        </a:p>
      </dgm:t>
    </dgm:pt>
    <dgm:pt modelId="{0EE356BC-56A5-4309-8D97-E2B618C30FAC}" type="sibTrans" cxnId="{EA43350A-B1CF-4BCB-87DC-D4C00E8032D7}">
      <dgm:prSet/>
      <dgm:spPr/>
      <dgm:t>
        <a:bodyPr/>
        <a:lstStyle/>
        <a:p>
          <a:endParaRPr lang="ru-RU"/>
        </a:p>
      </dgm:t>
    </dgm:pt>
    <dgm:pt modelId="{1700804D-AAAD-4BD3-B8B7-0676BFF82884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Навыки продаж </a:t>
          </a:r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презентации банковских </a:t>
          </a:r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продуктов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200F953-7BAF-4DBC-B567-5199B47BF22A}" type="parTrans" cxnId="{0399B569-75A0-45B5-818B-4A11AA93A139}">
      <dgm:prSet/>
      <dgm:spPr/>
      <dgm:t>
        <a:bodyPr/>
        <a:lstStyle/>
        <a:p>
          <a:endParaRPr lang="ru-RU"/>
        </a:p>
      </dgm:t>
    </dgm:pt>
    <dgm:pt modelId="{25E1947C-07D0-4F51-99B2-C07435FAFC84}" type="sibTrans" cxnId="{0399B569-75A0-45B5-818B-4A11AA93A139}">
      <dgm:prSet/>
      <dgm:spPr/>
      <dgm:t>
        <a:bodyPr/>
        <a:lstStyle/>
        <a:p>
          <a:endParaRPr lang="ru-RU"/>
        </a:p>
      </dgm:t>
    </dgm:pt>
    <dgm:pt modelId="{503ACCA4-0C64-42C4-878D-3A6DDA56CB0A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Связь сервиса и бизнес-показателей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741DA1D-9C05-48DB-9CDE-8FB05E678239}" type="parTrans" cxnId="{D1F2489C-9285-44EE-84F5-8F842601BBAF}">
      <dgm:prSet/>
      <dgm:spPr/>
      <dgm:t>
        <a:bodyPr/>
        <a:lstStyle/>
        <a:p>
          <a:endParaRPr lang="ru-RU"/>
        </a:p>
      </dgm:t>
    </dgm:pt>
    <dgm:pt modelId="{0EB8C677-3BDD-4B43-B303-16E3E7FCE9FE}" type="sibTrans" cxnId="{D1F2489C-9285-44EE-84F5-8F842601BBAF}">
      <dgm:prSet/>
      <dgm:spPr/>
      <dgm:t>
        <a:bodyPr/>
        <a:lstStyle/>
        <a:p>
          <a:endParaRPr lang="ru-RU"/>
        </a:p>
      </dgm:t>
    </dgm:pt>
    <dgm:pt modelId="{B65EFC15-E663-4394-8335-B7307CAC5255}">
      <dgm:prSet phldrT="[Текст]" custT="1"/>
      <dgm:spPr>
        <a:solidFill>
          <a:schemeClr val="bg1"/>
        </a:solidFill>
        <a:ln w="25400"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Построение карьеры в Банке</a:t>
          </a:r>
          <a:endParaRPr lang="ru-RU" sz="1200" b="1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87FB6FC-89B1-4DFB-AE4F-3050E5465B54}" type="parTrans" cxnId="{AF391B91-9611-4ADD-88C8-06CB8FE43D3B}">
      <dgm:prSet/>
      <dgm:spPr/>
      <dgm:t>
        <a:bodyPr/>
        <a:lstStyle/>
        <a:p>
          <a:endParaRPr lang="ru-RU"/>
        </a:p>
      </dgm:t>
    </dgm:pt>
    <dgm:pt modelId="{D84B388E-D158-4F6E-A5D3-421234C0E0DA}" type="sibTrans" cxnId="{AF391B91-9611-4ADD-88C8-06CB8FE43D3B}">
      <dgm:prSet/>
      <dgm:spPr/>
      <dgm:t>
        <a:bodyPr/>
        <a:lstStyle/>
        <a:p>
          <a:endParaRPr lang="ru-RU"/>
        </a:p>
      </dgm:t>
    </dgm:pt>
    <dgm:pt modelId="{892716B1-1802-476F-BF8A-1771A7FC570D}" type="pres">
      <dgm:prSet presAssocID="{2F8F2876-89FD-46CA-A098-9F4DB9218D22}" presName="theList" presStyleCnt="0">
        <dgm:presLayoutVars>
          <dgm:dir/>
          <dgm:animLvl val="lvl"/>
          <dgm:resizeHandles val="exact"/>
        </dgm:presLayoutVars>
      </dgm:prSet>
      <dgm:spPr/>
    </dgm:pt>
    <dgm:pt modelId="{5EBE7D9D-15D7-481C-AFF5-D6883A5BB110}" type="pres">
      <dgm:prSet presAssocID="{C5D930C9-2320-4A7E-959A-0D4F12FFA983}" presName="compNode" presStyleCnt="0"/>
      <dgm:spPr/>
    </dgm:pt>
    <dgm:pt modelId="{F95B3048-AB8F-4544-9EB2-1801E7166C3E}" type="pres">
      <dgm:prSet presAssocID="{C5D930C9-2320-4A7E-959A-0D4F12FFA983}" presName="aNode" presStyleLbl="bgShp" presStyleIdx="0" presStyleCnt="2"/>
      <dgm:spPr/>
      <dgm:t>
        <a:bodyPr/>
        <a:lstStyle/>
        <a:p>
          <a:endParaRPr lang="ru-RU"/>
        </a:p>
      </dgm:t>
    </dgm:pt>
    <dgm:pt modelId="{91437EC9-BB92-4EE7-8B8F-E72109024362}" type="pres">
      <dgm:prSet presAssocID="{C5D930C9-2320-4A7E-959A-0D4F12FFA983}" presName="textNode" presStyleLbl="bgShp" presStyleIdx="0" presStyleCnt="2"/>
      <dgm:spPr/>
      <dgm:t>
        <a:bodyPr/>
        <a:lstStyle/>
        <a:p>
          <a:endParaRPr lang="ru-RU"/>
        </a:p>
      </dgm:t>
    </dgm:pt>
    <dgm:pt modelId="{A2784E6E-D528-4F6F-BA9D-5B4ED9CF5E6C}" type="pres">
      <dgm:prSet presAssocID="{C5D930C9-2320-4A7E-959A-0D4F12FFA983}" presName="compChildNode" presStyleCnt="0"/>
      <dgm:spPr/>
    </dgm:pt>
    <dgm:pt modelId="{4B431EC1-DD3A-4960-8B64-708F0380F5F8}" type="pres">
      <dgm:prSet presAssocID="{C5D930C9-2320-4A7E-959A-0D4F12FFA983}" presName="theInnerList" presStyleCnt="0"/>
      <dgm:spPr/>
    </dgm:pt>
    <dgm:pt modelId="{1A8CD0E2-70EF-4AC5-BEE2-01F0FC49838B}" type="pres">
      <dgm:prSet presAssocID="{399085FD-B8A8-47E4-92B1-FA5CB93341E6}" presName="childNode" presStyleLbl="node1" presStyleIdx="0" presStyleCnt="8" custScaleY="2000000" custLinFactY="-100000" custLinFactNeighborX="916" custLinFactNeighborY="-152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9F81C-E177-440A-A68C-D32835F752F6}" type="pres">
      <dgm:prSet presAssocID="{399085FD-B8A8-47E4-92B1-FA5CB93341E6}" presName="aSpace2" presStyleCnt="0"/>
      <dgm:spPr/>
    </dgm:pt>
    <dgm:pt modelId="{78101DB2-B116-4691-A19F-FBB7DADD5A81}" type="pres">
      <dgm:prSet presAssocID="{A2A54193-BB99-4B97-A3BE-A42B1265C983}" presName="childNode" presStyleLbl="node1" presStyleIdx="1" presStyleCnt="8" custScaleY="2000000" custLinFactY="-14379" custLinFactNeighborX="91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45682-3671-4146-89D7-9590B3E095CA}" type="pres">
      <dgm:prSet presAssocID="{A2A54193-BB99-4B97-A3BE-A42B1265C983}" presName="aSpace2" presStyleCnt="0"/>
      <dgm:spPr/>
    </dgm:pt>
    <dgm:pt modelId="{25845620-B512-4D1F-9C9C-DC220410EF8C}" type="pres">
      <dgm:prSet presAssocID="{9983BF37-69B9-44F4-8EC9-B978E8CE0ECC}" presName="childNode" presStyleLbl="node1" presStyleIdx="2" presStyleCnt="8" custScaleY="2000000" custLinFactNeighborX="916" custLinFactNeighborY="23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E34A0-A4D8-4ECB-AB49-1B7C2A104397}" type="pres">
      <dgm:prSet presAssocID="{9983BF37-69B9-44F4-8EC9-B978E8CE0ECC}" presName="aSpace2" presStyleCnt="0"/>
      <dgm:spPr/>
    </dgm:pt>
    <dgm:pt modelId="{013262F3-73C0-446F-AB72-B1085AE4AF76}" type="pres">
      <dgm:prSet presAssocID="{B5F5C35B-6E7B-4CDE-A1E7-FAF31E1C62C9}" presName="childNode" presStyleLbl="node1" presStyleIdx="3" presStyleCnt="8" custScaleY="2000000" custLinFactY="62330" custLinFactNeighborX="91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D4AD3-95D6-4C4B-8FEC-E562C150DBC3}" type="pres">
      <dgm:prSet presAssocID="{B5F5C35B-6E7B-4CDE-A1E7-FAF31E1C62C9}" presName="aSpace2" presStyleCnt="0"/>
      <dgm:spPr/>
    </dgm:pt>
    <dgm:pt modelId="{559FDB7B-BCC0-40F4-AC38-C64FBDE91225}" type="pres">
      <dgm:prSet presAssocID="{B65EFC15-E663-4394-8335-B7307CAC5255}" presName="childNode" presStyleLbl="node1" presStyleIdx="4" presStyleCnt="8" custScaleY="1926619" custLinFactY="150847" custLinFactNeighborX="924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D44F-CEA8-47D3-BB44-2F5A6F62CFA6}" type="pres">
      <dgm:prSet presAssocID="{C5D930C9-2320-4A7E-959A-0D4F12FFA983}" presName="aSpace" presStyleCnt="0"/>
      <dgm:spPr/>
    </dgm:pt>
    <dgm:pt modelId="{67E9A624-AE76-46A6-AF54-FF7B42BCC1BF}" type="pres">
      <dgm:prSet presAssocID="{C2726BCC-844E-428C-A00D-0086289BE9BB}" presName="compNode" presStyleCnt="0"/>
      <dgm:spPr/>
    </dgm:pt>
    <dgm:pt modelId="{BD9BF535-1843-44C4-AB17-B428FC3FF664}" type="pres">
      <dgm:prSet presAssocID="{C2726BCC-844E-428C-A00D-0086289BE9BB}" presName="aNode" presStyleLbl="bgShp" presStyleIdx="1" presStyleCnt="2" custLinFactNeighborX="4522"/>
      <dgm:spPr/>
      <dgm:t>
        <a:bodyPr/>
        <a:lstStyle/>
        <a:p>
          <a:endParaRPr lang="ru-RU"/>
        </a:p>
      </dgm:t>
    </dgm:pt>
    <dgm:pt modelId="{3298FE34-A403-4B16-B479-107A132D2EAE}" type="pres">
      <dgm:prSet presAssocID="{C2726BCC-844E-428C-A00D-0086289BE9BB}" presName="textNode" presStyleLbl="bgShp" presStyleIdx="1" presStyleCnt="2"/>
      <dgm:spPr/>
      <dgm:t>
        <a:bodyPr/>
        <a:lstStyle/>
        <a:p>
          <a:endParaRPr lang="ru-RU"/>
        </a:p>
      </dgm:t>
    </dgm:pt>
    <dgm:pt modelId="{77CAE8D6-C9FA-41AA-951A-94CC9AE8DB84}" type="pres">
      <dgm:prSet presAssocID="{C2726BCC-844E-428C-A00D-0086289BE9BB}" presName="compChildNode" presStyleCnt="0"/>
      <dgm:spPr/>
    </dgm:pt>
    <dgm:pt modelId="{6F454881-4374-4C68-82C0-72D35E3DB01D}" type="pres">
      <dgm:prSet presAssocID="{C2726BCC-844E-428C-A00D-0086289BE9BB}" presName="theInnerList" presStyleCnt="0"/>
      <dgm:spPr/>
    </dgm:pt>
    <dgm:pt modelId="{00D91E0B-D9EE-4A3E-959A-501F18AE9214}" type="pres">
      <dgm:prSet presAssocID="{A72390AA-32CF-49A7-8287-2AD5471DE244}" presName="childNode" presStyleLbl="node1" presStyleIdx="5" presStyleCnt="8" custScaleY="896721" custLinFactY="-200000" custLinFactNeighborX="-255" custLinFactNeighborY="-250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9ADAB-87DA-4D87-91AE-9C4F276FB2AA}" type="pres">
      <dgm:prSet presAssocID="{A72390AA-32CF-49A7-8287-2AD5471DE244}" presName="aSpace2" presStyleCnt="0"/>
      <dgm:spPr/>
    </dgm:pt>
    <dgm:pt modelId="{E67D35F2-CDE4-4808-B3F9-6B4D29ED3360}" type="pres">
      <dgm:prSet presAssocID="{1700804D-AAAD-4BD3-B8B7-0676BFF82884}" presName="childNode" presStyleLbl="node1" presStyleIdx="6" presStyleCnt="8" custScaleY="789309" custLinFactY="-100000" custLinFactNeighborX="-255" custLinFactNeighborY="-150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E5398-C520-4E00-8F91-992457B15921}" type="pres">
      <dgm:prSet presAssocID="{1700804D-AAAD-4BD3-B8B7-0676BFF82884}" presName="aSpace2" presStyleCnt="0"/>
      <dgm:spPr/>
    </dgm:pt>
    <dgm:pt modelId="{F5875A80-A8DF-47F2-8445-755500700317}" type="pres">
      <dgm:prSet presAssocID="{503ACCA4-0C64-42C4-878D-3A6DDA56CB0A}" presName="childNode" presStyleLbl="node1" presStyleIdx="7" presStyleCnt="8" custScaleY="8139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2489C-9285-44EE-84F5-8F842601BBAF}" srcId="{C2726BCC-844E-428C-A00D-0086289BE9BB}" destId="{503ACCA4-0C64-42C4-878D-3A6DDA56CB0A}" srcOrd="2" destOrd="0" parTransId="{F741DA1D-9C05-48DB-9CDE-8FB05E678239}" sibTransId="{0EB8C677-3BDD-4B43-B303-16E3E7FCE9FE}"/>
    <dgm:cxn modelId="{265F9EDB-5F52-44AC-9D65-86ABC8D2AE05}" srcId="{2F8F2876-89FD-46CA-A098-9F4DB9218D22}" destId="{C5D930C9-2320-4A7E-959A-0D4F12FFA983}" srcOrd="0" destOrd="0" parTransId="{4CC0EA52-1BCB-45C4-A977-56EF3247C632}" sibTransId="{0B0691AB-2ED3-4C52-9C5E-F5C450597045}"/>
    <dgm:cxn modelId="{09EAD389-9BF8-4459-8C5E-01DBF4602533}" type="presOf" srcId="{C5D930C9-2320-4A7E-959A-0D4F12FFA983}" destId="{91437EC9-BB92-4EE7-8B8F-E72109024362}" srcOrd="1" destOrd="0" presId="urn:microsoft.com/office/officeart/2005/8/layout/lProcess2"/>
    <dgm:cxn modelId="{CB424412-FE82-4043-9056-C924DD6EB74C}" srcId="{C5D930C9-2320-4A7E-959A-0D4F12FFA983}" destId="{B5F5C35B-6E7B-4CDE-A1E7-FAF31E1C62C9}" srcOrd="3" destOrd="0" parTransId="{2B952027-9FB8-4E54-8BE2-BE9C6125B9F1}" sibTransId="{56B80CBD-7ABE-4455-957C-73EA4E186E2C}"/>
    <dgm:cxn modelId="{5F677916-605B-429F-B02A-09B5AD8257EE}" srcId="{C5D930C9-2320-4A7E-959A-0D4F12FFA983}" destId="{399085FD-B8A8-47E4-92B1-FA5CB93341E6}" srcOrd="0" destOrd="0" parTransId="{D09AB2E6-5948-4B25-8CED-577DBD53D08D}" sibTransId="{7BC64A56-D785-462E-B940-73D158866F61}"/>
    <dgm:cxn modelId="{0EABE560-F0B1-429B-9A7E-2C22CAD6A7C0}" type="presOf" srcId="{2F8F2876-89FD-46CA-A098-9F4DB9218D22}" destId="{892716B1-1802-476F-BF8A-1771A7FC570D}" srcOrd="0" destOrd="0" presId="urn:microsoft.com/office/officeart/2005/8/layout/lProcess2"/>
    <dgm:cxn modelId="{646565AD-4D1C-448B-ABAE-A8F0389926BF}" type="presOf" srcId="{B5F5C35B-6E7B-4CDE-A1E7-FAF31E1C62C9}" destId="{013262F3-73C0-446F-AB72-B1085AE4AF76}" srcOrd="0" destOrd="0" presId="urn:microsoft.com/office/officeart/2005/8/layout/lProcess2"/>
    <dgm:cxn modelId="{0FD8FDF3-8A9F-4722-AFF2-72A6ECA40AAC}" type="presOf" srcId="{C2726BCC-844E-428C-A00D-0086289BE9BB}" destId="{3298FE34-A403-4B16-B479-107A132D2EAE}" srcOrd="1" destOrd="0" presId="urn:microsoft.com/office/officeart/2005/8/layout/lProcess2"/>
    <dgm:cxn modelId="{EFD69867-07EB-49A0-9ECA-1100CEA4E36D}" srcId="{2F8F2876-89FD-46CA-A098-9F4DB9218D22}" destId="{C2726BCC-844E-428C-A00D-0086289BE9BB}" srcOrd="1" destOrd="0" parTransId="{10950CA1-6DB7-47A5-9E8C-10F87366A725}" sibTransId="{E4779578-5717-4BA9-AFA6-2240B071D7CD}"/>
    <dgm:cxn modelId="{0399B569-75A0-45B5-818B-4A11AA93A139}" srcId="{C2726BCC-844E-428C-A00D-0086289BE9BB}" destId="{1700804D-AAAD-4BD3-B8B7-0676BFF82884}" srcOrd="1" destOrd="0" parTransId="{F200F953-7BAF-4DBC-B567-5199B47BF22A}" sibTransId="{25E1947C-07D0-4F51-99B2-C07435FAFC84}"/>
    <dgm:cxn modelId="{5DF61C58-C670-4AF4-99E4-932E39A25351}" type="presOf" srcId="{C2726BCC-844E-428C-A00D-0086289BE9BB}" destId="{BD9BF535-1843-44C4-AB17-B428FC3FF664}" srcOrd="0" destOrd="0" presId="urn:microsoft.com/office/officeart/2005/8/layout/lProcess2"/>
    <dgm:cxn modelId="{C3748728-4456-4F29-AEEA-2DDD8F430F0F}" type="presOf" srcId="{1700804D-AAAD-4BD3-B8B7-0676BFF82884}" destId="{E67D35F2-CDE4-4808-B3F9-6B4D29ED3360}" srcOrd="0" destOrd="0" presId="urn:microsoft.com/office/officeart/2005/8/layout/lProcess2"/>
    <dgm:cxn modelId="{B4071AFE-D076-4869-B493-C3E74CFB9B47}" type="presOf" srcId="{B65EFC15-E663-4394-8335-B7307CAC5255}" destId="{559FDB7B-BCC0-40F4-AC38-C64FBDE91225}" srcOrd="0" destOrd="0" presId="urn:microsoft.com/office/officeart/2005/8/layout/lProcess2"/>
    <dgm:cxn modelId="{EA43350A-B1CF-4BCB-87DC-D4C00E8032D7}" srcId="{C2726BCC-844E-428C-A00D-0086289BE9BB}" destId="{A72390AA-32CF-49A7-8287-2AD5471DE244}" srcOrd="0" destOrd="0" parTransId="{6CCDB883-399E-4680-B7E9-D74683CE1D9E}" sibTransId="{0EE356BC-56A5-4309-8D97-E2B618C30FAC}"/>
    <dgm:cxn modelId="{522405BF-9ECB-427E-B666-8A2387F9061F}" srcId="{C5D930C9-2320-4A7E-959A-0D4F12FFA983}" destId="{9983BF37-69B9-44F4-8EC9-B978E8CE0ECC}" srcOrd="2" destOrd="0" parTransId="{13AF90AD-3E8B-45B0-AF14-C1CEC9421A35}" sibTransId="{BC177016-CC78-4332-A052-176BBB86F16A}"/>
    <dgm:cxn modelId="{104AEA0B-2677-4566-AF1C-5C3974C7E5DB}" type="presOf" srcId="{C5D930C9-2320-4A7E-959A-0D4F12FFA983}" destId="{F95B3048-AB8F-4544-9EB2-1801E7166C3E}" srcOrd="0" destOrd="0" presId="urn:microsoft.com/office/officeart/2005/8/layout/lProcess2"/>
    <dgm:cxn modelId="{AF391B91-9611-4ADD-88C8-06CB8FE43D3B}" srcId="{C5D930C9-2320-4A7E-959A-0D4F12FFA983}" destId="{B65EFC15-E663-4394-8335-B7307CAC5255}" srcOrd="4" destOrd="0" parTransId="{687FB6FC-89B1-4DFB-AE4F-3050E5465B54}" sibTransId="{D84B388E-D158-4F6E-A5D3-421234C0E0DA}"/>
    <dgm:cxn modelId="{43976C84-A535-4865-B066-D5ED022E79F7}" type="presOf" srcId="{A2A54193-BB99-4B97-A3BE-A42B1265C983}" destId="{78101DB2-B116-4691-A19F-FBB7DADD5A81}" srcOrd="0" destOrd="0" presId="urn:microsoft.com/office/officeart/2005/8/layout/lProcess2"/>
    <dgm:cxn modelId="{A8BE97A6-9A44-48FD-ADE1-8FD749EB3E01}" srcId="{C5D930C9-2320-4A7E-959A-0D4F12FFA983}" destId="{A2A54193-BB99-4B97-A3BE-A42B1265C983}" srcOrd="1" destOrd="0" parTransId="{E5B93DEA-AACC-46D6-9CBD-CD9B771D5867}" sibTransId="{65481CA4-8711-4401-902E-806605F6EE89}"/>
    <dgm:cxn modelId="{135CE766-6902-4725-BF63-FB5813B37CAF}" type="presOf" srcId="{399085FD-B8A8-47E4-92B1-FA5CB93341E6}" destId="{1A8CD0E2-70EF-4AC5-BEE2-01F0FC49838B}" srcOrd="0" destOrd="0" presId="urn:microsoft.com/office/officeart/2005/8/layout/lProcess2"/>
    <dgm:cxn modelId="{B0252155-BAB9-41EB-9AD8-CA2DDA6B0AC2}" type="presOf" srcId="{A72390AA-32CF-49A7-8287-2AD5471DE244}" destId="{00D91E0B-D9EE-4A3E-959A-501F18AE9214}" srcOrd="0" destOrd="0" presId="urn:microsoft.com/office/officeart/2005/8/layout/lProcess2"/>
    <dgm:cxn modelId="{4EFF27F6-F311-4A85-9658-CC1A0EDB797B}" type="presOf" srcId="{503ACCA4-0C64-42C4-878D-3A6DDA56CB0A}" destId="{F5875A80-A8DF-47F2-8445-755500700317}" srcOrd="0" destOrd="0" presId="urn:microsoft.com/office/officeart/2005/8/layout/lProcess2"/>
    <dgm:cxn modelId="{FF5EC82A-505A-4CF3-92F7-408493619C65}" type="presOf" srcId="{9983BF37-69B9-44F4-8EC9-B978E8CE0ECC}" destId="{25845620-B512-4D1F-9C9C-DC220410EF8C}" srcOrd="0" destOrd="0" presId="urn:microsoft.com/office/officeart/2005/8/layout/lProcess2"/>
    <dgm:cxn modelId="{0C6708E1-A5C9-4D3C-8812-43FDBCD9AEF7}" type="presParOf" srcId="{892716B1-1802-476F-BF8A-1771A7FC570D}" destId="{5EBE7D9D-15D7-481C-AFF5-D6883A5BB110}" srcOrd="0" destOrd="0" presId="urn:microsoft.com/office/officeart/2005/8/layout/lProcess2"/>
    <dgm:cxn modelId="{E4086593-3541-4609-908F-8A667F10493E}" type="presParOf" srcId="{5EBE7D9D-15D7-481C-AFF5-D6883A5BB110}" destId="{F95B3048-AB8F-4544-9EB2-1801E7166C3E}" srcOrd="0" destOrd="0" presId="urn:microsoft.com/office/officeart/2005/8/layout/lProcess2"/>
    <dgm:cxn modelId="{E607C31A-BAD4-4359-963A-3C643D34FF20}" type="presParOf" srcId="{5EBE7D9D-15D7-481C-AFF5-D6883A5BB110}" destId="{91437EC9-BB92-4EE7-8B8F-E72109024362}" srcOrd="1" destOrd="0" presId="urn:microsoft.com/office/officeart/2005/8/layout/lProcess2"/>
    <dgm:cxn modelId="{C750E917-B88E-4AD4-AF07-C945FE254CD9}" type="presParOf" srcId="{5EBE7D9D-15D7-481C-AFF5-D6883A5BB110}" destId="{A2784E6E-D528-4F6F-BA9D-5B4ED9CF5E6C}" srcOrd="2" destOrd="0" presId="urn:microsoft.com/office/officeart/2005/8/layout/lProcess2"/>
    <dgm:cxn modelId="{C6B1F7A2-B123-4DE5-94C8-40F9ED541EB7}" type="presParOf" srcId="{A2784E6E-D528-4F6F-BA9D-5B4ED9CF5E6C}" destId="{4B431EC1-DD3A-4960-8B64-708F0380F5F8}" srcOrd="0" destOrd="0" presId="urn:microsoft.com/office/officeart/2005/8/layout/lProcess2"/>
    <dgm:cxn modelId="{E32D4425-CBDB-41B0-8209-125C1137E145}" type="presParOf" srcId="{4B431EC1-DD3A-4960-8B64-708F0380F5F8}" destId="{1A8CD0E2-70EF-4AC5-BEE2-01F0FC49838B}" srcOrd="0" destOrd="0" presId="urn:microsoft.com/office/officeart/2005/8/layout/lProcess2"/>
    <dgm:cxn modelId="{C63BC4D2-1D65-4F43-9A87-36E78961B407}" type="presParOf" srcId="{4B431EC1-DD3A-4960-8B64-708F0380F5F8}" destId="{0179F81C-E177-440A-A68C-D32835F752F6}" srcOrd="1" destOrd="0" presId="urn:microsoft.com/office/officeart/2005/8/layout/lProcess2"/>
    <dgm:cxn modelId="{6F1B166E-74AD-4B1D-A070-4699651DFDDA}" type="presParOf" srcId="{4B431EC1-DD3A-4960-8B64-708F0380F5F8}" destId="{78101DB2-B116-4691-A19F-FBB7DADD5A81}" srcOrd="2" destOrd="0" presId="urn:microsoft.com/office/officeart/2005/8/layout/lProcess2"/>
    <dgm:cxn modelId="{30749CEC-7C30-42C5-8C63-68D3C527FAA7}" type="presParOf" srcId="{4B431EC1-DD3A-4960-8B64-708F0380F5F8}" destId="{0C845682-3671-4146-89D7-9590B3E095CA}" srcOrd="3" destOrd="0" presId="urn:microsoft.com/office/officeart/2005/8/layout/lProcess2"/>
    <dgm:cxn modelId="{1721FA69-176A-467A-92EC-01BDDE2ECA56}" type="presParOf" srcId="{4B431EC1-DD3A-4960-8B64-708F0380F5F8}" destId="{25845620-B512-4D1F-9C9C-DC220410EF8C}" srcOrd="4" destOrd="0" presId="urn:microsoft.com/office/officeart/2005/8/layout/lProcess2"/>
    <dgm:cxn modelId="{8CFFA615-D353-47B6-8C9C-B3828B112F94}" type="presParOf" srcId="{4B431EC1-DD3A-4960-8B64-708F0380F5F8}" destId="{63CE34A0-A4D8-4ECB-AB49-1B7C2A104397}" srcOrd="5" destOrd="0" presId="urn:microsoft.com/office/officeart/2005/8/layout/lProcess2"/>
    <dgm:cxn modelId="{D0607363-D388-43EB-A757-9026E8F64F35}" type="presParOf" srcId="{4B431EC1-DD3A-4960-8B64-708F0380F5F8}" destId="{013262F3-73C0-446F-AB72-B1085AE4AF76}" srcOrd="6" destOrd="0" presId="urn:microsoft.com/office/officeart/2005/8/layout/lProcess2"/>
    <dgm:cxn modelId="{E271D819-51CC-483E-86B4-ADFC8281A834}" type="presParOf" srcId="{4B431EC1-DD3A-4960-8B64-708F0380F5F8}" destId="{C3DD4AD3-95D6-4C4B-8FEC-E562C150DBC3}" srcOrd="7" destOrd="0" presId="urn:microsoft.com/office/officeart/2005/8/layout/lProcess2"/>
    <dgm:cxn modelId="{16236C5E-D8F6-429A-889D-A1A80DEBB186}" type="presParOf" srcId="{4B431EC1-DD3A-4960-8B64-708F0380F5F8}" destId="{559FDB7B-BCC0-40F4-AC38-C64FBDE91225}" srcOrd="8" destOrd="0" presId="urn:microsoft.com/office/officeart/2005/8/layout/lProcess2"/>
    <dgm:cxn modelId="{9B58551E-1032-4EB1-8E86-F9F70630DCF8}" type="presParOf" srcId="{892716B1-1802-476F-BF8A-1771A7FC570D}" destId="{FD08D44F-CEA8-47D3-BB44-2F5A6F62CFA6}" srcOrd="1" destOrd="0" presId="urn:microsoft.com/office/officeart/2005/8/layout/lProcess2"/>
    <dgm:cxn modelId="{AD8A5567-3316-4CBF-9D29-C1A2B952ECE9}" type="presParOf" srcId="{892716B1-1802-476F-BF8A-1771A7FC570D}" destId="{67E9A624-AE76-46A6-AF54-FF7B42BCC1BF}" srcOrd="2" destOrd="0" presId="urn:microsoft.com/office/officeart/2005/8/layout/lProcess2"/>
    <dgm:cxn modelId="{4AA5C6E6-9282-4235-9170-463D8CE53212}" type="presParOf" srcId="{67E9A624-AE76-46A6-AF54-FF7B42BCC1BF}" destId="{BD9BF535-1843-44C4-AB17-B428FC3FF664}" srcOrd="0" destOrd="0" presId="urn:microsoft.com/office/officeart/2005/8/layout/lProcess2"/>
    <dgm:cxn modelId="{636A7F6A-BE57-48D4-B16D-ADD918B07B48}" type="presParOf" srcId="{67E9A624-AE76-46A6-AF54-FF7B42BCC1BF}" destId="{3298FE34-A403-4B16-B479-107A132D2EAE}" srcOrd="1" destOrd="0" presId="urn:microsoft.com/office/officeart/2005/8/layout/lProcess2"/>
    <dgm:cxn modelId="{C89B3FAC-AB72-4ECF-B261-DD2B434ACC92}" type="presParOf" srcId="{67E9A624-AE76-46A6-AF54-FF7B42BCC1BF}" destId="{77CAE8D6-C9FA-41AA-951A-94CC9AE8DB84}" srcOrd="2" destOrd="0" presId="urn:microsoft.com/office/officeart/2005/8/layout/lProcess2"/>
    <dgm:cxn modelId="{1F2276B4-6643-47A4-BDF9-86D4F18D5865}" type="presParOf" srcId="{77CAE8D6-C9FA-41AA-951A-94CC9AE8DB84}" destId="{6F454881-4374-4C68-82C0-72D35E3DB01D}" srcOrd="0" destOrd="0" presId="urn:microsoft.com/office/officeart/2005/8/layout/lProcess2"/>
    <dgm:cxn modelId="{CE7D57BD-6011-427E-B0D8-DFB8EC4E9C30}" type="presParOf" srcId="{6F454881-4374-4C68-82C0-72D35E3DB01D}" destId="{00D91E0B-D9EE-4A3E-959A-501F18AE9214}" srcOrd="0" destOrd="0" presId="urn:microsoft.com/office/officeart/2005/8/layout/lProcess2"/>
    <dgm:cxn modelId="{FB1F45B9-7EA6-450C-9736-05D3C440B12B}" type="presParOf" srcId="{6F454881-4374-4C68-82C0-72D35E3DB01D}" destId="{F859ADAB-87DA-4D87-91AE-9C4F276FB2AA}" srcOrd="1" destOrd="0" presId="urn:microsoft.com/office/officeart/2005/8/layout/lProcess2"/>
    <dgm:cxn modelId="{E5E46792-D4D8-4814-8156-32CE31C1D674}" type="presParOf" srcId="{6F454881-4374-4C68-82C0-72D35E3DB01D}" destId="{E67D35F2-CDE4-4808-B3F9-6B4D29ED3360}" srcOrd="2" destOrd="0" presId="urn:microsoft.com/office/officeart/2005/8/layout/lProcess2"/>
    <dgm:cxn modelId="{D01ABDB7-0C02-43F7-92E7-EB2DFE7F3C4A}" type="presParOf" srcId="{6F454881-4374-4C68-82C0-72D35E3DB01D}" destId="{44CE5398-C520-4E00-8F91-992457B15921}" srcOrd="3" destOrd="0" presId="urn:microsoft.com/office/officeart/2005/8/layout/lProcess2"/>
    <dgm:cxn modelId="{92ADEB96-DBFA-4068-8C31-EB5830C7E619}" type="presParOf" srcId="{6F454881-4374-4C68-82C0-72D35E3DB01D}" destId="{F5875A80-A8DF-47F2-8445-755500700317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B3048-AB8F-4544-9EB2-1801E7166C3E}">
      <dsp:nvSpPr>
        <dsp:cNvPr id="0" name=""/>
        <dsp:cNvSpPr/>
      </dsp:nvSpPr>
      <dsp:spPr>
        <a:xfrm>
          <a:off x="4943" y="0"/>
          <a:ext cx="4754936" cy="44644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Интерактивные лекции и семинары</a:t>
          </a:r>
          <a:endParaRPr lang="ru-RU" sz="24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943" y="0"/>
        <a:ext cx="4754936" cy="1339348"/>
      </dsp:txXfrm>
    </dsp:sp>
    <dsp:sp modelId="{1A8CD0E2-70EF-4AC5-BEE2-01F0FC49838B}">
      <dsp:nvSpPr>
        <dsp:cNvPr id="0" name=""/>
        <dsp:cNvSpPr/>
      </dsp:nvSpPr>
      <dsp:spPr>
        <a:xfrm>
          <a:off x="515280" y="1303778"/>
          <a:ext cx="3803949" cy="580951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Особенности банковского бизнеса в России сегодня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2295" y="1320793"/>
        <a:ext cx="3769919" cy="546921"/>
      </dsp:txXfrm>
    </dsp:sp>
    <dsp:sp modelId="{78101DB2-B116-4691-A19F-FBB7DADD5A81}">
      <dsp:nvSpPr>
        <dsp:cNvPr id="0" name=""/>
        <dsp:cNvSpPr/>
      </dsp:nvSpPr>
      <dsp:spPr>
        <a:xfrm>
          <a:off x="515280" y="1916426"/>
          <a:ext cx="3803949" cy="580951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Современные банковские продукты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2295" y="1933441"/>
        <a:ext cx="3769919" cy="546921"/>
      </dsp:txXfrm>
    </dsp:sp>
    <dsp:sp modelId="{25845620-B512-4D1F-9C9C-DC220410EF8C}">
      <dsp:nvSpPr>
        <dsp:cNvPr id="0" name=""/>
        <dsp:cNvSpPr/>
      </dsp:nvSpPr>
      <dsp:spPr>
        <a:xfrm>
          <a:off x="515280" y="2511563"/>
          <a:ext cx="3803949" cy="580951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Инструменты продаж через различные каналы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2295" y="2528578"/>
        <a:ext cx="3769919" cy="546921"/>
      </dsp:txXfrm>
    </dsp:sp>
    <dsp:sp modelId="{013262F3-73C0-446F-AB72-B1085AE4AF76}">
      <dsp:nvSpPr>
        <dsp:cNvPr id="0" name=""/>
        <dsp:cNvSpPr/>
      </dsp:nvSpPr>
      <dsp:spPr>
        <a:xfrm>
          <a:off x="515280" y="3118486"/>
          <a:ext cx="3803949" cy="580951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Инвестирование как инструмент формирование портфеля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2295" y="3135501"/>
        <a:ext cx="3769919" cy="546921"/>
      </dsp:txXfrm>
    </dsp:sp>
    <dsp:sp modelId="{559FDB7B-BCC0-40F4-AC38-C64FBDE91225}">
      <dsp:nvSpPr>
        <dsp:cNvPr id="0" name=""/>
        <dsp:cNvSpPr/>
      </dsp:nvSpPr>
      <dsp:spPr>
        <a:xfrm>
          <a:off x="515585" y="3734087"/>
          <a:ext cx="3803949" cy="559635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Построение карьеры в Банке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31976" y="3750478"/>
        <a:ext cx="3771167" cy="526853"/>
      </dsp:txXfrm>
    </dsp:sp>
    <dsp:sp modelId="{BD9BF535-1843-44C4-AB17-B428FC3FF664}">
      <dsp:nvSpPr>
        <dsp:cNvPr id="0" name=""/>
        <dsp:cNvSpPr/>
      </dsp:nvSpPr>
      <dsp:spPr>
        <a:xfrm>
          <a:off x="5121443" y="0"/>
          <a:ext cx="4754936" cy="446449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Вебинары</a:t>
          </a:r>
          <a:r>
            <a:rPr lang="ru-RU" sz="24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по темам</a:t>
          </a:r>
          <a:endParaRPr lang="ru-RU" sz="24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121443" y="0"/>
        <a:ext cx="4754936" cy="1339348"/>
      </dsp:txXfrm>
    </dsp:sp>
    <dsp:sp modelId="{00D91E0B-D9EE-4A3E-959A-501F18AE9214}">
      <dsp:nvSpPr>
        <dsp:cNvPr id="0" name=""/>
        <dsp:cNvSpPr/>
      </dsp:nvSpPr>
      <dsp:spPr>
        <a:xfrm>
          <a:off x="5582293" y="1066937"/>
          <a:ext cx="3803949" cy="1027608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Эффективные </a:t>
          </a: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деловые коммуникации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12391" y="1097035"/>
        <a:ext cx="3743753" cy="967412"/>
      </dsp:txXfrm>
    </dsp:sp>
    <dsp:sp modelId="{E67D35F2-CDE4-4808-B3F9-6B4D29ED3360}">
      <dsp:nvSpPr>
        <dsp:cNvPr id="0" name=""/>
        <dsp:cNvSpPr/>
      </dsp:nvSpPr>
      <dsp:spPr>
        <a:xfrm>
          <a:off x="5582293" y="2244406"/>
          <a:ext cx="3803949" cy="904517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Навыки продаж </a:t>
          </a: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и презентации банковских </a:t>
          </a: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продуктов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08785" y="2270898"/>
        <a:ext cx="3750965" cy="851533"/>
      </dsp:txXfrm>
    </dsp:sp>
    <dsp:sp modelId="{F5875A80-A8DF-47F2-8445-755500700317}">
      <dsp:nvSpPr>
        <dsp:cNvPr id="0" name=""/>
        <dsp:cNvSpPr/>
      </dsp:nvSpPr>
      <dsp:spPr>
        <a:xfrm>
          <a:off x="5591993" y="3307619"/>
          <a:ext cx="3803949" cy="932767"/>
        </a:xfrm>
        <a:prstGeom prst="roundRect">
          <a:avLst>
            <a:gd name="adj" fmla="val 10000"/>
          </a:avLst>
        </a:prstGeom>
        <a:solidFill>
          <a:schemeClr val="bg1"/>
        </a:solidFill>
        <a:ln w="25400"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Связь сервиса и бизнес-показателей</a:t>
          </a:r>
          <a:endParaRPr lang="ru-RU" sz="1200" b="1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19313" y="3334939"/>
        <a:ext cx="3749309" cy="878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перемещения страницы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XO Oriel"/>
              </a:rPr>
              <a:t>Для правки формата примечаний щёлкните мышью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813E122A-A33A-4409-8621-F8C2EA927CE5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90360" y="746280"/>
            <a:ext cx="6625080" cy="3727800"/>
          </a:xfrm>
          <a:prstGeom prst="rect">
            <a:avLst/>
          </a:prstGeom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3560" cy="447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192" name="Номер слайда 3"/>
          <p:cNvSpPr/>
          <p:nvPr/>
        </p:nvSpPr>
        <p:spPr>
          <a:xfrm>
            <a:off x="3854880" y="9445320"/>
            <a:ext cx="294804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68B9AF89-7E3F-47D2-80F4-3609CE05B7A2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88920" y="746280"/>
            <a:ext cx="6626880" cy="3727800"/>
          </a:xfrm>
          <a:prstGeom prst="rect">
            <a:avLst/>
          </a:prstGeom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3560" cy="447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latin typeface="XO Oriel"/>
              </a:rPr>
              <a:t>Программа может меняться!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195" name="Номер слайда 3"/>
          <p:cNvSpPr/>
          <p:nvPr/>
        </p:nvSpPr>
        <p:spPr>
          <a:xfrm>
            <a:off x="3854880" y="9445320"/>
            <a:ext cx="294804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924747C-7AA5-48F7-9168-C88B79F155F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88920" y="746280"/>
            <a:ext cx="6626880" cy="3727800"/>
          </a:xfrm>
          <a:prstGeom prst="rect">
            <a:avLst/>
          </a:prstGeom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3560" cy="447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Продолжительность обучения 3 месяца.</a:t>
            </a:r>
            <a:r>
              <a:rPr b="0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 Занятия будут проходить дистанционном формате в виде различных интерактивных мастер-классов, также будут назначаться для студентов небольшие творческие и практические домашние задания. Обучение будет проводится в формате мастер-классов 1-2 раза в неделю, продолжительностью не более 2-х часов.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При успешном прохождении обучения и сдаче итогового зачета в виде тестирования и защиты проекта студенты получат приоритетное право трудоустройства в Банк ВТБ при наличии вакансий.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Этапы проекта: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Октябрь 2022 – отбор студентов;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Ноябрь, декабрь, февраль– обучение в Банковской школе; (в январе обучения проводиться не будут)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Март – зачетные мероприятия: тестирование и защита своего проекта.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+mn-lt"/>
                <a:ea typeface="+mn-ea"/>
              </a:rPr>
              <a:t>Группа на обучение формируется до 03.11.2022. В рамках отборочного тура, который пройдет в очном, представители Банка ВТБ проведут презентацию Банка и Школы, а также проведут деловой бизнес-кейс для участников отбора.</a:t>
            </a:r>
            <a:endParaRPr b="0" lang="ru-RU" sz="1400" spc="-1" strike="noStrike">
              <a:latin typeface="XO Oriel"/>
            </a:endParaRPr>
          </a:p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endParaRPr b="0" lang="ru-RU" sz="1400" spc="-1" strike="noStrike">
              <a:latin typeface="XO Oriel"/>
            </a:endParaRPr>
          </a:p>
        </p:txBody>
      </p:sp>
      <p:sp>
        <p:nvSpPr>
          <p:cNvPr id="198" name="Номер слайда 3"/>
          <p:cNvSpPr/>
          <p:nvPr/>
        </p:nvSpPr>
        <p:spPr>
          <a:xfrm>
            <a:off x="3854880" y="9445320"/>
            <a:ext cx="294804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1AB9C36-8FCE-4BD4-A741-218933EE7A86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88920" y="746280"/>
            <a:ext cx="6626880" cy="3727800"/>
          </a:xfrm>
          <a:prstGeom prst="rect">
            <a:avLst/>
          </a:prstGeom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3560" cy="447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XO Oriel"/>
            </a:endParaRPr>
          </a:p>
        </p:txBody>
      </p:sp>
      <p:sp>
        <p:nvSpPr>
          <p:cNvPr id="201" name="Номер слайда 3"/>
          <p:cNvSpPr/>
          <p:nvPr/>
        </p:nvSpPr>
        <p:spPr>
          <a:xfrm>
            <a:off x="3854880" y="9445320"/>
            <a:ext cx="294804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520AECA-B51B-43C2-A5C9-D422A5F0032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88920" y="746280"/>
            <a:ext cx="6626880" cy="3727800"/>
          </a:xfrm>
          <a:prstGeom prst="rect">
            <a:avLst/>
          </a:prstGeom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3560" cy="447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latin typeface="XO Oriel"/>
              </a:rPr>
              <a:t>Программа может меняться!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04" name="Номер слайда 3"/>
          <p:cNvSpPr/>
          <p:nvPr/>
        </p:nvSpPr>
        <p:spPr>
          <a:xfrm>
            <a:off x="3854880" y="9445320"/>
            <a:ext cx="294804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C0E43D1-C014-4F61-A5CF-434C57B82A4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88920" y="746280"/>
            <a:ext cx="6626880" cy="3727800"/>
          </a:xfrm>
          <a:prstGeom prst="rect">
            <a:avLst/>
          </a:prstGeom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0400" y="4723560"/>
            <a:ext cx="5443560" cy="4473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5280">
              <a:lnSpc>
                <a:spcPct val="100000"/>
              </a:lnSpc>
              <a:tabLst>
                <a:tab algn="l" pos="0"/>
              </a:tabLst>
            </a:pPr>
            <a:r>
              <a:rPr b="0" lang="ru-RU" sz="2000" spc="-1" strike="noStrike">
                <a:latin typeface="XO Oriel"/>
              </a:rPr>
              <a:t>Программа может меняться!</a:t>
            </a:r>
            <a:endParaRPr b="0" lang="ru-RU" sz="2000" spc="-1" strike="noStrike">
              <a:latin typeface="XO Oriel"/>
            </a:endParaRPr>
          </a:p>
        </p:txBody>
      </p:sp>
      <p:sp>
        <p:nvSpPr>
          <p:cNvPr id="207" name="Номер слайда 3"/>
          <p:cNvSpPr/>
          <p:nvPr/>
        </p:nvSpPr>
        <p:spPr>
          <a:xfrm>
            <a:off x="3854880" y="9445320"/>
            <a:ext cx="2948040" cy="49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55EA980-7BD6-4F83-942B-93B9D668E47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XO Orie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0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XO Ori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7" descr="Изображение выглядит как внешний, снег, мужчина, ночь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0" y="0"/>
            <a:ext cx="12189240" cy="6858360"/>
          </a:xfrm>
          <a:prstGeom prst="rect">
            <a:avLst/>
          </a:prstGeom>
          <a:ln w="0">
            <a:noFill/>
          </a:ln>
        </p:spPr>
      </p:pic>
      <p:pic>
        <p:nvPicPr>
          <p:cNvPr id="1" name="Picture 6" descr=""/>
          <p:cNvPicPr/>
          <p:nvPr/>
        </p:nvPicPr>
        <p:blipFill>
          <a:blip r:embed="rId3"/>
          <a:stretch/>
        </p:blipFill>
        <p:spPr>
          <a:xfrm>
            <a:off x="9965520" y="567000"/>
            <a:ext cx="1707840" cy="604080"/>
          </a:xfrm>
          <a:prstGeom prst="rect">
            <a:avLst/>
          </a:prstGeom>
          <a:ln w="0">
            <a:noFill/>
          </a:ln>
        </p:spPr>
      </p:pic>
      <p:grpSp>
        <p:nvGrpSpPr>
          <p:cNvPr id="2" name="Группа 11"/>
          <p:cNvGrpSpPr/>
          <p:nvPr/>
        </p:nvGrpSpPr>
        <p:grpSpPr>
          <a:xfrm>
            <a:off x="0" y="4071600"/>
            <a:ext cx="5010840" cy="615960"/>
            <a:chOff x="0" y="4071600"/>
            <a:chExt cx="5010840" cy="615960"/>
          </a:xfrm>
        </p:grpSpPr>
        <p:sp>
          <p:nvSpPr>
            <p:cNvPr id="3" name="Полилиния: фигура 12"/>
            <p:cNvSpPr/>
            <p:nvPr/>
          </p:nvSpPr>
          <p:spPr>
            <a:xfrm>
              <a:off x="0" y="4071600"/>
              <a:ext cx="4951440" cy="615960"/>
            </a:xfrm>
            <a:custGeom>
              <a:avLst/>
              <a:gdLst/>
              <a:ahLst/>
              <a:rect l="l" t="t" r="r" b="b"/>
              <a:pathLst>
                <a:path w="5401805" h="672653">
                  <a:moveTo>
                    <a:pt x="0" y="0"/>
                  </a:moveTo>
                  <a:lnTo>
                    <a:pt x="5401805" y="0"/>
                  </a:lnTo>
                  <a:lnTo>
                    <a:pt x="5180516" y="672653"/>
                  </a:lnTo>
                  <a:lnTo>
                    <a:pt x="0" y="672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132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Полилиния: фигура 13"/>
            <p:cNvSpPr/>
            <p:nvPr/>
          </p:nvSpPr>
          <p:spPr>
            <a:xfrm>
              <a:off x="59400" y="4071600"/>
              <a:ext cx="4951440" cy="615960"/>
            </a:xfrm>
            <a:custGeom>
              <a:avLst/>
              <a:gdLst/>
              <a:ahLst/>
              <a:rect l="l" t="t" r="r" b="b"/>
              <a:pathLst>
                <a:path w="5401805" h="672653">
                  <a:moveTo>
                    <a:pt x="0" y="0"/>
                  </a:moveTo>
                  <a:lnTo>
                    <a:pt x="5401805" y="0"/>
                  </a:lnTo>
                  <a:lnTo>
                    <a:pt x="5180516" y="672653"/>
                  </a:lnTo>
                  <a:lnTo>
                    <a:pt x="0" y="6726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53000"/>
              </a:schemeClr>
            </a:solidFill>
            <a:ln w="8132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" name="Группа 14"/>
          <p:cNvGrpSpPr/>
          <p:nvPr/>
        </p:nvGrpSpPr>
        <p:grpSpPr>
          <a:xfrm>
            <a:off x="0" y="2171160"/>
            <a:ext cx="5654880" cy="1824120"/>
            <a:chOff x="0" y="2171160"/>
            <a:chExt cx="5654880" cy="1824120"/>
          </a:xfrm>
        </p:grpSpPr>
        <p:sp>
          <p:nvSpPr>
            <p:cNvPr id="6" name="Полилиния: фигура 23"/>
            <p:cNvSpPr/>
            <p:nvPr/>
          </p:nvSpPr>
          <p:spPr>
            <a:xfrm>
              <a:off x="0" y="2171160"/>
              <a:ext cx="5595480" cy="1824120"/>
            </a:xfrm>
            <a:custGeom>
              <a:avLst/>
              <a:gdLst/>
              <a:ahLst/>
              <a:rect l="l" t="t" r="r" b="b"/>
              <a:pathLst>
                <a:path w="6975588" h="2122291">
                  <a:moveTo>
                    <a:pt x="0" y="0"/>
                  </a:moveTo>
                  <a:lnTo>
                    <a:pt x="6975588" y="0"/>
                  </a:lnTo>
                  <a:lnTo>
                    <a:pt x="6204693" y="2120589"/>
                  </a:lnTo>
                  <a:lnTo>
                    <a:pt x="0" y="2122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8132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" name="Полилиния: фигура 16"/>
            <p:cNvSpPr/>
            <p:nvPr/>
          </p:nvSpPr>
          <p:spPr>
            <a:xfrm>
              <a:off x="59400" y="2171160"/>
              <a:ext cx="5595480" cy="1824120"/>
            </a:xfrm>
            <a:custGeom>
              <a:avLst/>
              <a:gdLst/>
              <a:ahLst/>
              <a:rect l="l" t="t" r="r" b="b"/>
              <a:pathLst>
                <a:path w="6975588" h="2122291">
                  <a:moveTo>
                    <a:pt x="0" y="0"/>
                  </a:moveTo>
                  <a:lnTo>
                    <a:pt x="6975588" y="0"/>
                  </a:lnTo>
                  <a:lnTo>
                    <a:pt x="6204693" y="2120589"/>
                  </a:lnTo>
                  <a:lnTo>
                    <a:pt x="0" y="2122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alpha val="54000"/>
              </a:schemeClr>
            </a:solidFill>
            <a:ln w="8132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1"/>
          <p:cNvGrpSpPr/>
          <p:nvPr/>
        </p:nvGrpSpPr>
        <p:grpSpPr>
          <a:xfrm>
            <a:off x="0" y="0"/>
            <a:ext cx="12190320" cy="6861600"/>
            <a:chOff x="0" y="0"/>
            <a:chExt cx="12190320" cy="6861600"/>
          </a:xfrm>
        </p:grpSpPr>
        <p:pic>
          <p:nvPicPr>
            <p:cNvPr id="85" name="Рисунок 10" descr="Изображение выглядит как человек, стол, внутренний, окно&#10;&#10;Автоматически созданное описание"/>
            <p:cNvPicPr/>
            <p:nvPr/>
          </p:nvPicPr>
          <p:blipFill>
            <a:blip r:embed="rId2"/>
            <a:stretch/>
          </p:blipFill>
          <p:spPr>
            <a:xfrm>
              <a:off x="4908240" y="3240"/>
              <a:ext cx="7281000" cy="68583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6" name="Прямоугольник 11"/>
            <p:cNvSpPr/>
            <p:nvPr/>
          </p:nvSpPr>
          <p:spPr>
            <a:xfrm>
              <a:off x="0" y="0"/>
              <a:ext cx="12189240" cy="6858360"/>
            </a:xfrm>
            <a:prstGeom prst="rect">
              <a:avLst/>
            </a:prstGeom>
            <a:gradFill rotWithShape="0">
              <a:gsLst>
                <a:gs pos="0">
                  <a:srgbClr val="2c388f"/>
                </a:gs>
                <a:gs pos="100000">
                  <a:srgbClr val="2c388f">
                    <a:alpha val="0"/>
                  </a:srgbClr>
                </a:gs>
              </a:gsLst>
              <a:lin ang="1920000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7" name="Прямоугольник 12"/>
            <p:cNvSpPr/>
            <p:nvPr/>
          </p:nvSpPr>
          <p:spPr>
            <a:xfrm rot="10800000">
              <a:off x="1080" y="0"/>
              <a:ext cx="12189240" cy="6858360"/>
            </a:xfrm>
            <a:prstGeom prst="rect">
              <a:avLst/>
            </a:prstGeom>
            <a:gradFill rotWithShape="0">
              <a:gsLst>
                <a:gs pos="0">
                  <a:srgbClr val="2c388f">
                    <a:alpha val="10196"/>
                  </a:srgbClr>
                </a:gs>
                <a:gs pos="100000">
                  <a:srgbClr val="2c388f">
                    <a:alpha val="12156"/>
                  </a:srgbClr>
                </a:gs>
              </a:gsLst>
              <a:lin ang="8400000"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8" name="Полилиния 5"/>
          <p:cNvSpPr/>
          <p:nvPr/>
        </p:nvSpPr>
        <p:spPr>
          <a:xfrm>
            <a:off x="0" y="-11880"/>
            <a:ext cx="7414920" cy="6881400"/>
          </a:xfrm>
          <a:custGeom>
            <a:avLst/>
            <a:gdLst/>
            <a:ahLst/>
            <a:rect l="l" t="t" r="r" b="b"/>
            <a:pathLst>
              <a:path w="9612610" h="6880722">
                <a:moveTo>
                  <a:pt x="381" y="11749"/>
                </a:moveTo>
                <a:lnTo>
                  <a:pt x="9612610" y="0"/>
                </a:lnTo>
                <a:lnTo>
                  <a:pt x="6380269" y="6880722"/>
                </a:lnTo>
                <a:lnTo>
                  <a:pt x="0" y="6869749"/>
                </a:lnTo>
                <a:lnTo>
                  <a:pt x="381" y="117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algn="l" blurRad="304920" dist="3816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Прямая соединительная линия 7"/>
          <p:cNvSpPr/>
          <p:nvPr/>
        </p:nvSpPr>
        <p:spPr>
          <a:xfrm flipV="1">
            <a:off x="4927320" y="-4680"/>
            <a:ext cx="2494800" cy="6864120"/>
          </a:xfrm>
          <a:prstGeom prst="line">
            <a:avLst/>
          </a:prstGeom>
          <a:ln w="31750">
            <a:solidFill>
              <a:srgbClr val="00aaff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" name="Picture 6" descr=""/>
          <p:cNvPicPr/>
          <p:nvPr/>
        </p:nvPicPr>
        <p:blipFill>
          <a:blip r:embed="rId3"/>
          <a:stretch/>
        </p:blipFill>
        <p:spPr>
          <a:xfrm>
            <a:off x="411840" y="567000"/>
            <a:ext cx="1707840" cy="604080"/>
          </a:xfrm>
          <a:prstGeom prst="rect">
            <a:avLst/>
          </a:prstGeom>
          <a:ln w="0">
            <a:noFill/>
          </a:ln>
        </p:spPr>
      </p:pic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XO Oriel"/>
              </a:rPr>
              <a:t>Для правки текста заглавия щёлкните мышью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latin typeface="XO Ori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XO Oriel"/>
              </a:rPr>
              <a:t>Второй уровень структуры</a:t>
            </a:r>
            <a:endParaRPr b="0" lang="ru-RU" sz="2800" spc="-1" strike="noStrike">
              <a:latin typeface="XO Ori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XO Oriel"/>
              </a:rPr>
              <a:t>Третий уровень структуры</a:t>
            </a:r>
            <a:endParaRPr b="0" lang="ru-RU" sz="2400" spc="-1" strike="noStrike">
              <a:latin typeface="XO Ori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XO Oriel"/>
              </a:rPr>
              <a:t>Четвёртый уровень структуры</a:t>
            </a:r>
            <a:endParaRPr b="0" lang="ru-RU" sz="2000" spc="-1" strike="noStrike">
              <a:latin typeface="XO Ori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Пятый уровень структуры</a:t>
            </a:r>
            <a:endParaRPr b="0" lang="ru-RU" sz="2000" spc="-1" strike="noStrike">
              <a:latin typeface="XO Ori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Шестой уровень структуры</a:t>
            </a:r>
            <a:endParaRPr b="0" lang="ru-RU" sz="2000" spc="-1" strike="noStrike">
              <a:latin typeface="XO Ori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XO Oriel"/>
              </a:rPr>
              <a:t>Седьмой уровень структуры</a:t>
            </a:r>
            <a:endParaRPr b="0" lang="ru-RU" sz="2000" spc="-1" strike="noStrike"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hyperlink" Target="https://t.me/joinchat/AAAAAE7tEsH2KhaGb5wu5A" TargetMode="External"/><Relationship Id="rId4" Type="http://schemas.openxmlformats.org/officeDocument/2006/relationships/hyperlink" Target="https://t.me/joinchat/AAAAAE7tEsH2KhaGb5wu5A" TargetMode="External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Заголовок 5"/>
          <p:cNvSpPr/>
          <p:nvPr/>
        </p:nvSpPr>
        <p:spPr>
          <a:xfrm>
            <a:off x="143280" y="2640600"/>
            <a:ext cx="4906080" cy="88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rgbClr val="ffffff"/>
                </a:solidFill>
                <a:latin typeface="VTB Group Demi Bold"/>
                <a:ea typeface="VTB Group Cond"/>
              </a:rPr>
              <a:t>Банковская школа ВТБ 2022-2023</a:t>
            </a:r>
            <a:endParaRPr b="0" lang="ru-RU" sz="32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8"/>
          <p:cNvSpPr/>
          <p:nvPr/>
        </p:nvSpPr>
        <p:spPr>
          <a:xfrm>
            <a:off x="334440" y="286200"/>
            <a:ext cx="87346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a2896"/>
                </a:solidFill>
                <a:latin typeface="Calibri"/>
                <a:ea typeface="DejaVu Sans"/>
              </a:rPr>
              <a:t>О БаНке ВТБ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37" name="Picture 4" descr=""/>
          <p:cNvPicPr/>
          <p:nvPr/>
        </p:nvPicPr>
        <p:blipFill>
          <a:blip r:embed="rId1"/>
          <a:stretch/>
        </p:blipFill>
        <p:spPr>
          <a:xfrm>
            <a:off x="120960" y="765720"/>
            <a:ext cx="8720640" cy="216360"/>
          </a:xfrm>
          <a:prstGeom prst="rect">
            <a:avLst/>
          </a:prstGeom>
          <a:ln w="0">
            <a:noFill/>
          </a:ln>
        </p:spPr>
      </p:pic>
      <p:sp>
        <p:nvSpPr>
          <p:cNvPr id="138" name="TextBox 10"/>
          <p:cNvSpPr/>
          <p:nvPr/>
        </p:nvSpPr>
        <p:spPr>
          <a:xfrm>
            <a:off x="120960" y="1047960"/>
            <a:ext cx="11516760" cy="66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Банк ВТБ – системообразующий универсальный российский банк, головная компания Группы ВТБ – одного из лидеров рынка финансовых услуг.  Банк основан в 1990 году.</a:t>
            </a:r>
            <a:endParaRPr b="0" lang="ru-RU" sz="1900" spc="-1" strike="noStrike">
              <a:latin typeface="XO Oriel"/>
            </a:endParaRPr>
          </a:p>
        </p:txBody>
      </p:sp>
      <p:sp>
        <p:nvSpPr>
          <p:cNvPr id="139" name="TextBox 11"/>
          <p:cNvSpPr/>
          <p:nvPr/>
        </p:nvSpPr>
        <p:spPr>
          <a:xfrm>
            <a:off x="761760" y="2012400"/>
            <a:ext cx="419688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Наши клиенты:</a:t>
            </a:r>
            <a:endParaRPr b="0" lang="ru-RU" sz="1600" spc="-1" strike="noStrike">
              <a:latin typeface="XO Oriel"/>
            </a:endParaRPr>
          </a:p>
          <a:p>
            <a:pPr marL="216000" indent="-2847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Крупный, средний и малый бизнесом</a:t>
            </a:r>
            <a:endParaRPr b="0" lang="ru-RU" sz="1600" spc="-1" strike="noStrike">
              <a:latin typeface="XO Oriel"/>
            </a:endParaRPr>
          </a:p>
          <a:p>
            <a:pPr marL="216000" indent="-2847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Индивидуальные предприниматели</a:t>
            </a:r>
            <a:endParaRPr b="0" lang="ru-RU" sz="1600" spc="-1" strike="noStrike">
              <a:latin typeface="XO Oriel"/>
            </a:endParaRPr>
          </a:p>
          <a:p>
            <a:pPr marL="216000" indent="-284760"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Физические лица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0" name="TextBox 12"/>
          <p:cNvSpPr/>
          <p:nvPr/>
        </p:nvSpPr>
        <p:spPr>
          <a:xfrm>
            <a:off x="657720" y="3261600"/>
            <a:ext cx="7668720" cy="106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Более 6,5 тыс. крупных отечественных предприятий и 400 тыс. компаний малого и среднего бизнеса  России пользуются банковскими и инвестиционными продуктами и услугами Банка ВТБ. 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Число активных розничных клиентов банка превышает 12,5 млн человек. 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1" name="object 3"/>
          <p:cNvSpPr/>
          <p:nvPr/>
        </p:nvSpPr>
        <p:spPr>
          <a:xfrm>
            <a:off x="261720" y="2027880"/>
            <a:ext cx="459000" cy="273240"/>
          </a:xfrm>
          <a:prstGeom prst="rect">
            <a:avLst/>
          </a:prstGeom>
          <a:blipFill rotWithShape="0">
            <a:blip r:embed="rId2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object 3"/>
          <p:cNvSpPr/>
          <p:nvPr/>
        </p:nvSpPr>
        <p:spPr>
          <a:xfrm>
            <a:off x="234360" y="3292560"/>
            <a:ext cx="459000" cy="273240"/>
          </a:xfrm>
          <a:prstGeom prst="rect">
            <a:avLst/>
          </a:prstGeom>
          <a:blipFill rotWithShape="0">
            <a:blip r:embed="rId3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TextBox 18"/>
          <p:cNvSpPr/>
          <p:nvPr/>
        </p:nvSpPr>
        <p:spPr>
          <a:xfrm>
            <a:off x="721440" y="4450680"/>
            <a:ext cx="4196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Рейтинги и награды Банка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4" name="object 3"/>
          <p:cNvSpPr/>
          <p:nvPr/>
        </p:nvSpPr>
        <p:spPr>
          <a:xfrm>
            <a:off x="221760" y="4450680"/>
            <a:ext cx="459000" cy="273240"/>
          </a:xfrm>
          <a:prstGeom prst="rect">
            <a:avLst/>
          </a:prstGeom>
          <a:blipFill rotWithShape="0">
            <a:blip r:embed="rId4"/>
            <a:srcRect/>
            <a:stretch/>
          </a:blipFill>
          <a:ln w="127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TextBox 20"/>
          <p:cNvSpPr/>
          <p:nvPr/>
        </p:nvSpPr>
        <p:spPr>
          <a:xfrm>
            <a:off x="1225800" y="5217120"/>
            <a:ext cx="25596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Финансовый рейтинг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6" name="TextBox 21"/>
          <p:cNvSpPr/>
          <p:nvPr/>
        </p:nvSpPr>
        <p:spPr>
          <a:xfrm>
            <a:off x="3646800" y="5217120"/>
            <a:ext cx="7313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2 место </a:t>
            </a: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по активам – более 17 164 млн рублей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7" name="TextBox 22"/>
          <p:cNvSpPr/>
          <p:nvPr/>
        </p:nvSpPr>
        <p:spPr>
          <a:xfrm>
            <a:off x="1225800" y="4898520"/>
            <a:ext cx="25012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Кредитный рейтинг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8" name="TextBox 23"/>
          <p:cNvSpPr/>
          <p:nvPr/>
        </p:nvSpPr>
        <p:spPr>
          <a:xfrm>
            <a:off x="3646800" y="4898520"/>
            <a:ext cx="731376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ruAAA</a:t>
            </a: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 стабильный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49" name="Декоративная галочка"/>
          <p:cNvSpPr/>
          <p:nvPr/>
        </p:nvSpPr>
        <p:spPr>
          <a:xfrm>
            <a:off x="979920" y="4964040"/>
            <a:ext cx="176760" cy="200520"/>
          </a:xfrm>
          <a:custGeom>
            <a:avLst/>
            <a:gdLst/>
            <a:ahLst/>
            <a:rect l="l" t="t" r="r" b="b"/>
            <a:pathLst>
              <a:path w="21452" h="20404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190e1"/>
          </a:solidFill>
          <a:ln w="12700">
            <a:noFill/>
          </a:ln>
          <a:effectLst>
            <a:outerShdw blurRad="381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0" name="TextBox 26"/>
          <p:cNvSpPr/>
          <p:nvPr/>
        </p:nvSpPr>
        <p:spPr>
          <a:xfrm>
            <a:off x="1225800" y="5518080"/>
            <a:ext cx="25596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Награды 2021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1" name="TextBox 27"/>
          <p:cNvSpPr/>
          <p:nvPr/>
        </p:nvSpPr>
        <p:spPr>
          <a:xfrm>
            <a:off x="3646800" y="5518080"/>
            <a:ext cx="7313760" cy="82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Победитель «</a:t>
            </a:r>
            <a:r>
              <a:rPr b="1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Digital leaders award</a:t>
            </a: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» </a:t>
            </a: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– Номинация «Сервис года»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Победитель «</a:t>
            </a:r>
            <a:r>
              <a:rPr b="1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Digital leaders award</a:t>
            </a: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» </a:t>
            </a:r>
            <a:r>
              <a:rPr b="1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 </a:t>
            </a: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- номинация «Лучшая цифровая идея»</a:t>
            </a:r>
            <a:endParaRPr b="0" lang="ru-RU" sz="16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Победитель «</a:t>
            </a:r>
            <a:r>
              <a:rPr b="1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Frank award</a:t>
            </a:r>
            <a:r>
              <a:rPr b="1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»</a:t>
            </a:r>
            <a:r>
              <a:rPr b="1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 </a:t>
            </a:r>
            <a:r>
              <a:rPr b="0" lang="en-US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- </a:t>
            </a:r>
            <a:r>
              <a:rPr b="0" lang="ru-RU" sz="16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Самая выгодная ко-брендиговая карта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52" name="Декоративная галочка"/>
          <p:cNvSpPr/>
          <p:nvPr/>
        </p:nvSpPr>
        <p:spPr>
          <a:xfrm>
            <a:off x="979920" y="5285520"/>
            <a:ext cx="176760" cy="200520"/>
          </a:xfrm>
          <a:custGeom>
            <a:avLst/>
            <a:gdLst/>
            <a:ahLst/>
            <a:rect l="l" t="t" r="r" b="b"/>
            <a:pathLst>
              <a:path w="21452" h="20404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190e1"/>
          </a:solidFill>
          <a:ln w="12700">
            <a:noFill/>
          </a:ln>
          <a:effectLst>
            <a:outerShdw blurRad="381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53" name="Декоративная галочка"/>
          <p:cNvSpPr/>
          <p:nvPr/>
        </p:nvSpPr>
        <p:spPr>
          <a:xfrm>
            <a:off x="979920" y="5607360"/>
            <a:ext cx="176760" cy="200520"/>
          </a:xfrm>
          <a:custGeom>
            <a:avLst/>
            <a:gdLst/>
            <a:ahLst/>
            <a:rect l="l" t="t" r="r" b="b"/>
            <a:pathLst>
              <a:path w="21452" h="20404">
                <a:moveTo>
                  <a:pt x="19340" y="6"/>
                </a:moveTo>
                <a:cubicBezTo>
                  <a:pt x="18911" y="-308"/>
                  <a:pt x="8317" y="11620"/>
                  <a:pt x="6423" y="13985"/>
                </a:cubicBezTo>
                <a:cubicBezTo>
                  <a:pt x="6323" y="14108"/>
                  <a:pt x="6215" y="14226"/>
                  <a:pt x="6090" y="14370"/>
                </a:cubicBezTo>
                <a:cubicBezTo>
                  <a:pt x="5960" y="14216"/>
                  <a:pt x="5854" y="14096"/>
                  <a:pt x="5755" y="13971"/>
                </a:cubicBezTo>
                <a:cubicBezTo>
                  <a:pt x="4964" y="12967"/>
                  <a:pt x="4458" y="12167"/>
                  <a:pt x="3657" y="11171"/>
                </a:cubicBezTo>
                <a:cubicBezTo>
                  <a:pt x="3337" y="10773"/>
                  <a:pt x="2972" y="10410"/>
                  <a:pt x="2634" y="10026"/>
                </a:cubicBezTo>
                <a:cubicBezTo>
                  <a:pt x="2472" y="9843"/>
                  <a:pt x="2283" y="9849"/>
                  <a:pt x="2071" y="9915"/>
                </a:cubicBezTo>
                <a:cubicBezTo>
                  <a:pt x="1856" y="9981"/>
                  <a:pt x="1574" y="9982"/>
                  <a:pt x="1303" y="10152"/>
                </a:cubicBezTo>
                <a:cubicBezTo>
                  <a:pt x="1209" y="10262"/>
                  <a:pt x="1332" y="10438"/>
                  <a:pt x="1349" y="10609"/>
                </a:cubicBezTo>
                <a:cubicBezTo>
                  <a:pt x="1369" y="10821"/>
                  <a:pt x="603" y="10792"/>
                  <a:pt x="203" y="11061"/>
                </a:cubicBezTo>
                <a:cubicBezTo>
                  <a:pt x="111" y="11123"/>
                  <a:pt x="286" y="11375"/>
                  <a:pt x="227" y="11440"/>
                </a:cubicBezTo>
                <a:cubicBezTo>
                  <a:pt x="51" y="11634"/>
                  <a:pt x="-61" y="11588"/>
                  <a:pt x="36" y="11826"/>
                </a:cubicBezTo>
                <a:cubicBezTo>
                  <a:pt x="896" y="13941"/>
                  <a:pt x="2182" y="15733"/>
                  <a:pt x="3218" y="17879"/>
                </a:cubicBezTo>
                <a:cubicBezTo>
                  <a:pt x="4865" y="21292"/>
                  <a:pt x="5178" y="19166"/>
                  <a:pt x="5654" y="19575"/>
                </a:cubicBezTo>
                <a:cubicBezTo>
                  <a:pt x="7119" y="20836"/>
                  <a:pt x="6474" y="21179"/>
                  <a:pt x="9921" y="16770"/>
                </a:cubicBezTo>
                <a:cubicBezTo>
                  <a:pt x="11378" y="14721"/>
                  <a:pt x="19009" y="5203"/>
                  <a:pt x="20710" y="3334"/>
                </a:cubicBezTo>
                <a:cubicBezTo>
                  <a:pt x="20919" y="3106"/>
                  <a:pt x="21118" y="2879"/>
                  <a:pt x="21258" y="2594"/>
                </a:cubicBezTo>
                <a:cubicBezTo>
                  <a:pt x="21526" y="2050"/>
                  <a:pt x="21539" y="2066"/>
                  <a:pt x="21150" y="1624"/>
                </a:cubicBezTo>
                <a:cubicBezTo>
                  <a:pt x="21006" y="1461"/>
                  <a:pt x="20856" y="1427"/>
                  <a:pt x="20646" y="1437"/>
                </a:cubicBezTo>
                <a:cubicBezTo>
                  <a:pt x="20244" y="1456"/>
                  <a:pt x="20044" y="1227"/>
                  <a:pt x="20086" y="860"/>
                </a:cubicBezTo>
                <a:cubicBezTo>
                  <a:pt x="20096" y="778"/>
                  <a:pt x="20075" y="672"/>
                  <a:pt x="20023" y="612"/>
                </a:cubicBezTo>
                <a:cubicBezTo>
                  <a:pt x="19903" y="469"/>
                  <a:pt x="19492" y="117"/>
                  <a:pt x="19340" y="6"/>
                </a:cubicBezTo>
                <a:close/>
              </a:path>
            </a:pathLst>
          </a:custGeom>
          <a:solidFill>
            <a:srgbClr val="3190e1"/>
          </a:solidFill>
          <a:ln w="12700">
            <a:noFill/>
          </a:ln>
          <a:effectLst>
            <a:outerShdw blurRad="3816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154" name="Рисунок 3" descr=""/>
          <p:cNvPicPr/>
          <p:nvPr/>
        </p:nvPicPr>
        <p:blipFill>
          <a:blip r:embed="rId5"/>
          <a:stretch/>
        </p:blipFill>
        <p:spPr>
          <a:xfrm>
            <a:off x="8543520" y="2504520"/>
            <a:ext cx="2899800" cy="184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3"/>
          <p:cNvSpPr/>
          <p:nvPr/>
        </p:nvSpPr>
        <p:spPr>
          <a:xfrm>
            <a:off x="353160" y="286560"/>
            <a:ext cx="87346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a2896"/>
                </a:solidFill>
                <a:latin typeface="Calibri"/>
                <a:ea typeface="DejaVu Sans"/>
              </a:rPr>
              <a:t>Банковская Школа ВТБ – 2022-2023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56" name="Рисунок 55" descr="image001"/>
          <p:cNvPicPr/>
          <p:nvPr/>
        </p:nvPicPr>
        <p:blipFill>
          <a:blip r:embed="rId1"/>
          <a:stretch/>
        </p:blipFill>
        <p:spPr>
          <a:xfrm>
            <a:off x="10775880" y="45720"/>
            <a:ext cx="1278360" cy="71892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4" descr=""/>
          <p:cNvPicPr/>
          <p:nvPr/>
        </p:nvPicPr>
        <p:blipFill>
          <a:blip r:embed="rId2"/>
          <a:stretch/>
        </p:blipFill>
        <p:spPr>
          <a:xfrm>
            <a:off x="120960" y="765720"/>
            <a:ext cx="8720640" cy="216360"/>
          </a:xfrm>
          <a:prstGeom prst="rect">
            <a:avLst/>
          </a:prstGeom>
          <a:ln w="0">
            <a:noFill/>
          </a:ln>
        </p:spPr>
      </p:pic>
      <p:sp>
        <p:nvSpPr>
          <p:cNvPr id="158" name="TextBox 24"/>
          <p:cNvSpPr/>
          <p:nvPr/>
        </p:nvSpPr>
        <p:spPr>
          <a:xfrm>
            <a:off x="339120" y="1091520"/>
            <a:ext cx="6835320" cy="485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37160" rIns="137160" tIns="68400" bIns="68400">
            <a:spAutoFit/>
          </a:bodyPr>
          <a:p>
            <a:pPr>
              <a:lnSpc>
                <a:spcPct val="100000"/>
              </a:lnSpc>
            </a:pP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- программа подготовки и дальнейшего трудоустройства в Банк ВТБ выпускников Вузов\Ссузов.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50000"/>
              </a:lnSpc>
              <a:spcBef>
                <a:spcPts val="901"/>
              </a:spcBef>
            </a:pPr>
            <a:r>
              <a:rPr b="1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Цели проекта: </a:t>
            </a:r>
            <a:endParaRPr b="0" lang="ru-RU" sz="1900" spc="-1" strike="noStrike">
              <a:latin typeface="XO Oriel"/>
            </a:endParaRPr>
          </a:p>
          <a:p>
            <a:pPr marL="285840" indent="-284760">
              <a:lnSpc>
                <a:spcPct val="100000"/>
              </a:lnSpc>
              <a:spcBef>
                <a:spcPts val="90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Выпускники имеют приоритетное право при трудоустройстве в Банк ВТБ</a:t>
            </a:r>
            <a:endParaRPr b="0" lang="ru-RU" sz="1900" spc="-1" strike="noStrike">
              <a:latin typeface="XO Oriel"/>
            </a:endParaRPr>
          </a:p>
          <a:p>
            <a:pPr marL="285840" indent="-284760">
              <a:lnSpc>
                <a:spcPct val="100000"/>
              </a:lnSpc>
              <a:spcBef>
                <a:spcPts val="901"/>
              </a:spcBef>
              <a:buClr>
                <a:srgbClr val="002060"/>
              </a:buClr>
              <a:buFont typeface="Wingdings" charset="2"/>
              <a:buChar char=""/>
            </a:pP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Формирование финансовой грамотности среди студентов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b="1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Формат: </a:t>
            </a: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единая платформа для студентов выпускных курсов ключевых Вузов\Ссузов СФО.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</a:pP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В ходе программы студенты проводят подготовку и защиту проекта по банковской тематике.</a:t>
            </a:r>
            <a:endParaRPr b="0" lang="ru-RU" sz="1900" spc="-1" strike="noStrike">
              <a:latin typeface="XO Oriel"/>
            </a:endParaRPr>
          </a:p>
          <a:p>
            <a:pPr>
              <a:lnSpc>
                <a:spcPct val="150000"/>
              </a:lnSpc>
            </a:pPr>
            <a:r>
              <a:rPr b="1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Продолжительность </a:t>
            </a:r>
            <a:r>
              <a:rPr b="0" lang="ru-RU" sz="1900" spc="-1" strike="noStrike">
                <a:solidFill>
                  <a:srgbClr val="002060"/>
                </a:solidFill>
                <a:latin typeface="VTB Group Light"/>
                <a:ea typeface="VTB Group Light"/>
              </a:rPr>
              <a:t>обучения 3 месяца. </a:t>
            </a:r>
            <a:endParaRPr b="0" lang="ru-RU" sz="1900" spc="-1" strike="noStrike">
              <a:latin typeface="XO Oriel"/>
            </a:endParaRPr>
          </a:p>
        </p:txBody>
      </p:sp>
      <p:pic>
        <p:nvPicPr>
          <p:cNvPr id="159" name="Picture 4" descr="https://kinemotor.pro/wp-content/uploads/VTB.jpg"/>
          <p:cNvPicPr/>
          <p:nvPr/>
        </p:nvPicPr>
        <p:blipFill>
          <a:blip r:embed="rId3"/>
          <a:srcRect l="31787" t="0" r="30031" b="0"/>
          <a:stretch/>
        </p:blipFill>
        <p:spPr>
          <a:xfrm>
            <a:off x="7517520" y="0"/>
            <a:ext cx="4672080" cy="6858360"/>
          </a:xfrm>
          <a:prstGeom prst="rect">
            <a:avLst/>
          </a:prstGeom>
          <a:ln w="0">
            <a:noFill/>
          </a:ln>
        </p:spPr>
      </p:pic>
      <p:sp>
        <p:nvSpPr>
          <p:cNvPr id="160" name="Прямоугольник 7"/>
          <p:cNvSpPr/>
          <p:nvPr/>
        </p:nvSpPr>
        <p:spPr>
          <a:xfrm rot="10800000">
            <a:off x="7518240" y="2520"/>
            <a:ext cx="4672080" cy="6855840"/>
          </a:xfrm>
          <a:prstGeom prst="rect">
            <a:avLst/>
          </a:prstGeom>
          <a:solidFill>
            <a:srgbClr val="000000">
              <a:alpha val="17000"/>
            </a:srgbClr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Рисунок 25" descr=""/>
          <p:cNvPicPr/>
          <p:nvPr/>
        </p:nvPicPr>
        <p:blipFill>
          <a:blip r:embed="rId1"/>
          <a:srcRect l="16668" t="0" r="41409" b="0"/>
          <a:stretch/>
        </p:blipFill>
        <p:spPr>
          <a:xfrm>
            <a:off x="7885080" y="0"/>
            <a:ext cx="4304160" cy="6856920"/>
          </a:xfrm>
          <a:prstGeom prst="rect">
            <a:avLst/>
          </a:prstGeom>
          <a:ln w="0">
            <a:noFill/>
          </a:ln>
        </p:spPr>
      </p:pic>
      <p:sp>
        <p:nvSpPr>
          <p:cNvPr id="162" name="TextBox 20"/>
          <p:cNvSpPr/>
          <p:nvPr/>
        </p:nvSpPr>
        <p:spPr>
          <a:xfrm>
            <a:off x="118440" y="333360"/>
            <a:ext cx="87346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a2896"/>
                </a:solidFill>
                <a:latin typeface="Calibri"/>
                <a:ea typeface="DejaVu Sans"/>
              </a:rPr>
              <a:t>Банковская Школа ВТБ – 2022-2023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63" name="Рисунок 55" descr="image001"/>
          <p:cNvPicPr/>
          <p:nvPr/>
        </p:nvPicPr>
        <p:blipFill>
          <a:blip r:embed="rId2"/>
          <a:stretch/>
        </p:blipFill>
        <p:spPr>
          <a:xfrm>
            <a:off x="10775880" y="45720"/>
            <a:ext cx="1278360" cy="718920"/>
          </a:xfrm>
          <a:prstGeom prst="rect">
            <a:avLst/>
          </a:prstGeom>
          <a:ln w="0">
            <a:noFill/>
          </a:ln>
        </p:spPr>
      </p:pic>
      <p:pic>
        <p:nvPicPr>
          <p:cNvPr id="164" name="Picture 4" descr=""/>
          <p:cNvPicPr/>
          <p:nvPr/>
        </p:nvPicPr>
        <p:blipFill>
          <a:blip r:embed="rId3"/>
          <a:stretch/>
        </p:blipFill>
        <p:spPr>
          <a:xfrm>
            <a:off x="120960" y="765720"/>
            <a:ext cx="8437680" cy="209520"/>
          </a:xfrm>
          <a:prstGeom prst="rect">
            <a:avLst/>
          </a:prstGeom>
          <a:ln w="0">
            <a:noFill/>
          </a:ln>
        </p:spPr>
      </p:pic>
      <p:grpSp>
        <p:nvGrpSpPr>
          <p:cNvPr id="165" name="Группа 7"/>
          <p:cNvGrpSpPr/>
          <p:nvPr/>
        </p:nvGrpSpPr>
        <p:grpSpPr>
          <a:xfrm>
            <a:off x="102240" y="1016640"/>
            <a:ext cx="8456400" cy="2689560"/>
            <a:chOff x="102240" y="1016640"/>
            <a:chExt cx="8456400" cy="2689560"/>
          </a:xfrm>
        </p:grpSpPr>
        <p:sp>
          <p:nvSpPr>
            <p:cNvPr id="166" name="TextBox 8"/>
            <p:cNvSpPr/>
            <p:nvPr/>
          </p:nvSpPr>
          <p:spPr>
            <a:xfrm>
              <a:off x="483120" y="1016640"/>
              <a:ext cx="7294680" cy="474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08720" rIns="108720" tIns="54360" bIns="5436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002060"/>
                  </a:solidFill>
                  <a:latin typeface="Verdana"/>
                  <a:ea typeface="Verdana"/>
                </a:rPr>
                <a:t>Этапы проведения</a:t>
              </a:r>
              <a:endParaRPr b="0" lang="ru-RU" sz="2400" spc="-1" strike="noStrike">
                <a:latin typeface="XO Oriel"/>
              </a:endParaRPr>
            </a:p>
          </p:txBody>
        </p:sp>
        <p:sp>
          <p:nvSpPr>
            <p:cNvPr id="167" name="Прямая со стрелкой 9"/>
            <p:cNvSpPr/>
            <p:nvPr/>
          </p:nvSpPr>
          <p:spPr>
            <a:xfrm>
              <a:off x="206640" y="2709720"/>
              <a:ext cx="8136000" cy="15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>
              <a:solidFill>
                <a:srgbClr val="4a7ebb"/>
              </a:solidFill>
              <a:round/>
              <a:tailEnd len="med" type="arrow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8" name="Овал 10"/>
            <p:cNvSpPr/>
            <p:nvPr/>
          </p:nvSpPr>
          <p:spPr>
            <a:xfrm>
              <a:off x="566640" y="2565720"/>
              <a:ext cx="286920" cy="2869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9" name="Овал 11"/>
            <p:cNvSpPr/>
            <p:nvPr/>
          </p:nvSpPr>
          <p:spPr>
            <a:xfrm>
              <a:off x="3843000" y="2574000"/>
              <a:ext cx="286920" cy="2869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0" name="Овал 12"/>
            <p:cNvSpPr/>
            <p:nvPr/>
          </p:nvSpPr>
          <p:spPr>
            <a:xfrm>
              <a:off x="7083360" y="2582640"/>
              <a:ext cx="286920" cy="286920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3a5f8b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1" name="TextBox 13"/>
            <p:cNvSpPr/>
            <p:nvPr/>
          </p:nvSpPr>
          <p:spPr>
            <a:xfrm>
              <a:off x="406440" y="1679400"/>
              <a:ext cx="165528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e256f"/>
                  </a:solidFill>
                  <a:latin typeface="Verdana"/>
                  <a:ea typeface="Verdana"/>
                </a:rPr>
                <a:t>Октябрь 2022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172" name="TextBox 14"/>
            <p:cNvSpPr/>
            <p:nvPr/>
          </p:nvSpPr>
          <p:spPr>
            <a:xfrm>
              <a:off x="3131640" y="1533960"/>
              <a:ext cx="1893960" cy="819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e256f"/>
                  </a:solidFill>
                  <a:latin typeface="Verdana"/>
                  <a:ea typeface="Verdana"/>
                </a:rPr>
                <a:t>Ноябрь 2022, декабрь 2022, февраль 2023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173" name="TextBox 15"/>
            <p:cNvSpPr/>
            <p:nvPr/>
          </p:nvSpPr>
          <p:spPr>
            <a:xfrm>
              <a:off x="6399360" y="1670760"/>
              <a:ext cx="1655280" cy="333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600" spc="-1" strike="noStrike">
                  <a:solidFill>
                    <a:srgbClr val="0e256f"/>
                  </a:solidFill>
                  <a:latin typeface="Verdana"/>
                  <a:ea typeface="Verdana"/>
                </a:rPr>
                <a:t>Март 2023  </a:t>
              </a:r>
              <a:endParaRPr b="0" lang="ru-RU" sz="1600" spc="-1" strike="noStrike">
                <a:latin typeface="XO Oriel"/>
              </a:endParaRPr>
            </a:p>
          </p:txBody>
        </p:sp>
        <p:sp>
          <p:nvSpPr>
            <p:cNvPr id="174" name="TextBox 16"/>
            <p:cNvSpPr/>
            <p:nvPr/>
          </p:nvSpPr>
          <p:spPr>
            <a:xfrm>
              <a:off x="102240" y="3037680"/>
              <a:ext cx="2663280" cy="379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900" spc="-1" strike="noStrike">
                  <a:solidFill>
                    <a:srgbClr val="002060"/>
                  </a:solidFill>
                  <a:latin typeface="VTB Group Light"/>
                  <a:ea typeface="VTB Group Light"/>
                </a:rPr>
                <a:t>Отбор студентов</a:t>
              </a:r>
              <a:endParaRPr b="0" lang="ru-RU" sz="1900" spc="-1" strike="noStrike">
                <a:latin typeface="XO Oriel"/>
              </a:endParaRPr>
            </a:p>
          </p:txBody>
        </p:sp>
        <p:sp>
          <p:nvSpPr>
            <p:cNvPr id="175" name="TextBox 17"/>
            <p:cNvSpPr/>
            <p:nvPr/>
          </p:nvSpPr>
          <p:spPr>
            <a:xfrm>
              <a:off x="2655000" y="3037680"/>
              <a:ext cx="2663280" cy="66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900" spc="-1" strike="noStrike">
                  <a:solidFill>
                    <a:srgbClr val="002060"/>
                  </a:solidFill>
                  <a:latin typeface="VTB Group Light"/>
                  <a:ea typeface="VTB Group Light"/>
                </a:rPr>
                <a:t>Обучение в Банковской школе</a:t>
              </a:r>
              <a:endParaRPr b="0" lang="ru-RU" sz="1900" spc="-1" strike="noStrike">
                <a:latin typeface="XO Oriel"/>
              </a:endParaRPr>
            </a:p>
          </p:txBody>
        </p:sp>
        <p:sp>
          <p:nvSpPr>
            <p:cNvPr id="176" name="TextBox 18"/>
            <p:cNvSpPr/>
            <p:nvPr/>
          </p:nvSpPr>
          <p:spPr>
            <a:xfrm>
              <a:off x="5895360" y="3037680"/>
              <a:ext cx="2663280" cy="668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0" lang="ru-RU" sz="1900" spc="-1" strike="noStrike">
                  <a:solidFill>
                    <a:srgbClr val="002060"/>
                  </a:solidFill>
                  <a:latin typeface="VTB Group Light"/>
                  <a:ea typeface="VTB Group Light"/>
                </a:rPr>
                <a:t>Зачетные мероприятия</a:t>
              </a:r>
              <a:endParaRPr b="0" lang="ru-RU" sz="1900" spc="-1" strike="noStrike">
                <a:latin typeface="XO Oriel"/>
              </a:endParaRPr>
            </a:p>
          </p:txBody>
        </p:sp>
      </p:grpSp>
      <p:sp>
        <p:nvSpPr>
          <p:cNvPr id="177" name="TextBox 19"/>
          <p:cNvSpPr/>
          <p:nvPr/>
        </p:nvSpPr>
        <p:spPr>
          <a:xfrm>
            <a:off x="309960" y="4005720"/>
            <a:ext cx="7353360" cy="22251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horzOverflow="overflow" vertOverflow="overflow" lIns="45720" rIns="4572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r>
              <a:rPr b="0" lang="ru-RU" sz="2000" spc="-1" strike="noStrike">
                <a:solidFill>
                  <a:srgbClr val="0e256f"/>
                </a:solidFill>
                <a:latin typeface="Verdana"/>
                <a:ea typeface="Verdana"/>
              </a:rPr>
              <a:t>Обучение проводят эксперты бизнеса:</a:t>
            </a:r>
            <a:endParaRPr b="0" lang="ru-RU" sz="2000" spc="-1" strike="noStrike">
              <a:latin typeface="XO Oriel"/>
            </a:endParaRPr>
          </a:p>
          <a:p>
            <a:pPr marL="342720" indent="-3416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e256f"/>
                </a:solidFill>
                <a:latin typeface="Verdana"/>
                <a:ea typeface="Verdana"/>
              </a:rPr>
              <a:t>Заместители управляющего филиалом</a:t>
            </a:r>
            <a:endParaRPr b="0" lang="ru-RU" sz="2000" spc="-1" strike="noStrike">
              <a:latin typeface="XO Oriel"/>
            </a:endParaRPr>
          </a:p>
          <a:p>
            <a:pPr marL="342720" indent="-3416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e256f"/>
                </a:solidFill>
                <a:latin typeface="Verdana"/>
                <a:ea typeface="Verdana"/>
              </a:rPr>
              <a:t>Директора дополнительных офисов</a:t>
            </a:r>
            <a:endParaRPr b="0" lang="ru-RU" sz="2000" spc="-1" strike="noStrike">
              <a:latin typeface="XO Oriel"/>
            </a:endParaRPr>
          </a:p>
          <a:p>
            <a:pPr marL="342720" indent="-3416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e256f"/>
                </a:solidFill>
                <a:latin typeface="Verdana"/>
                <a:ea typeface="Verdana"/>
              </a:rPr>
              <a:t>Начальники отделов</a:t>
            </a:r>
            <a:endParaRPr b="0" lang="ru-RU" sz="2000" spc="-1" strike="noStrike">
              <a:latin typeface="XO Oriel"/>
            </a:endParaRPr>
          </a:p>
          <a:p>
            <a:pPr marL="342720" indent="-3416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2060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rgbClr val="0e256f"/>
                </a:solidFill>
                <a:latin typeface="Verdana"/>
                <a:ea typeface="Verdana"/>
              </a:rPr>
              <a:t>Тренеры Регионального учебного центра</a:t>
            </a:r>
            <a:endParaRPr b="0" lang="ru-RU" sz="2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extBox 5"/>
          <p:cNvSpPr/>
          <p:nvPr/>
        </p:nvSpPr>
        <p:spPr>
          <a:xfrm>
            <a:off x="334440" y="983160"/>
            <a:ext cx="11448360" cy="71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0e256f"/>
                </a:solidFill>
                <a:latin typeface="Verdana"/>
                <a:ea typeface="Verdana"/>
              </a:rPr>
              <a:t>Формат проведения позволяет участникам Банковской школы в онлайн-формате участвовать в развивающих мероприятиях:</a:t>
            </a:r>
            <a:endParaRPr b="0" lang="ru-RU" sz="2000" spc="-1" strike="noStrike">
              <a:latin typeface="XO Orie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032769025"/>
              </p:ext>
            </p:extLst>
          </p:nvPr>
        </p:nvGraphicFramePr>
        <p:xfrm>
          <a:off x="1121040" y="1989720"/>
          <a:ext cx="9875160" cy="446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79" name="TextBox 8"/>
          <p:cNvSpPr/>
          <p:nvPr/>
        </p:nvSpPr>
        <p:spPr>
          <a:xfrm>
            <a:off x="334440" y="286200"/>
            <a:ext cx="8734680" cy="474120"/>
          </a:xfrm>
          <a:prstGeom prst="rect">
            <a:avLst/>
          </a:prstGeom>
          <a:noFill/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p:spPr>
        <p:style>
          <a:lnRef idx="0"/>
          <a:fillRef idx="0"/>
          <a:effectRef idx="3"/>
          <a:fontRef idx="minor"/>
        </p:style>
        <p:txBody>
          <a:bodyPr lIns="108720" rIns="108720" tIns="54360" bIns="54360">
            <a:spAutoFit/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  <a:sp3d>
              <a:bevelT w="63500" h="25400"/>
            </a:sp3d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a2896"/>
                </a:solidFill>
                <a:latin typeface="Calibri"/>
                <a:ea typeface="DejaVu Sans"/>
              </a:rPr>
              <a:t>Банковская Школа ВТБ – 2022-2023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80" name="Рисунок 55" descr="image001"/>
          <p:cNvPicPr/>
          <p:nvPr/>
        </p:nvPicPr>
        <p:blipFill>
          <a:blip r:embed="rId6"/>
          <a:stretch/>
        </p:blipFill>
        <p:spPr>
          <a:xfrm>
            <a:off x="10775880" y="45720"/>
            <a:ext cx="1278360" cy="718920"/>
          </a:xfrm>
          <a:prstGeom prst="rect">
            <a:avLst/>
          </a:prstGeom>
          <a:ln w="0">
            <a:noFill/>
          </a:ln>
        </p:spPr>
      </p:pic>
      <p:pic>
        <p:nvPicPr>
          <p:cNvPr id="181" name="Picture 4" descr=""/>
          <p:cNvPicPr/>
          <p:nvPr/>
        </p:nvPicPr>
        <p:blipFill>
          <a:blip r:embed="rId7"/>
          <a:stretch/>
        </p:blipFill>
        <p:spPr>
          <a:xfrm>
            <a:off x="120960" y="765720"/>
            <a:ext cx="8720640" cy="21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8"/>
          <p:cNvSpPr/>
          <p:nvPr/>
        </p:nvSpPr>
        <p:spPr>
          <a:xfrm>
            <a:off x="334440" y="286200"/>
            <a:ext cx="8734680" cy="47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 cap="all">
                <a:solidFill>
                  <a:srgbClr val="0a2896"/>
                </a:solidFill>
                <a:latin typeface="Calibri"/>
                <a:ea typeface="DejaVu Sans"/>
              </a:rPr>
              <a:t>Банковская Школа ВТБ – 2022-2023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83" name="Рисунок 55" descr="image001"/>
          <p:cNvPicPr/>
          <p:nvPr/>
        </p:nvPicPr>
        <p:blipFill>
          <a:blip r:embed="rId1"/>
          <a:stretch/>
        </p:blipFill>
        <p:spPr>
          <a:xfrm>
            <a:off x="10775880" y="45720"/>
            <a:ext cx="1278360" cy="71892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4" descr=""/>
          <p:cNvPicPr/>
          <p:nvPr/>
        </p:nvPicPr>
        <p:blipFill>
          <a:blip r:embed="rId2"/>
          <a:stretch/>
        </p:blipFill>
        <p:spPr>
          <a:xfrm>
            <a:off x="120960" y="765720"/>
            <a:ext cx="8720640" cy="216360"/>
          </a:xfrm>
          <a:prstGeom prst="rect">
            <a:avLst/>
          </a:prstGeom>
          <a:ln w="0">
            <a:noFill/>
          </a:ln>
        </p:spPr>
      </p:pic>
      <p:sp>
        <p:nvSpPr>
          <p:cNvPr id="185" name="Прямоугольник 10"/>
          <p:cNvSpPr/>
          <p:nvPr/>
        </p:nvSpPr>
        <p:spPr>
          <a:xfrm>
            <a:off x="1345320" y="1544040"/>
            <a:ext cx="9069480" cy="1670760"/>
          </a:xfrm>
          <a:prstGeom prst="rect">
            <a:avLst/>
          </a:prstGeom>
          <a:solidFill>
            <a:schemeClr val="bg1">
              <a:alpha val="71000"/>
            </a:schemeClr>
          </a:solidFill>
          <a:ln w="25400">
            <a:solidFill>
              <a:srgbClr val="00b0f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43080" indent="-3420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e256f"/>
              </a:buClr>
              <a:buFont typeface="Wingdings" charset="2"/>
              <a:buChar char=""/>
            </a:pPr>
            <a:r>
              <a:rPr b="1" lang="ru-RU" sz="1600" spc="-1" strike="noStrike">
                <a:solidFill>
                  <a:srgbClr val="0e256f"/>
                </a:solidFill>
                <a:latin typeface="Verdana"/>
                <a:ea typeface="Verdana"/>
              </a:rPr>
              <a:t>Обучение абсолютно бесплатно;</a:t>
            </a:r>
            <a:endParaRPr b="0" lang="ru-RU" sz="1600" spc="-1" strike="noStrike">
              <a:latin typeface="XO Oriel"/>
            </a:endParaRPr>
          </a:p>
          <a:p>
            <a:pPr marL="343080" indent="-3420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e256f"/>
              </a:buClr>
              <a:buFont typeface="Wingdings" charset="2"/>
              <a:buChar char=""/>
            </a:pPr>
            <a:r>
              <a:rPr b="1" lang="ru-RU" sz="1600" spc="-1" strike="noStrike">
                <a:solidFill>
                  <a:srgbClr val="0e256f"/>
                </a:solidFill>
                <a:latin typeface="Verdana"/>
                <a:ea typeface="Verdana"/>
              </a:rPr>
              <a:t>В ходе обучения Вы подготовите проект по банковской тематике;</a:t>
            </a:r>
            <a:endParaRPr b="0" lang="ru-RU" sz="1600" spc="-1" strike="noStrike">
              <a:latin typeface="XO Oriel"/>
            </a:endParaRPr>
          </a:p>
          <a:p>
            <a:pPr marL="342720" indent="-3416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e256f"/>
              </a:buClr>
              <a:buFont typeface="Wingdings" charset="2"/>
              <a:buChar char=""/>
            </a:pPr>
            <a:r>
              <a:rPr b="1" lang="ru-RU" sz="1600" spc="-1" strike="noStrike">
                <a:solidFill>
                  <a:srgbClr val="0e256f"/>
                </a:solidFill>
                <a:latin typeface="Verdana"/>
                <a:ea typeface="Verdana"/>
              </a:rPr>
              <a:t>Обучение будет проходить в дистанционном формате; </a:t>
            </a:r>
            <a:endParaRPr b="0" lang="ru-RU" sz="1600" spc="-1" strike="noStrike">
              <a:latin typeface="XO Oriel"/>
            </a:endParaRPr>
          </a:p>
          <a:p>
            <a:pPr marL="342720" indent="-3416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e256f"/>
              </a:buClr>
              <a:buFont typeface="Wingdings" charset="2"/>
              <a:buChar char=""/>
            </a:pPr>
            <a:r>
              <a:rPr b="1" lang="ru-RU" sz="1600" spc="-1" strike="noStrike">
                <a:solidFill>
                  <a:srgbClr val="0e256f"/>
                </a:solidFill>
                <a:latin typeface="Verdana"/>
                <a:ea typeface="Verdana"/>
              </a:rPr>
              <a:t>Продолжительность обучения - 3 месяца</a:t>
            </a:r>
            <a:endParaRPr b="0" lang="ru-RU" sz="1600" spc="-1" strike="noStrike">
              <a:latin typeface="XO Oriel"/>
            </a:endParaRPr>
          </a:p>
        </p:txBody>
      </p:sp>
      <p:sp>
        <p:nvSpPr>
          <p:cNvPr id="186" name="Прямоугольник 2"/>
          <p:cNvSpPr/>
          <p:nvPr/>
        </p:nvSpPr>
        <p:spPr>
          <a:xfrm>
            <a:off x="242640" y="3522600"/>
            <a:ext cx="96678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1" lang="en-US" sz="2400" spc="-1" strike="noStrike">
                <a:solidFill>
                  <a:srgbClr val="0e256f"/>
                </a:solidFill>
                <a:latin typeface="Verdana"/>
                <a:ea typeface="Verdana"/>
              </a:rPr>
              <a:t>Telegram-</a:t>
            </a:r>
            <a:r>
              <a:rPr b="1" lang="ru-RU" sz="2400" spc="-1" strike="noStrike">
                <a:solidFill>
                  <a:srgbClr val="0e256f"/>
                </a:solidFill>
                <a:latin typeface="Verdana"/>
                <a:ea typeface="Verdana"/>
              </a:rPr>
              <a:t>канал </a:t>
            </a:r>
            <a:r>
              <a:rPr b="0" lang="ru-RU" sz="2100" spc="-1" strike="noStrike" u="sng">
                <a:solidFill>
                  <a:srgbClr val="0000ff"/>
                </a:solidFill>
                <a:uFillTx/>
                <a:latin typeface="Calibri"/>
                <a:ea typeface="Verdana"/>
                <a:hlinkClick r:id="rId3"/>
              </a:rPr>
              <a:t>https</a:t>
            </a:r>
            <a:r>
              <a:rPr b="0" lang="ru-RU" sz="2100" spc="-1" strike="noStrike" u="sng">
                <a:solidFill>
                  <a:srgbClr val="0000ff"/>
                </a:solidFill>
                <a:uFillTx/>
                <a:latin typeface="Calibri"/>
                <a:ea typeface="Verdana"/>
                <a:hlinkClick r:id="rId4"/>
              </a:rPr>
              <a:t>://t.me/joinchat/AAAAAE7tEsH2KhaGb5wu5A</a:t>
            </a:r>
            <a:endParaRPr b="0" lang="ru-RU" sz="2100" spc="-1" strike="noStrike">
              <a:latin typeface="XO Oriel"/>
            </a:endParaRPr>
          </a:p>
        </p:txBody>
      </p:sp>
      <p:sp>
        <p:nvSpPr>
          <p:cNvPr id="187" name="TextBox 29"/>
          <p:cNvSpPr/>
          <p:nvPr/>
        </p:nvSpPr>
        <p:spPr>
          <a:xfrm>
            <a:off x="1702800" y="909360"/>
            <a:ext cx="8711280" cy="8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8720" rIns="108720" tIns="54360" bIns="5436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Verdana"/>
                <a:ea typeface="Verdana"/>
              </a:rPr>
              <a:t>Условия участия и контакты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</p:txBody>
      </p:sp>
      <p:pic>
        <p:nvPicPr>
          <p:cNvPr id="188" name="Рисунок 30" descr="image.png"/>
          <p:cNvPicPr/>
          <p:nvPr/>
        </p:nvPicPr>
        <p:blipFill>
          <a:blip r:embed="rId5"/>
          <a:stretch/>
        </p:blipFill>
        <p:spPr>
          <a:xfrm>
            <a:off x="9210600" y="3990600"/>
            <a:ext cx="2407680" cy="228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Заголовок 3"/>
          <p:cNvSpPr/>
          <p:nvPr/>
        </p:nvSpPr>
        <p:spPr>
          <a:xfrm>
            <a:off x="515880" y="2887200"/>
            <a:ext cx="4977720" cy="55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ru-RU" sz="4000" spc="-1" strike="noStrike">
                <a:solidFill>
                  <a:srgbClr val="ffffff"/>
                </a:solidFill>
                <a:latin typeface="VTB Group Demi Bold"/>
                <a:ea typeface="VTB Group Cond"/>
              </a:rPr>
              <a:t>До встречи!</a:t>
            </a:r>
            <a:endParaRPr b="0" lang="ru-RU" sz="40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8585a"/>
      </a:dk2>
      <a:lt2>
        <a:srgbClr val="87888a"/>
      </a:lt2>
      <a:accent1>
        <a:srgbClr val="002284"/>
      </a:accent1>
      <a:accent2>
        <a:srgbClr val="31529d"/>
      </a:accent2>
      <a:accent3>
        <a:srgbClr val="657bb7"/>
      </a:accent3>
      <a:accent4>
        <a:srgbClr val="00aaff"/>
      </a:accent4>
      <a:accent5>
        <a:srgbClr val="7ab298"/>
      </a:accent5>
      <a:accent6>
        <a:srgbClr val="e42e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8585a"/>
      </a:dk2>
      <a:lt2>
        <a:srgbClr val="87888a"/>
      </a:lt2>
      <a:accent1>
        <a:srgbClr val="002284"/>
      </a:accent1>
      <a:accent2>
        <a:srgbClr val="31529d"/>
      </a:accent2>
      <a:accent3>
        <a:srgbClr val="657bb7"/>
      </a:accent3>
      <a:accent4>
        <a:srgbClr val="00aaff"/>
      </a:accent4>
      <a:accent5>
        <a:srgbClr val="7ab298"/>
      </a:accent5>
      <a:accent6>
        <a:srgbClr val="e42e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8585a"/>
      </a:dk2>
      <a:lt2>
        <a:srgbClr val="87888a"/>
      </a:lt2>
      <a:accent1>
        <a:srgbClr val="002284"/>
      </a:accent1>
      <a:accent2>
        <a:srgbClr val="31529d"/>
      </a:accent2>
      <a:accent3>
        <a:srgbClr val="657bb7"/>
      </a:accent3>
      <a:accent4>
        <a:srgbClr val="00aaff"/>
      </a:accent4>
      <a:accent5>
        <a:srgbClr val="7ab298"/>
      </a:accent5>
      <a:accent6>
        <a:srgbClr val="e42e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Application>Редактор_презентаций/2.0.1.1.0$Windows_x86 LibreOffice_project/d0d8e81a49852e7a5f8211f54689b073ecddc193</Application>
  <AppVersion>15.0000</AppVersion>
  <Words>538</Words>
  <Paragraphs>80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2020-05-12T03:17:32Z</dcterms:created>
  <dc:creator>vtb24</dc:creator>
  <dc:description/>
  <dc:language>ru-RU</dc:language>
  <cp:lastModifiedBy/>
  <cp:lastPrinted>2021-01-19T05:03:44Z</cp:lastPrinted>
  <dcterms:modified xsi:type="dcterms:W3CDTF">2022-10-18T14:23:00Z</dcterms:modified>
  <cp:revision>50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