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78" r:id="rId5"/>
    <p:sldId id="258" r:id="rId6"/>
    <p:sldId id="284" r:id="rId7"/>
    <p:sldId id="285" r:id="rId8"/>
    <p:sldId id="286" r:id="rId9"/>
    <p:sldId id="283" r:id="rId10"/>
    <p:sldId id="259" r:id="rId11"/>
    <p:sldId id="281" r:id="rId12"/>
    <p:sldId id="282" r:id="rId13"/>
    <p:sldId id="279" r:id="rId14"/>
    <p:sldId id="261" r:id="rId15"/>
    <p:sldId id="260" r:id="rId16"/>
    <p:sldId id="262" r:id="rId17"/>
    <p:sldId id="263" r:id="rId18"/>
    <p:sldId id="265" r:id="rId19"/>
    <p:sldId id="266" r:id="rId20"/>
    <p:sldId id="267" r:id="rId21"/>
    <p:sldId id="268" r:id="rId22"/>
    <p:sldId id="269" r:id="rId23"/>
    <p:sldId id="271" r:id="rId24"/>
    <p:sldId id="272" r:id="rId25"/>
    <p:sldId id="273" r:id="rId26"/>
    <p:sldId id="274" r:id="rId27"/>
    <p:sldId id="275" r:id="rId28"/>
    <p:sldId id="276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A124-3AB0-48B8-9769-3F7990AB86B8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0069-32B1-498F-8CC4-1C46D8944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A124-3AB0-48B8-9769-3F7990AB86B8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0069-32B1-498F-8CC4-1C46D8944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A124-3AB0-48B8-9769-3F7990AB86B8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0069-32B1-498F-8CC4-1C46D8944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A124-3AB0-48B8-9769-3F7990AB86B8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0069-32B1-498F-8CC4-1C46D8944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A124-3AB0-48B8-9769-3F7990AB86B8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0069-32B1-498F-8CC4-1C46D8944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A124-3AB0-48B8-9769-3F7990AB86B8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0069-32B1-498F-8CC4-1C46D8944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A124-3AB0-48B8-9769-3F7990AB86B8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0069-32B1-498F-8CC4-1C46D8944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A124-3AB0-48B8-9769-3F7990AB86B8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0069-32B1-498F-8CC4-1C46D8944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A124-3AB0-48B8-9769-3F7990AB86B8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0069-32B1-498F-8CC4-1C46D8944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A124-3AB0-48B8-9769-3F7990AB86B8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0069-32B1-498F-8CC4-1C46D8944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A124-3AB0-48B8-9769-3F7990AB86B8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0069-32B1-498F-8CC4-1C46D8944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6A124-3AB0-48B8-9769-3F7990AB86B8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B0069-32B1-498F-8CC4-1C46D8944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338437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Анализ учебно-методической работы учебных подразделений 2021-2022 </a:t>
            </a:r>
            <a:r>
              <a:rPr lang="ru-RU" dirty="0" smtClean="0">
                <a:solidFill>
                  <a:srgbClr val="C00000"/>
                </a:solidFill>
              </a:rPr>
              <a:t>учебного года </a:t>
            </a:r>
            <a:r>
              <a:rPr lang="ru-RU" dirty="0">
                <a:solidFill>
                  <a:srgbClr val="C00000"/>
                </a:solidFill>
              </a:rPr>
              <a:t>и планов учебно-методической работы учебных подразделений </a:t>
            </a:r>
            <a:r>
              <a:rPr lang="ru-RU" dirty="0" smtClean="0">
                <a:solidFill>
                  <a:srgbClr val="C00000"/>
                </a:solidFill>
              </a:rPr>
              <a:t>2022-2023 учебного года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6400800" cy="1489720"/>
          </a:xfrm>
        </p:spPr>
        <p:txBody>
          <a:bodyPr/>
          <a:lstStyle/>
          <a:p>
            <a:pPr algn="r"/>
            <a:r>
              <a:rPr lang="ru-RU" dirty="0" err="1" smtClean="0">
                <a:solidFill>
                  <a:schemeClr val="tx2"/>
                </a:solidFill>
              </a:rPr>
              <a:t>Аюшеева</a:t>
            </a:r>
            <a:r>
              <a:rPr lang="ru-RU" dirty="0" smtClean="0">
                <a:solidFill>
                  <a:schemeClr val="tx2"/>
                </a:solidFill>
              </a:rPr>
              <a:t> М.Г.,</a:t>
            </a:r>
          </a:p>
          <a:p>
            <a:pPr algn="r"/>
            <a:r>
              <a:rPr lang="ru-RU" dirty="0">
                <a:solidFill>
                  <a:schemeClr val="tx2"/>
                </a:solidFill>
              </a:rPr>
              <a:t>н</a:t>
            </a:r>
            <a:r>
              <a:rPr lang="ru-RU" dirty="0" smtClean="0">
                <a:solidFill>
                  <a:schemeClr val="tx2"/>
                </a:solidFill>
              </a:rPr>
              <a:t>ачальник ОМООД БГУ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Участие в олимпиадах, конкурсах: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/>
              <a:t>Всероссийская олимпиада </a:t>
            </a:r>
            <a:r>
              <a:rPr lang="ru-RU" dirty="0"/>
              <a:t>по страноведению </a:t>
            </a:r>
            <a:r>
              <a:rPr lang="ru-RU" dirty="0" smtClean="0"/>
              <a:t>Китая </a:t>
            </a:r>
            <a:r>
              <a:rPr lang="ru-RU" sz="2000" i="1" dirty="0" smtClean="0"/>
              <a:t>(кафедра филологии стран Дальнего Востока);</a:t>
            </a:r>
          </a:p>
          <a:p>
            <a:pPr>
              <a:buFontTx/>
              <a:buChar char="-"/>
            </a:pPr>
            <a:r>
              <a:rPr lang="ru-RU" dirty="0" smtClean="0"/>
              <a:t>олимпиада </a:t>
            </a:r>
            <a:r>
              <a:rPr lang="ru-RU" dirty="0"/>
              <a:t>по эвенкийскому языку, тунгусо-маньчжурским </a:t>
            </a:r>
            <a:r>
              <a:rPr lang="ru-RU" dirty="0" smtClean="0"/>
              <a:t>языкам (БЭФ);</a:t>
            </a:r>
          </a:p>
          <a:p>
            <a:pPr>
              <a:buFontTx/>
              <a:buChar char="-"/>
            </a:pPr>
            <a:r>
              <a:rPr lang="ru-RU" dirty="0" err="1" smtClean="0"/>
              <a:t>ВсОШ</a:t>
            </a:r>
            <a:r>
              <a:rPr lang="ru-RU" dirty="0" smtClean="0"/>
              <a:t> по всем предметам;</a:t>
            </a:r>
          </a:p>
          <a:p>
            <a:pPr>
              <a:buFontTx/>
              <a:buChar char="-"/>
            </a:pPr>
            <a:r>
              <a:rPr lang="ru-RU" dirty="0" smtClean="0"/>
              <a:t>конференция </a:t>
            </a:r>
            <a:r>
              <a:rPr lang="ru-RU" dirty="0"/>
              <a:t>школьников «Шаг в будущее</a:t>
            </a:r>
            <a:r>
              <a:rPr lang="ru-RU" dirty="0" smtClean="0"/>
              <a:t>» (АЯЛ)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3212976"/>
            <a:ext cx="9144000" cy="3645024"/>
          </a:xfrm>
          <a:prstGeom prst="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Участие в олимпиадах, конкурсах: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Всероссийская олимпиада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 страноведению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Китая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ru-RU" sz="2000" i="1" dirty="0" smtClean="0"/>
              <a:t>кафедра филологии стран Дальнего Востока);</a:t>
            </a:r>
            <a:endParaRPr lang="ru-RU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r>
              <a:rPr lang="ru-RU" dirty="0" smtClean="0"/>
              <a:t>олимпиада </a:t>
            </a:r>
            <a:r>
              <a:rPr lang="ru-RU" dirty="0"/>
              <a:t>по эвенкийскому языку, тунгусо-маньчжурским </a:t>
            </a:r>
            <a:r>
              <a:rPr lang="ru-RU" dirty="0" smtClean="0"/>
              <a:t>языкам </a:t>
            </a:r>
            <a:r>
              <a:rPr lang="ru-RU" sz="2000" i="1" dirty="0" smtClean="0"/>
              <a:t>(кафедра бурятской и эвенкийской филологии);</a:t>
            </a:r>
          </a:p>
          <a:p>
            <a:pPr>
              <a:buFontTx/>
              <a:buChar char="-"/>
            </a:pPr>
            <a:r>
              <a:rPr lang="ru-RU" dirty="0" err="1" smtClean="0"/>
              <a:t>ВсОШ</a:t>
            </a:r>
            <a:r>
              <a:rPr lang="ru-RU" dirty="0" smtClean="0"/>
              <a:t> по всем предметам;</a:t>
            </a:r>
          </a:p>
          <a:p>
            <a:pPr>
              <a:buFontTx/>
              <a:buChar char="-"/>
            </a:pPr>
            <a:r>
              <a:rPr lang="ru-RU" dirty="0" smtClean="0"/>
              <a:t>конференция </a:t>
            </a:r>
            <a:r>
              <a:rPr lang="ru-RU" dirty="0"/>
              <a:t>школьников «Шаг в будущее</a:t>
            </a:r>
            <a:r>
              <a:rPr lang="ru-RU" dirty="0" smtClean="0"/>
              <a:t>» (АЯЛ)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4365104"/>
            <a:ext cx="9144000" cy="2492896"/>
          </a:xfrm>
          <a:prstGeom prst="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Участие в олимпиадах, конкурсах: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Всероссийская олимпиада по страноведению Китая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ru-RU" sz="2000" i="1" dirty="0" smtClean="0"/>
              <a:t>кафедра филологии стран Дальнего Востока);</a:t>
            </a:r>
            <a:endParaRPr lang="ru-RU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r>
              <a:rPr lang="ru-RU" dirty="0" smtClean="0"/>
              <a:t>олимпиада по эвенкийскому языку, тунгусо-маньчжурским языкам </a:t>
            </a:r>
            <a:r>
              <a:rPr lang="ru-RU" sz="2000" i="1" dirty="0" smtClean="0"/>
              <a:t>(кафедра бурятской и эвенкийской филологии);</a:t>
            </a:r>
          </a:p>
          <a:p>
            <a:pPr>
              <a:buFontTx/>
              <a:buChar char="-"/>
            </a:pPr>
            <a:r>
              <a:rPr lang="ru-RU" dirty="0" err="1" smtClean="0"/>
              <a:t>ВсОШ</a:t>
            </a:r>
            <a:r>
              <a:rPr lang="ru-RU" dirty="0" smtClean="0"/>
              <a:t> по всем предметам;</a:t>
            </a:r>
          </a:p>
          <a:p>
            <a:pPr>
              <a:buFontTx/>
              <a:buChar char="-"/>
            </a:pPr>
            <a:r>
              <a:rPr lang="ru-RU" dirty="0" smtClean="0"/>
              <a:t>конференция </a:t>
            </a:r>
            <a:r>
              <a:rPr lang="ru-RU" dirty="0"/>
              <a:t>школьников «Шаг в будущее</a:t>
            </a:r>
            <a:r>
              <a:rPr lang="ru-RU" dirty="0" smtClean="0"/>
              <a:t>» (АЯЛ)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5085184"/>
            <a:ext cx="9144000" cy="1772816"/>
          </a:xfrm>
          <a:prstGeom prst="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Участие в олимпиадах, конкурсах: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Всероссийская олимпиада по страноведению Китая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ru-RU" sz="2000" i="1" dirty="0" smtClean="0"/>
              <a:t>кафедра филологии стран Дальнего Востока);</a:t>
            </a:r>
            <a:endParaRPr lang="ru-RU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r>
              <a:rPr lang="ru-RU" dirty="0" smtClean="0"/>
              <a:t>олимпиада по эвенкийскому языку, тунгусо-маньчжурским языкам </a:t>
            </a:r>
            <a:r>
              <a:rPr lang="ru-RU" sz="2000" i="1" dirty="0" smtClean="0"/>
              <a:t>(кафедра бурятской и эвенкийской филологии);</a:t>
            </a:r>
          </a:p>
          <a:p>
            <a:pPr>
              <a:buFontTx/>
              <a:buChar char="-"/>
            </a:pP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ВсОШ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по всем предметам;</a:t>
            </a:r>
          </a:p>
          <a:p>
            <a:pPr>
              <a:buFontTx/>
              <a:buChar char="-"/>
            </a:pPr>
            <a:r>
              <a:rPr lang="ru-RU" dirty="0" smtClean="0"/>
              <a:t>конференция </a:t>
            </a:r>
            <a:r>
              <a:rPr lang="ru-RU" dirty="0"/>
              <a:t>школьников «Шаг в будущее</a:t>
            </a:r>
            <a:r>
              <a:rPr lang="ru-RU" dirty="0" smtClean="0"/>
              <a:t>» </a:t>
            </a:r>
            <a:r>
              <a:rPr lang="ru-RU" sz="2000" i="1" dirty="0" smtClean="0"/>
              <a:t>(кафедра английского языка и лингводидактики)</a:t>
            </a:r>
            <a:r>
              <a:rPr lang="ru-RU" i="1" dirty="0" smtClean="0"/>
              <a:t> </a:t>
            </a:r>
            <a:endParaRPr lang="ru-RU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Инновационные формы проведения занятий: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- виртуальный практикум </a:t>
            </a:r>
            <a:r>
              <a:rPr lang="ru-RU" dirty="0"/>
              <a:t>«Виртуальная физиология</a:t>
            </a:r>
            <a:r>
              <a:rPr lang="ru-RU" dirty="0" smtClean="0"/>
              <a:t>» </a:t>
            </a:r>
            <a:r>
              <a:rPr lang="ru-RU" sz="2000" dirty="0" smtClean="0"/>
              <a:t>(Кафедра анатомии и физиологии человека)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лекции-провокации </a:t>
            </a:r>
            <a:r>
              <a:rPr lang="ru-RU" sz="2000" dirty="0" smtClean="0"/>
              <a:t>(СПФ)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/>
              <a:t>тематические виртуальные кабинеты с оцифровкой региональной </a:t>
            </a:r>
            <a:r>
              <a:rPr lang="ru-RU" dirty="0" smtClean="0"/>
              <a:t>флоры </a:t>
            </a:r>
            <a:r>
              <a:rPr lang="ru-RU" sz="2000" dirty="0" smtClean="0"/>
              <a:t>(кафедра ботаники);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компьютерная методика </a:t>
            </a:r>
            <a:r>
              <a:rPr lang="ru-RU" dirty="0"/>
              <a:t>моделирования физиологических </a:t>
            </a:r>
            <a:r>
              <a:rPr lang="ru-RU" dirty="0" smtClean="0"/>
              <a:t>процессов </a:t>
            </a:r>
            <a:r>
              <a:rPr lang="ru-RU" sz="2000" dirty="0" smtClean="0"/>
              <a:t>(кафедра зоологии и экологии)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Взаимодействие с другими организациями разного уровня: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Встреча </a:t>
            </a:r>
            <a:r>
              <a:rPr lang="ru-RU" dirty="0"/>
              <a:t>со студентами Байкальского колледжа </a:t>
            </a:r>
            <a:r>
              <a:rPr lang="ru-RU" dirty="0" err="1" smtClean="0"/>
              <a:t>недропользования</a:t>
            </a:r>
            <a:r>
              <a:rPr lang="ru-RU" dirty="0" smtClean="0"/>
              <a:t>  </a:t>
            </a:r>
            <a:r>
              <a:rPr lang="ru-RU" sz="2000" dirty="0" smtClean="0"/>
              <a:t>(кафедра географии и геоэкологии);</a:t>
            </a:r>
          </a:p>
          <a:p>
            <a:pPr>
              <a:buFontTx/>
              <a:buChar char="-"/>
            </a:pPr>
            <a:r>
              <a:rPr lang="ru-RU" dirty="0" err="1"/>
              <a:t>Дамбуева</a:t>
            </a:r>
            <a:r>
              <a:rPr lang="ru-RU" dirty="0"/>
              <a:t> А. Б. –куратор федерального проекта «500</a:t>
            </a:r>
            <a:r>
              <a:rPr lang="ru-RU" dirty="0" smtClean="0"/>
              <a:t>+» </a:t>
            </a:r>
            <a:r>
              <a:rPr lang="ru-RU" sz="2000" dirty="0" smtClean="0"/>
              <a:t>(кафедра общей и теоретической физики);</a:t>
            </a:r>
          </a:p>
          <a:p>
            <a:pPr>
              <a:buFontTx/>
              <a:buChar char="-"/>
            </a:pPr>
            <a:r>
              <a:rPr lang="ru-RU" dirty="0"/>
              <a:t>Телепередача «Ваше право» на канале </a:t>
            </a:r>
            <a:r>
              <a:rPr lang="ru-RU" dirty="0" err="1" smtClean="0"/>
              <a:t>Тивиком</a:t>
            </a:r>
            <a:r>
              <a:rPr lang="ru-RU" dirty="0" smtClean="0"/>
              <a:t> </a:t>
            </a:r>
            <a:r>
              <a:rPr lang="ru-RU" sz="2000" dirty="0" smtClean="0"/>
              <a:t>(кафедра уголовного права и криминологии)</a:t>
            </a:r>
            <a:endParaRPr lang="ru-RU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Проблемы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Кафедра менеджмента:</a:t>
            </a:r>
          </a:p>
          <a:p>
            <a:pPr>
              <a:buNone/>
            </a:pPr>
            <a:r>
              <a:rPr lang="ru-RU" dirty="0"/>
              <a:t>В условиях нестабильной экономической ситуации предприятия не стремятся заключать договоры на обучение специалистов с образовательными учреждениями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Предложения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МИ:</a:t>
            </a:r>
            <a:endParaRPr lang="ru-RU" b="1" dirty="0"/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/>
              <a:t>обучение на курсах ПК по педагогике для медицинских работников в ведущих вузах </a:t>
            </a:r>
            <a:r>
              <a:rPr lang="ru-RU" dirty="0" smtClean="0"/>
              <a:t>страны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Предложения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Кафедра истории и </a:t>
            </a:r>
            <a:r>
              <a:rPr lang="ru-RU" b="1" dirty="0" err="1" smtClean="0"/>
              <a:t>регионоведения</a:t>
            </a:r>
            <a:r>
              <a:rPr lang="ru-RU" b="1" dirty="0" smtClean="0"/>
              <a:t> стран Азии:</a:t>
            </a:r>
            <a:endParaRPr lang="ru-RU" b="1" dirty="0"/>
          </a:p>
          <a:p>
            <a:pPr>
              <a:buFontTx/>
              <a:buChar char="-"/>
            </a:pPr>
            <a:r>
              <a:rPr lang="ru-RU" dirty="0" smtClean="0"/>
              <a:t>учитывать </a:t>
            </a:r>
            <a:r>
              <a:rPr lang="ru-RU" dirty="0"/>
              <a:t>в рейтинге данные из п. Сведения об иных формах работы преподавателей </a:t>
            </a:r>
            <a:r>
              <a:rPr lang="ru-RU" dirty="0" smtClean="0"/>
              <a:t>кафедры</a:t>
            </a:r>
          </a:p>
          <a:p>
            <a:pPr>
              <a:buNone/>
            </a:pPr>
            <a:r>
              <a:rPr lang="ru-RU" b="1" dirty="0" smtClean="0"/>
              <a:t>Кафедра филологии и художественно-эстетического образования:</a:t>
            </a:r>
          </a:p>
          <a:p>
            <a:pPr>
              <a:buFontTx/>
              <a:buChar char="-"/>
            </a:pPr>
            <a:r>
              <a:rPr lang="ru-RU" dirty="0"/>
              <a:t>обеспечить доступ для заведующих кафедрами к БД Университет в режиме просмотра для адекватного заполнения посещения и БРС</a:t>
            </a:r>
            <a:endParaRPr lang="ru-RU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Предложения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Кафедра политологии и </a:t>
            </a:r>
            <a:r>
              <a:rPr lang="ru-RU" b="1" dirty="0" err="1" smtClean="0"/>
              <a:t>социлогии</a:t>
            </a:r>
            <a:r>
              <a:rPr lang="ru-RU" b="1" dirty="0" smtClean="0"/>
              <a:t>:</a:t>
            </a:r>
            <a:endParaRPr lang="ru-RU" b="1" dirty="0"/>
          </a:p>
          <a:p>
            <a:pPr>
              <a:buNone/>
            </a:pPr>
            <a:r>
              <a:rPr lang="ru-RU" dirty="0"/>
              <a:t>- поощрять организации, в которых проводится практика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Отчеты по УМР за 2021-2022 гг.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Предложения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Кафедра русского языка и литературы:</a:t>
            </a:r>
            <a:endParaRPr lang="ru-RU" b="1" dirty="0"/>
          </a:p>
          <a:p>
            <a:pPr>
              <a:buFontTx/>
              <a:buChar char="-"/>
            </a:pPr>
            <a:r>
              <a:rPr lang="ru-RU" dirty="0" smtClean="0"/>
              <a:t>продолжить </a:t>
            </a:r>
            <a:r>
              <a:rPr lang="ru-RU" dirty="0"/>
              <a:t>проведение методических семинаров с заведующими кафедрами и преподавателями в связи с изменениями ВО и подготовкой к </a:t>
            </a:r>
            <a:r>
              <a:rPr lang="ru-RU" dirty="0" smtClean="0"/>
              <a:t>аккредитации</a:t>
            </a:r>
          </a:p>
          <a:p>
            <a:pPr>
              <a:buNone/>
            </a:pPr>
            <a:r>
              <a:rPr lang="ru-RU" b="1" dirty="0" smtClean="0"/>
              <a:t>Кафедра менеджмента:</a:t>
            </a:r>
          </a:p>
          <a:p>
            <a:pPr>
              <a:buNone/>
            </a:pPr>
            <a:r>
              <a:rPr lang="ru-RU" dirty="0" smtClean="0"/>
              <a:t>-внедрить </a:t>
            </a:r>
            <a:r>
              <a:rPr lang="ru-RU" dirty="0"/>
              <a:t>в </a:t>
            </a:r>
            <a:r>
              <a:rPr lang="ru-RU" dirty="0" smtClean="0"/>
              <a:t>ЛК </a:t>
            </a:r>
            <a:r>
              <a:rPr lang="ru-RU" dirty="0"/>
              <a:t>раздел Индивидуальный план преподавателя</a:t>
            </a: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Предложения на уровне кафедр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Кафедра общей педагогики:</a:t>
            </a:r>
            <a:endParaRPr lang="ru-RU" b="1" dirty="0"/>
          </a:p>
          <a:p>
            <a:pPr>
              <a:buFontTx/>
              <a:buChar char="-"/>
            </a:pPr>
            <a:r>
              <a:rPr lang="ru-RU" dirty="0" smtClean="0"/>
              <a:t>возобновить </a:t>
            </a:r>
            <a:r>
              <a:rPr lang="ru-RU" dirty="0"/>
              <a:t>традицию проведения в 1 неделю учебного года открытых занятий всех членов кафедры и их </a:t>
            </a:r>
            <a:r>
              <a:rPr lang="ru-RU" dirty="0" smtClean="0"/>
              <a:t>обсуждение</a:t>
            </a:r>
          </a:p>
          <a:p>
            <a:pPr>
              <a:buNone/>
            </a:pPr>
            <a:r>
              <a:rPr lang="ru-RU" b="1" dirty="0" smtClean="0"/>
              <a:t>Кафедра технологического образования и профессионального обучения:</a:t>
            </a:r>
          </a:p>
          <a:p>
            <a:pPr>
              <a:buNone/>
            </a:pPr>
            <a:r>
              <a:rPr lang="ru-RU" dirty="0" smtClean="0"/>
              <a:t>-</a:t>
            </a:r>
            <a:r>
              <a:rPr lang="ru-RU" dirty="0"/>
              <a:t>Ежегодно принимать участие в конкурсе на лучший </a:t>
            </a:r>
            <a:r>
              <a:rPr lang="ru-RU" dirty="0" smtClean="0"/>
              <a:t>УМКД</a:t>
            </a: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Предложения на уровне кафедр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Кафедра психологии детства:</a:t>
            </a:r>
            <a:endParaRPr lang="ru-RU" b="1" dirty="0"/>
          </a:p>
          <a:p>
            <a:pPr>
              <a:buNone/>
            </a:pPr>
            <a:r>
              <a:rPr lang="ru-RU" dirty="0"/>
              <a:t>- расширить сотрудничество с МО РБ по вопросам трудоустройства выпускников</a:t>
            </a:r>
          </a:p>
          <a:p>
            <a:pPr>
              <a:buFontTx/>
              <a:buChar char="-"/>
            </a:pPr>
            <a:r>
              <a:rPr lang="ru-RU" dirty="0" smtClean="0"/>
              <a:t>взаимодействие </a:t>
            </a:r>
            <a:r>
              <a:rPr lang="ru-RU" dirty="0"/>
              <a:t>с МГППУ в связи с участием в проекте по формированию компетенций учителей начальной </a:t>
            </a:r>
            <a:r>
              <a:rPr lang="ru-RU" dirty="0" smtClean="0"/>
              <a:t>школы</a:t>
            </a:r>
          </a:p>
          <a:p>
            <a:pPr>
              <a:buNone/>
            </a:pPr>
            <a:r>
              <a:rPr lang="ru-RU" b="1" dirty="0" smtClean="0"/>
              <a:t>Кафедра экономической теории, государственного и муниципального управления:</a:t>
            </a:r>
          </a:p>
          <a:p>
            <a:pPr>
              <a:buNone/>
            </a:pPr>
            <a:r>
              <a:rPr lang="ru-RU" dirty="0" smtClean="0"/>
              <a:t>- Наполнить курсы </a:t>
            </a:r>
            <a:r>
              <a:rPr lang="ru-RU" dirty="0" err="1"/>
              <a:t>видеолекциями</a:t>
            </a:r>
            <a:r>
              <a:rPr lang="ru-RU" dirty="0"/>
              <a:t>, интерактивными семинарами и другими формами</a:t>
            </a:r>
          </a:p>
          <a:p>
            <a:pPr>
              <a:buNone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Планы по УМР на 2022 -2023 гг.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Организация и участие в методических конференциях, семинарах: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dirty="0" smtClean="0"/>
              <a:t>Проведение </a:t>
            </a:r>
            <a:r>
              <a:rPr lang="ru-RU" dirty="0"/>
              <a:t>методических </a:t>
            </a:r>
            <a:r>
              <a:rPr lang="ru-RU" dirty="0" smtClean="0"/>
              <a:t>семинаров, круглых </a:t>
            </a:r>
            <a:r>
              <a:rPr lang="ru-RU" dirty="0"/>
              <a:t>столов по актуальным вопросам методики преподавания восточных </a:t>
            </a:r>
            <a:r>
              <a:rPr lang="ru-RU" dirty="0" smtClean="0"/>
              <a:t>языков </a:t>
            </a:r>
            <a:r>
              <a:rPr lang="ru-RU" sz="2000" dirty="0" smtClean="0"/>
              <a:t>(кафедра стран Дальнего Востока);</a:t>
            </a:r>
            <a:endParaRPr lang="ru-RU" dirty="0" smtClean="0"/>
          </a:p>
          <a:p>
            <a:pPr lvl="0">
              <a:buFontTx/>
              <a:buChar char="-"/>
            </a:pPr>
            <a:r>
              <a:rPr lang="ru-RU" dirty="0"/>
              <a:t>Организовать и провести семинар для школьников и </a:t>
            </a:r>
            <a:r>
              <a:rPr lang="ru-RU" dirty="0" smtClean="0"/>
              <a:t>учителей </a:t>
            </a:r>
            <a:r>
              <a:rPr lang="ru-RU" sz="2000" dirty="0" smtClean="0"/>
              <a:t>(кафедра русского языка и литературы, русского языка и общего языкознания);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/>
              <a:t>Обмен опытом </a:t>
            </a:r>
            <a:r>
              <a:rPr lang="ru-RU" dirty="0" err="1"/>
              <a:t>учебно</a:t>
            </a:r>
            <a:r>
              <a:rPr lang="ru-RU" dirty="0"/>
              <a:t> – методической работы с другими кафедрами </a:t>
            </a:r>
            <a:r>
              <a:rPr lang="ru-RU" dirty="0" smtClean="0"/>
              <a:t>БГУ </a:t>
            </a:r>
            <a:r>
              <a:rPr lang="ru-RU" sz="2000" dirty="0" smtClean="0"/>
              <a:t>(кафедра политологии и социологии)</a:t>
            </a:r>
            <a:endParaRPr lang="ru-RU" dirty="0"/>
          </a:p>
          <a:p>
            <a:pPr lvl="0"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Организация и участие в олимпиадах, конкурсах: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ru-RU" dirty="0" smtClean="0"/>
              <a:t>конкурс </a:t>
            </a:r>
            <a:r>
              <a:rPr lang="ru-RU" dirty="0"/>
              <a:t>методических разработок для учителей начальных классов по патриотическому воспитанию «Разговоры о важном</a:t>
            </a:r>
            <a:r>
              <a:rPr lang="ru-RU" dirty="0" smtClean="0"/>
              <a:t>» </a:t>
            </a:r>
            <a:r>
              <a:rPr lang="ru-RU" sz="2000" dirty="0" smtClean="0"/>
              <a:t>(</a:t>
            </a:r>
            <a:r>
              <a:rPr lang="ru-RU" sz="2200" dirty="0" smtClean="0"/>
              <a:t>Кафедра педагогики начального и дошкольного образования)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/>
              <a:t>Интерактивная площадка БГУ, географическая площадка «Невероятные приключения </a:t>
            </a:r>
            <a:r>
              <a:rPr lang="ru-RU" dirty="0" err="1"/>
              <a:t>ГЕОграфов</a:t>
            </a:r>
            <a:r>
              <a:rPr lang="ru-RU" dirty="0"/>
              <a:t> и </a:t>
            </a:r>
            <a:r>
              <a:rPr lang="ru-RU" dirty="0" err="1"/>
              <a:t>ГЕОграфинь</a:t>
            </a:r>
            <a:r>
              <a:rPr lang="ru-RU" dirty="0" smtClean="0"/>
              <a:t>» (</a:t>
            </a:r>
            <a:r>
              <a:rPr lang="ru-RU" sz="2400" dirty="0" smtClean="0"/>
              <a:t>кафедра географии и геоэкологии</a:t>
            </a:r>
            <a:r>
              <a:rPr lang="ru-RU" dirty="0" smtClean="0"/>
              <a:t>);</a:t>
            </a:r>
          </a:p>
          <a:p>
            <a:pPr lvl="0">
              <a:buNone/>
            </a:pPr>
            <a:r>
              <a:rPr lang="ru-RU" dirty="0" smtClean="0"/>
              <a:t>- конкурс </a:t>
            </a:r>
            <a:r>
              <a:rPr lang="ru-RU" dirty="0"/>
              <a:t>лучших ВКР по переводу в Школе дидактики перевода РУДН </a:t>
            </a:r>
            <a:r>
              <a:rPr lang="ru-RU" dirty="0" smtClean="0"/>
              <a:t>(в </a:t>
            </a:r>
            <a:r>
              <a:rPr lang="ru-RU" dirty="0"/>
              <a:t>качестве </a:t>
            </a:r>
            <a:r>
              <a:rPr lang="ru-RU" dirty="0" smtClean="0"/>
              <a:t>эксперта - </a:t>
            </a:r>
            <a:r>
              <a:rPr lang="ru-RU" sz="2400" dirty="0" smtClean="0"/>
              <a:t>кафедра перевода и межкультурной коммуникации</a:t>
            </a:r>
            <a:r>
              <a:rPr lang="ru-RU" dirty="0" smtClean="0"/>
              <a:t>)</a:t>
            </a: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Взаимодействие с другими организациями разного уровня: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dirty="0" smtClean="0"/>
              <a:t>- Сотрудничество </a:t>
            </a:r>
            <a:r>
              <a:rPr lang="ru-RU" dirty="0"/>
              <a:t>с коллегами из российских вузов в разных форматах в рамках обсуждения переводческих </a:t>
            </a:r>
            <a:r>
              <a:rPr lang="ru-RU" dirty="0" smtClean="0"/>
              <a:t>проблем </a:t>
            </a:r>
            <a:r>
              <a:rPr lang="ru-RU" sz="2200" dirty="0" smtClean="0"/>
              <a:t>(</a:t>
            </a:r>
            <a:r>
              <a:rPr lang="ru-RU" sz="2000" dirty="0" smtClean="0"/>
              <a:t>кафедра перевода и межкультурной коммуникации</a:t>
            </a:r>
            <a:r>
              <a:rPr lang="ru-RU" sz="2200" dirty="0" smtClean="0"/>
              <a:t>)</a:t>
            </a:r>
            <a:r>
              <a:rPr lang="ru-RU" dirty="0" smtClean="0"/>
              <a:t>;</a:t>
            </a:r>
          </a:p>
          <a:p>
            <a:pPr lvl="0">
              <a:buNone/>
            </a:pPr>
            <a:r>
              <a:rPr lang="ru-RU" dirty="0" smtClean="0"/>
              <a:t>- </a:t>
            </a:r>
            <a:r>
              <a:rPr lang="ru-RU" dirty="0"/>
              <a:t>Создание проектов в ходе виртуального обмена между студентами БГУ и студентами </a:t>
            </a:r>
            <a:r>
              <a:rPr lang="ru-RU" dirty="0" err="1"/>
              <a:t>Юго</a:t>
            </a:r>
            <a:r>
              <a:rPr lang="ru-RU" dirty="0"/>
              <a:t> – Восточного </a:t>
            </a:r>
            <a:r>
              <a:rPr lang="ru-RU" dirty="0" err="1"/>
              <a:t>Оклахомского</a:t>
            </a:r>
            <a:r>
              <a:rPr lang="ru-RU" dirty="0"/>
              <a:t> университета, с носителями языка США, Великобритании, Австралии в рамках курса по </a:t>
            </a:r>
            <a:r>
              <a:rPr lang="ru-RU" dirty="0" err="1"/>
              <a:t>лингвострановедению</a:t>
            </a:r>
            <a:r>
              <a:rPr lang="ru-RU" dirty="0"/>
              <a:t>, </a:t>
            </a:r>
            <a:r>
              <a:rPr lang="ru-RU" dirty="0" err="1"/>
              <a:t>по</a:t>
            </a:r>
            <a:r>
              <a:rPr lang="ru-RU" dirty="0"/>
              <a:t> практическому курсу английского </a:t>
            </a:r>
            <a:r>
              <a:rPr lang="ru-RU" dirty="0" smtClean="0"/>
              <a:t>языка </a:t>
            </a:r>
            <a:r>
              <a:rPr lang="ru-RU" sz="2400" dirty="0" smtClean="0"/>
              <a:t>(кафедра перевода и межкультурной коммуникации)</a:t>
            </a:r>
            <a:endParaRPr lang="ru-RU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Взаимодействие с другими организациями разного уровня: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dirty="0" smtClean="0"/>
              <a:t>- </a:t>
            </a:r>
            <a:r>
              <a:rPr lang="ru-RU" dirty="0"/>
              <a:t>Сотрудничество в области сетевого </a:t>
            </a:r>
            <a:r>
              <a:rPr lang="ru-RU" dirty="0" smtClean="0"/>
              <a:t>взаимодействия </a:t>
            </a:r>
            <a:r>
              <a:rPr lang="ru-RU" dirty="0"/>
              <a:t>с НИУ ВШЭ в части сетевой формы реализации </a:t>
            </a:r>
            <a:r>
              <a:rPr lang="ru-RU" dirty="0" smtClean="0"/>
              <a:t>образовательной </a:t>
            </a:r>
            <a:r>
              <a:rPr lang="ru-RU" dirty="0"/>
              <a:t>программы по направлению подготовки </a:t>
            </a:r>
            <a:r>
              <a:rPr lang="ru-RU" dirty="0" smtClean="0"/>
              <a:t>38.04.04 </a:t>
            </a:r>
            <a:r>
              <a:rPr lang="ru-RU" dirty="0"/>
              <a:t>экономика, с ФЭУ </a:t>
            </a:r>
            <a:r>
              <a:rPr lang="ru-RU" dirty="0" smtClean="0"/>
              <a:t>Монголии </a:t>
            </a:r>
            <a:r>
              <a:rPr lang="ru-RU" sz="2200" dirty="0" smtClean="0"/>
              <a:t>(кафедра прикладной экономики)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/>
              <a:t>Способствовать расширению сотрудничества с Улан – </a:t>
            </a:r>
            <a:r>
              <a:rPr lang="ru-RU" dirty="0" err="1"/>
              <a:t>Удэнской</a:t>
            </a:r>
            <a:r>
              <a:rPr lang="ru-RU" dirty="0"/>
              <a:t> и Бурятской епархией в аспекте профессиональной подготовки студентов отделения «Теология</a:t>
            </a:r>
            <a:r>
              <a:rPr lang="ru-RU" dirty="0" smtClean="0"/>
              <a:t>» </a:t>
            </a:r>
            <a:r>
              <a:rPr lang="ru-RU" sz="2200" dirty="0" smtClean="0"/>
              <a:t>(кафедра теологии и </a:t>
            </a:r>
            <a:r>
              <a:rPr lang="ru-RU" sz="2200" dirty="0" err="1" smtClean="0"/>
              <a:t>религиеведения</a:t>
            </a:r>
            <a:r>
              <a:rPr lang="ru-RU" sz="2200" dirty="0" smtClean="0"/>
              <a:t>)</a:t>
            </a:r>
            <a:endParaRPr lang="ru-RU" sz="2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Взаимодействие с другими организациями разного уровня: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dirty="0" smtClean="0"/>
              <a:t>- </a:t>
            </a:r>
            <a:r>
              <a:rPr lang="ru-RU" dirty="0"/>
              <a:t>Взаимодействие с аналогичными кафедрами других вузов России, ближнего и дальнего зарубежья, интеграция кафедры в российское и мировое психологическое </a:t>
            </a:r>
            <a:r>
              <a:rPr lang="ru-RU" dirty="0" smtClean="0"/>
              <a:t>сообщество </a:t>
            </a:r>
            <a:r>
              <a:rPr lang="ru-RU" sz="2000" dirty="0" smtClean="0"/>
              <a:t>(кафедра общей и социальной психологии)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/>
              <a:t>Участие в мероприятиях по академической мобильности ППС </a:t>
            </a:r>
            <a:r>
              <a:rPr lang="ru-RU" sz="2000" dirty="0" smtClean="0"/>
              <a:t>(кафедра гражданского права и процесса)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 Участие </a:t>
            </a:r>
            <a:r>
              <a:rPr lang="ru-RU" dirty="0"/>
              <a:t>в работе педагогических коллективов школ районов республики и г. Улан-Удэ с целью профориентации учащихся (специальные и совмещенные командировки</a:t>
            </a:r>
            <a:r>
              <a:rPr lang="ru-RU" dirty="0" smtClean="0"/>
              <a:t>) </a:t>
            </a:r>
            <a:r>
              <a:rPr lang="ru-RU" sz="2000" dirty="0" smtClean="0"/>
              <a:t>(кафедра философии)</a:t>
            </a:r>
            <a:endParaRPr lang="ru-RU" b="1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Организация и участие в методических конференциях, семинарах: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/>
              <a:t>Научно-методический </a:t>
            </a:r>
            <a:r>
              <a:rPr lang="ru-RU" dirty="0"/>
              <a:t>семинар ПК совместно с </a:t>
            </a:r>
            <a:r>
              <a:rPr lang="ru-RU" dirty="0" smtClean="0"/>
              <a:t>ВСГИК </a:t>
            </a:r>
            <a:r>
              <a:rPr lang="ru-RU" dirty="0"/>
              <a:t>«Языки в образовательном и поликультурном пространстве: аспекты дидактики</a:t>
            </a:r>
            <a:r>
              <a:rPr lang="ru-RU" dirty="0" smtClean="0"/>
              <a:t>» </a:t>
            </a:r>
            <a:r>
              <a:rPr lang="ru-RU" sz="2600" i="1" dirty="0" smtClean="0"/>
              <a:t>(кафедра немецкого и французского языков);</a:t>
            </a:r>
          </a:p>
          <a:p>
            <a:pPr>
              <a:buFontTx/>
              <a:buChar char="-"/>
            </a:pPr>
            <a:r>
              <a:rPr lang="ru-RU" dirty="0"/>
              <a:t>Проведение семинаров «Инновационные и цифровые технологии в образовании</a:t>
            </a:r>
            <a:r>
              <a:rPr lang="ru-RU" dirty="0" smtClean="0"/>
              <a:t>» </a:t>
            </a:r>
            <a:r>
              <a:rPr lang="ru-RU" sz="2600" i="1" dirty="0" smtClean="0"/>
              <a:t>(ТОПО)</a:t>
            </a:r>
            <a:endParaRPr lang="ru-RU" sz="2600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4077072"/>
            <a:ext cx="9144000" cy="278092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Организация и участие в методических конференциях, семинарах: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Научно-методический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семинар ПК совместно с ВГИК «Языки в образовательном и поликультурном пространстве: аспекты дидактики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 </a:t>
            </a:r>
            <a:r>
              <a:rPr lang="ru-RU" sz="2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ru-RU" sz="2600" i="1" dirty="0" smtClean="0"/>
              <a:t>кафедра немецкого и французского языков</a:t>
            </a:r>
            <a:r>
              <a:rPr lang="ru-RU" sz="2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);</a:t>
            </a:r>
          </a:p>
          <a:p>
            <a:pPr>
              <a:buFontTx/>
              <a:buChar char="-"/>
            </a:pPr>
            <a:r>
              <a:rPr lang="ru-RU" dirty="0"/>
              <a:t>Проведение семинаров «Инновационные и цифровые технологии в образовании</a:t>
            </a:r>
            <a:r>
              <a:rPr lang="ru-RU" dirty="0" smtClean="0"/>
              <a:t>» </a:t>
            </a:r>
            <a:r>
              <a:rPr lang="ru-RU" sz="2600" i="1" dirty="0" smtClean="0"/>
              <a:t>(</a:t>
            </a:r>
            <a:r>
              <a:rPr lang="ru-RU" sz="2400" i="1" dirty="0" smtClean="0"/>
              <a:t>кафедра технологического образования и профессионального обучения</a:t>
            </a:r>
            <a:r>
              <a:rPr lang="ru-RU" sz="2600" i="1" dirty="0" smtClean="0"/>
              <a:t>)</a:t>
            </a:r>
            <a:endParaRPr lang="ru-RU" sz="26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900" dirty="0" smtClean="0">
                <a:solidFill>
                  <a:srgbClr val="C00000"/>
                </a:solidFill>
              </a:rPr>
              <a:t>Организация и проведение курсов профессиональной переподготовки и повышения квалификации, школ, центров: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dirty="0" smtClean="0"/>
              <a:t>курс </a:t>
            </a:r>
            <a:r>
              <a:rPr lang="ru-RU" dirty="0"/>
              <a:t>ПК для учителей школ при ИНО БГУ «Интерактивные инструменты электронного обучения</a:t>
            </a:r>
            <a:r>
              <a:rPr lang="ru-RU" dirty="0" smtClean="0"/>
              <a:t>» </a:t>
            </a:r>
            <a:r>
              <a:rPr lang="ru-RU" sz="2000" i="1" dirty="0" smtClean="0"/>
              <a:t>(кафедра иностранных языков)</a:t>
            </a:r>
            <a:r>
              <a:rPr lang="ru-RU" i="1" dirty="0" smtClean="0"/>
              <a:t>;</a:t>
            </a:r>
          </a:p>
          <a:p>
            <a:pPr>
              <a:buNone/>
            </a:pPr>
            <a:r>
              <a:rPr lang="ru-RU" dirty="0" smtClean="0"/>
              <a:t>- курсы </a:t>
            </a:r>
            <a:r>
              <a:rPr lang="ru-RU" dirty="0"/>
              <a:t>ПК для адвокатов, </a:t>
            </a:r>
            <a:r>
              <a:rPr lang="ru-RU" dirty="0" smtClean="0"/>
              <a:t>судей (ГПП);</a:t>
            </a: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Школа </a:t>
            </a:r>
            <a:r>
              <a:rPr lang="ru-RU" dirty="0"/>
              <a:t>практической </a:t>
            </a:r>
            <a:r>
              <a:rPr lang="ru-RU" dirty="0" smtClean="0"/>
              <a:t>юриспруденции </a:t>
            </a:r>
            <a:r>
              <a:rPr lang="ru-RU" i="1" dirty="0" smtClean="0"/>
              <a:t>(ГПП);</a:t>
            </a:r>
          </a:p>
          <a:p>
            <a:pPr>
              <a:buFontTx/>
              <a:buChar char="-"/>
            </a:pPr>
            <a:r>
              <a:rPr lang="ru-RU" dirty="0" smtClean="0"/>
              <a:t>курсы ПП «Практическая </a:t>
            </a:r>
            <a:r>
              <a:rPr lang="ru-RU" dirty="0"/>
              <a:t>психология», «Клиническая психология</a:t>
            </a:r>
            <a:r>
              <a:rPr lang="ru-RU" dirty="0" smtClean="0"/>
              <a:t>» (</a:t>
            </a:r>
            <a:r>
              <a:rPr lang="ru-RU" i="1" dirty="0" smtClean="0"/>
              <a:t>ОСП)</a:t>
            </a:r>
          </a:p>
          <a:p>
            <a:pPr>
              <a:buFontTx/>
              <a:buChar char="-"/>
            </a:pPr>
            <a:r>
              <a:rPr lang="ru-RU" dirty="0" smtClean="0"/>
              <a:t>центр </a:t>
            </a:r>
            <a:r>
              <a:rPr lang="ru-RU" dirty="0"/>
              <a:t>финансовой </a:t>
            </a:r>
            <a:r>
              <a:rPr lang="ru-RU" dirty="0" smtClean="0"/>
              <a:t>грамотности (КПЭ)</a:t>
            </a:r>
            <a:endParaRPr lang="ru-RU" dirty="0"/>
          </a:p>
          <a:p>
            <a:pPr>
              <a:buFontTx/>
              <a:buChar char="-"/>
            </a:pPr>
            <a:endParaRPr lang="ru-RU" sz="2600" i="1" dirty="0"/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900" dirty="0" smtClean="0">
                <a:solidFill>
                  <a:srgbClr val="C00000"/>
                </a:solidFill>
              </a:rPr>
              <a:t>Организация и проведение курсов профессиональной переподготовки и повышения квалификации, школ, центров: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курс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ПК для учителей школ при ИНО БГУ «Интерактивные инструменты электронного обучения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 </a:t>
            </a:r>
            <a:r>
              <a:rPr lang="ru-RU" sz="2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(кафедра иностранных языков)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ru-RU" dirty="0" smtClean="0"/>
              <a:t>- курсы </a:t>
            </a:r>
            <a:r>
              <a:rPr lang="ru-RU" dirty="0"/>
              <a:t>ПК для адвокатов, </a:t>
            </a:r>
            <a:r>
              <a:rPr lang="ru-RU" dirty="0" smtClean="0"/>
              <a:t>судей </a:t>
            </a:r>
            <a:r>
              <a:rPr lang="ru-RU" sz="2200" dirty="0" smtClean="0"/>
              <a:t>(</a:t>
            </a:r>
            <a:r>
              <a:rPr lang="ru-RU" sz="2200" i="1" dirty="0" smtClean="0"/>
              <a:t>кафедра гражданского права и процесса</a:t>
            </a:r>
            <a:r>
              <a:rPr lang="ru-RU" sz="2200" dirty="0" smtClean="0"/>
              <a:t>)</a:t>
            </a:r>
            <a:r>
              <a:rPr lang="ru-RU" dirty="0" smtClean="0"/>
              <a:t>;</a:t>
            </a: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Школа </a:t>
            </a:r>
            <a:r>
              <a:rPr lang="ru-RU" dirty="0"/>
              <a:t>практической </a:t>
            </a:r>
            <a:r>
              <a:rPr lang="ru-RU" dirty="0" smtClean="0"/>
              <a:t>юриспруденции </a:t>
            </a:r>
            <a:r>
              <a:rPr lang="ru-RU" i="1" dirty="0" smtClean="0"/>
              <a:t>(ГПП);</a:t>
            </a:r>
          </a:p>
          <a:p>
            <a:pPr>
              <a:buFontTx/>
              <a:buChar char="-"/>
            </a:pPr>
            <a:r>
              <a:rPr lang="ru-RU" dirty="0" smtClean="0"/>
              <a:t>курсы ПП «Практическая </a:t>
            </a:r>
            <a:r>
              <a:rPr lang="ru-RU" dirty="0"/>
              <a:t>психология», «Клиническая психология</a:t>
            </a:r>
            <a:r>
              <a:rPr lang="ru-RU" dirty="0" smtClean="0"/>
              <a:t>» (</a:t>
            </a:r>
            <a:r>
              <a:rPr lang="ru-RU" i="1" dirty="0" smtClean="0"/>
              <a:t>ОСП)</a:t>
            </a:r>
          </a:p>
          <a:p>
            <a:pPr>
              <a:buFontTx/>
              <a:buChar char="-"/>
            </a:pPr>
            <a:r>
              <a:rPr lang="ru-RU" dirty="0" smtClean="0"/>
              <a:t>центр </a:t>
            </a:r>
            <a:r>
              <a:rPr lang="ru-RU" dirty="0"/>
              <a:t>финансовой </a:t>
            </a:r>
            <a:r>
              <a:rPr lang="ru-RU" dirty="0" smtClean="0"/>
              <a:t>грамотности (КПЭ)</a:t>
            </a:r>
            <a:endParaRPr lang="ru-RU" dirty="0"/>
          </a:p>
          <a:p>
            <a:pPr>
              <a:buFontTx/>
              <a:buChar char="-"/>
            </a:pPr>
            <a:endParaRPr lang="ru-RU" sz="2600" i="1" dirty="0"/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3861048"/>
            <a:ext cx="9144000" cy="299695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900" dirty="0" smtClean="0">
                <a:solidFill>
                  <a:srgbClr val="C00000"/>
                </a:solidFill>
              </a:rPr>
              <a:t>Организация и проведение курсов профессиональной переподготовки и повышения квалификации, школ, центров: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курс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ПК для учителей школ при ИНО БГУ «Интерактивные инструменты электронного обучения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 </a:t>
            </a:r>
            <a:r>
              <a:rPr lang="ru-RU" sz="2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(кафедра иностранных языков)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курсы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ПК для адвокатов,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судей </a:t>
            </a: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ru-RU" sz="2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кафедра гражданского права и процесса</a:t>
            </a: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);</a:t>
            </a:r>
            <a:endParaRPr lang="ru-RU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r>
              <a:rPr lang="ru-RU" dirty="0" smtClean="0"/>
              <a:t>Школа </a:t>
            </a:r>
            <a:r>
              <a:rPr lang="ru-RU" dirty="0"/>
              <a:t>практической </a:t>
            </a:r>
            <a:r>
              <a:rPr lang="ru-RU" dirty="0" smtClean="0"/>
              <a:t>юриспруденции </a:t>
            </a:r>
            <a:r>
              <a:rPr lang="ru-RU" i="1" dirty="0" smtClean="0"/>
              <a:t>(кафедра гражданского права и процесса);</a:t>
            </a:r>
          </a:p>
          <a:p>
            <a:pPr>
              <a:buFontTx/>
              <a:buChar char="-"/>
            </a:pPr>
            <a:r>
              <a:rPr lang="ru-RU" dirty="0" smtClean="0"/>
              <a:t>курсы ПП «Практическая </a:t>
            </a:r>
            <a:r>
              <a:rPr lang="ru-RU" dirty="0"/>
              <a:t>психология», «Клиническая психология</a:t>
            </a:r>
            <a:r>
              <a:rPr lang="ru-RU" dirty="0" smtClean="0"/>
              <a:t>» (</a:t>
            </a:r>
            <a:r>
              <a:rPr lang="ru-RU" i="1" dirty="0" smtClean="0"/>
              <a:t>ОСП)</a:t>
            </a:r>
          </a:p>
          <a:p>
            <a:pPr>
              <a:buFontTx/>
              <a:buChar char="-"/>
            </a:pPr>
            <a:r>
              <a:rPr lang="ru-RU" dirty="0" smtClean="0"/>
              <a:t>центр </a:t>
            </a:r>
            <a:r>
              <a:rPr lang="ru-RU" dirty="0"/>
              <a:t>финансовой </a:t>
            </a:r>
            <a:r>
              <a:rPr lang="ru-RU" dirty="0" smtClean="0"/>
              <a:t>грамотности (КПЭ)</a:t>
            </a:r>
            <a:endParaRPr lang="ru-RU" dirty="0"/>
          </a:p>
          <a:p>
            <a:pPr>
              <a:buFontTx/>
              <a:buChar char="-"/>
            </a:pPr>
            <a:endParaRPr lang="ru-RU" sz="2600" i="1" dirty="0"/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4509120"/>
            <a:ext cx="9144000" cy="234888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900" dirty="0" smtClean="0">
                <a:solidFill>
                  <a:srgbClr val="C00000"/>
                </a:solidFill>
              </a:rPr>
              <a:t>Организация и проведение курсов профессиональной переподготовки и повышения квалификации, школ, центров: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курс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ПК для учителей школ при ИНО БГУ «Интерактивные инструменты электронного обучения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 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(КИЯ);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курсы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ПК для адвокатов,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судей </a:t>
            </a: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ru-RU" sz="2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кафедра гражданского права и процесса</a:t>
            </a: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Школа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практической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юриспруденции </a:t>
            </a:r>
            <a:r>
              <a:rPr lang="ru-RU" sz="2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(кафедра гражданского права и процесса)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курсы ПП «Практическая </a:t>
            </a:r>
            <a:r>
              <a:rPr lang="ru-RU" dirty="0"/>
              <a:t>психология», «Клиническая психология</a:t>
            </a:r>
            <a:r>
              <a:rPr lang="ru-RU" dirty="0" smtClean="0"/>
              <a:t>» </a:t>
            </a:r>
            <a:r>
              <a:rPr lang="ru-RU" sz="2200" dirty="0" smtClean="0"/>
              <a:t>(</a:t>
            </a:r>
            <a:r>
              <a:rPr lang="ru-RU" sz="2200" i="1" dirty="0" smtClean="0"/>
              <a:t>кафедра общей и социальной психологии)</a:t>
            </a:r>
            <a:r>
              <a:rPr lang="ru-RU" i="1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центр </a:t>
            </a:r>
            <a:r>
              <a:rPr lang="ru-RU" dirty="0"/>
              <a:t>финансовой </a:t>
            </a:r>
            <a:r>
              <a:rPr lang="ru-RU" dirty="0" smtClean="0"/>
              <a:t>грамотности (КПЭ)</a:t>
            </a:r>
            <a:endParaRPr lang="ru-RU" dirty="0"/>
          </a:p>
          <a:p>
            <a:pPr>
              <a:buFontTx/>
              <a:buChar char="-"/>
            </a:pPr>
            <a:endParaRPr lang="ru-RU" sz="2600" i="1" dirty="0"/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5517232"/>
            <a:ext cx="9144000" cy="134076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900" dirty="0" smtClean="0">
                <a:solidFill>
                  <a:srgbClr val="C00000"/>
                </a:solidFill>
              </a:rPr>
              <a:t>Организация и проведение курсов профессиональной переподготовки и повышения квалификации, школ, центров: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курс ПК для учителей школ при ИНО БГУ «Интерактивные инструменты электронного обучения» 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(КИЯ);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курсы ПК для адвокатов, судей </a:t>
            </a: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ru-RU" sz="2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кафедра гражданского права и процесса</a:t>
            </a: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Школа практической юриспруденции </a:t>
            </a:r>
            <a:r>
              <a:rPr lang="ru-RU" sz="2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(кафедра гражданского права и процесса)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курсы ПП «Практическая психология», «Клиническая психология» </a:t>
            </a: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ru-RU" sz="2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кафедра общей и социальной психологии)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центр </a:t>
            </a:r>
            <a:r>
              <a:rPr lang="ru-RU" dirty="0"/>
              <a:t>финансовой </a:t>
            </a:r>
            <a:r>
              <a:rPr lang="ru-RU" dirty="0" smtClean="0"/>
              <a:t>грамотности </a:t>
            </a:r>
            <a:r>
              <a:rPr lang="ru-RU" sz="2000" i="1" dirty="0" smtClean="0"/>
              <a:t>(кафедра прикладной экономики)</a:t>
            </a:r>
            <a:endParaRPr lang="ru-RU" sz="2000" i="1" dirty="0"/>
          </a:p>
          <a:p>
            <a:pPr>
              <a:buFontTx/>
              <a:buChar char="-"/>
            </a:pPr>
            <a:endParaRPr lang="ru-RU" sz="2600" i="1" dirty="0"/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1372</Words>
  <Application>Microsoft Office PowerPoint</Application>
  <PresentationFormat>Экран (4:3)</PresentationFormat>
  <Paragraphs>118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Анализ учебно-методической работы учебных подразделений 2021-2022 учебного года и планов учебно-методической работы учебных подразделений 2022-2023 учебного года</vt:lpstr>
      <vt:lpstr>Отчеты по УМР за 2021-2022 гг.</vt:lpstr>
      <vt:lpstr>Организация и участие в методических конференциях, семинарах:</vt:lpstr>
      <vt:lpstr>Организация и участие в методических конференциях, семинарах:</vt:lpstr>
      <vt:lpstr>Организация и проведение курсов профессиональной переподготовки и повышения квалификации, школ, центров:</vt:lpstr>
      <vt:lpstr>Организация и проведение курсов профессиональной переподготовки и повышения квалификации, школ, центров:</vt:lpstr>
      <vt:lpstr>Организация и проведение курсов профессиональной переподготовки и повышения квалификации, школ, центров:</vt:lpstr>
      <vt:lpstr>Организация и проведение курсов профессиональной переподготовки и повышения квалификации, школ, центров:</vt:lpstr>
      <vt:lpstr>Организация и проведение курсов профессиональной переподготовки и повышения квалификации, школ, центров:</vt:lpstr>
      <vt:lpstr>Участие в олимпиадах, конкурсах:</vt:lpstr>
      <vt:lpstr>Участие в олимпиадах, конкурсах:</vt:lpstr>
      <vt:lpstr>Участие в олимпиадах, конкурсах:</vt:lpstr>
      <vt:lpstr>Участие в олимпиадах, конкурсах:</vt:lpstr>
      <vt:lpstr>Инновационные формы проведения занятий:</vt:lpstr>
      <vt:lpstr>Взаимодействие с другими организациями разного уровня:</vt:lpstr>
      <vt:lpstr>Проблемы</vt:lpstr>
      <vt:lpstr>Предложения</vt:lpstr>
      <vt:lpstr>Предложения</vt:lpstr>
      <vt:lpstr>Предложения</vt:lpstr>
      <vt:lpstr>Предложения</vt:lpstr>
      <vt:lpstr>Предложения на уровне кафедр</vt:lpstr>
      <vt:lpstr>Предложения на уровне кафедр</vt:lpstr>
      <vt:lpstr>Планы по УМР на 2022 -2023 гг.</vt:lpstr>
      <vt:lpstr>Организация и участие в методических конференциях, семинарах:</vt:lpstr>
      <vt:lpstr>Организация и участие в олимпиадах, конкурсах:</vt:lpstr>
      <vt:lpstr>Взаимодействие с другими организациями разного уровня:</vt:lpstr>
      <vt:lpstr>Взаимодействие с другими организациями разного уровня:</vt:lpstr>
      <vt:lpstr>Взаимодействие с другими организациями разного уровня: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учебно-методической работы учебных подразделений 2021-2022 учебного года и планов учебно-методической работы учебных подразделений 2022-2023 учебного года</dc:title>
  <dc:creator>user</dc:creator>
  <cp:lastModifiedBy>user</cp:lastModifiedBy>
  <cp:revision>3</cp:revision>
  <dcterms:created xsi:type="dcterms:W3CDTF">2022-10-19T00:07:35Z</dcterms:created>
  <dcterms:modified xsi:type="dcterms:W3CDTF">2022-10-19T08:39:35Z</dcterms:modified>
</cp:coreProperties>
</file>