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281" r:id="rId3"/>
    <p:sldId id="286" r:id="rId4"/>
    <p:sldId id="307" r:id="rId5"/>
    <p:sldId id="308" r:id="rId6"/>
    <p:sldId id="309" r:id="rId7"/>
    <p:sldId id="310" r:id="rId8"/>
    <p:sldId id="311" r:id="rId9"/>
    <p:sldId id="269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D8E1"/>
    <a:srgbClr val="FCAF17"/>
    <a:srgbClr val="FD493D"/>
    <a:srgbClr val="9F00FF"/>
    <a:srgbClr val="FBB3C1"/>
    <a:srgbClr val="FF2F2D"/>
    <a:srgbClr val="8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33" autoAdjust="0"/>
    <p:restoredTop sz="94694"/>
  </p:normalViewPr>
  <p:slideViewPr>
    <p:cSldViewPr snapToGrid="0" snapToObjects="1" showGuides="1">
      <p:cViewPr varScale="1">
        <p:scale>
          <a:sx n="110" d="100"/>
          <a:sy n="110" d="100"/>
        </p:scale>
        <p:origin x="-348" y="-90"/>
      </p:cViewPr>
      <p:guideLst>
        <p:guide orient="horz" pos="2160"/>
        <p:guide orient="horz" pos="1502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35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92500"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.me/+kLDstnm9q7RlN2Yy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7"/>
          <p:cNvSpPr/>
          <p:nvPr/>
        </p:nvSpPr>
        <p:spPr>
          <a:xfrm>
            <a:off x="6102320" y="2345381"/>
            <a:ext cx="6122342" cy="4529333"/>
          </a:xfrm>
          <a:prstGeom prst="rect">
            <a:avLst/>
          </a:prstGeom>
          <a:solidFill>
            <a:srgbClr val="FFA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9" name="Прямоугольник 10"/>
          <p:cNvSpPr/>
          <p:nvPr/>
        </p:nvSpPr>
        <p:spPr>
          <a:xfrm>
            <a:off x="6103137" y="-2"/>
            <a:ext cx="6121526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0" name="Прямоугольник 13"/>
          <p:cNvSpPr/>
          <p:nvPr/>
        </p:nvSpPr>
        <p:spPr>
          <a:xfrm>
            <a:off x="6101107" y="5359336"/>
            <a:ext cx="6121528" cy="1514425"/>
          </a:xfrm>
          <a:prstGeom prst="rect">
            <a:avLst/>
          </a:prstGeom>
          <a:solidFill>
            <a:srgbClr val="FF2F2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2" name="Прямоугольник 9"/>
          <p:cNvSpPr/>
          <p:nvPr/>
        </p:nvSpPr>
        <p:spPr>
          <a:xfrm>
            <a:off x="8818529" y="-2"/>
            <a:ext cx="3406131" cy="4274948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" name="Квадрат">
            <a:extLst>
              <a:ext uri="{FF2B5EF4-FFF2-40B4-BE49-F238E27FC236}">
                <a16:creationId xmlns:a16="http://schemas.microsoft.com/office/drawing/2014/main" xmlns="" id="{515364BE-F6DA-2843-A7EF-F9EDF64F5C32}"/>
              </a:ext>
            </a:extLst>
          </p:cNvPr>
          <p:cNvSpPr/>
          <p:nvPr/>
        </p:nvSpPr>
        <p:spPr>
          <a:xfrm>
            <a:off x="8818526" y="2349045"/>
            <a:ext cx="3404109" cy="4529333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pic>
        <p:nvPicPr>
          <p:cNvPr id="3" name="Рисунок 2" descr="Изображение выглядит как небо, человек, оранжевый, проигрыват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C7FF919-0348-EE46-A018-E2296DB41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4" t="160" b="6860"/>
          <a:stretch/>
        </p:blipFill>
        <p:spPr>
          <a:xfrm>
            <a:off x="8818526" y="2349916"/>
            <a:ext cx="3406182" cy="451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54E817-36BD-2103-7561-D27F5D8F1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3902" y="123825"/>
            <a:ext cx="2678848" cy="2047452"/>
          </a:xfrm>
          <a:prstGeom prst="rect">
            <a:avLst/>
          </a:prstGeom>
        </p:spPr>
      </p:pic>
      <p:sp>
        <p:nvSpPr>
          <p:cNvPr id="11" name="Текст 2"/>
          <p:cNvSpPr txBox="1"/>
          <p:nvPr/>
        </p:nvSpPr>
        <p:spPr>
          <a:xfrm>
            <a:off x="899042" y="1165105"/>
            <a:ext cx="5200038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3200" dirty="0" smtClean="0"/>
              <a:t>Акселератор «</a:t>
            </a:r>
            <a:r>
              <a:rPr lang="ru-RU" sz="3200" dirty="0" err="1" smtClean="0"/>
              <a:t>Байкалбиофарм</a:t>
            </a:r>
            <a:r>
              <a:rPr lang="ru-RU" sz="3200" dirty="0" smtClean="0"/>
              <a:t> 2023»</a:t>
            </a:r>
            <a:endParaRPr sz="3200" dirty="0"/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dirty="0" smtClean="0"/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dirty="0" smtClean="0"/>
              <a:t>Анонс программы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34447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Текст 2"/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Акселерационная программа это:</a:t>
            </a:r>
            <a:endParaRPr sz="3600" dirty="0"/>
          </a:p>
        </p:txBody>
      </p:sp>
      <p:sp>
        <p:nvSpPr>
          <p:cNvPr id="185" name="Текст 2"/>
          <p:cNvSpPr txBox="1"/>
          <p:nvPr/>
        </p:nvSpPr>
        <p:spPr>
          <a:xfrm>
            <a:off x="609152" y="3188386"/>
            <a:ext cx="10967497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Образовательная программа, включающая лекции, мастер-классы и практические мероприятия, направленные на развитие компетенций, необходимых для инновационной деятельности;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dirty="0" smtClean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Фабрика по организации молодежных технологических проектов – последовательный процесс включающий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, генерацию идей, оценку востребованности, бизнес-планирование и создание прототипа;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dirty="0" smtClean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Взаимодействие с экспертами и </a:t>
            </a:r>
            <a:r>
              <a:rPr lang="ru-RU" dirty="0" err="1" smtClean="0"/>
              <a:t>трекерами</a:t>
            </a:r>
            <a:r>
              <a:rPr lang="ru-RU" dirty="0" smtClean="0"/>
              <a:t> – реальными людьми из отрасли;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dirty="0" smtClean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Поддержка команды со стороны наставников из университета.</a:t>
            </a: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dirty="0"/>
          </a:p>
        </p:txBody>
      </p:sp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AC815B-16BD-C06B-C8DE-386D9FCB03D9}"/>
              </a:ext>
            </a:extLst>
          </p:cNvPr>
          <p:cNvSpPr txBox="1"/>
          <p:nvPr/>
        </p:nvSpPr>
        <p:spPr>
          <a:xfrm>
            <a:off x="420955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 smtClean="0">
                <a:solidFill>
                  <a:schemeClr val="tx1"/>
                </a:solidFill>
              </a:rPr>
              <a:t>Что ТАКОЕ АКСЕЛЕРАТОР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830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xmlns="" id="{1DDE4AED-F6DD-A527-4565-F40167CC4C2E}"/>
              </a:ext>
            </a:extLst>
          </p:cNvPr>
          <p:cNvSpPr txBox="1"/>
          <p:nvPr/>
        </p:nvSpPr>
        <p:spPr>
          <a:xfrm>
            <a:off x="6375650" y="2233662"/>
            <a:ext cx="5666825" cy="412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Есть идея – есть возможность ее реализовать</a:t>
            </a:r>
            <a:endParaRPr lang="ru-RU" sz="1600" spc="5" dirty="0">
              <a:solidFill>
                <a:srgbClr val="9F00FF"/>
              </a:solidFill>
              <a:latin typeface="Lato"/>
              <a:cs typeface="Lato"/>
            </a:endParaRP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Развитие предпринимательских компетенций</a:t>
            </a: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Баллы в личный рейтинг 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студента / сертификат </a:t>
            </a: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участника</a:t>
            </a: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Есть реальная возможность получить финансовую поддержку (конкурс «Студенческий </a:t>
            </a:r>
            <a:r>
              <a:rPr lang="ru-RU" sz="1600" spc="5" dirty="0" err="1" smtClean="0">
                <a:solidFill>
                  <a:srgbClr val="9F00FF"/>
                </a:solidFill>
                <a:latin typeface="Lato"/>
                <a:cs typeface="Lato"/>
              </a:rPr>
              <a:t>стартап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» - </a:t>
            </a: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1 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млн </a:t>
            </a:r>
            <a:r>
              <a:rPr lang="ru-RU" sz="1600" spc="5" dirty="0" err="1" smtClean="0">
                <a:solidFill>
                  <a:srgbClr val="9F00FF"/>
                </a:solidFill>
                <a:latin typeface="Lato"/>
                <a:cs typeface="Lato"/>
              </a:rPr>
              <a:t>руб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, конкурс «Умник</a:t>
            </a: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» 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- 0.5 млн </a:t>
            </a:r>
            <a:r>
              <a:rPr lang="ru-RU" sz="1600" spc="5" dirty="0" err="1" smtClean="0">
                <a:solidFill>
                  <a:srgbClr val="9F00FF"/>
                </a:solidFill>
                <a:latin typeface="Lato"/>
                <a:cs typeface="Lato"/>
              </a:rPr>
              <a:t>руб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, гранты </a:t>
            </a: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«</a:t>
            </a:r>
            <a:r>
              <a:rPr lang="ru-RU" sz="1600" spc="5" dirty="0" err="1">
                <a:solidFill>
                  <a:srgbClr val="9F00FF"/>
                </a:solidFill>
                <a:latin typeface="Lato"/>
                <a:cs typeface="Lato"/>
              </a:rPr>
              <a:t>Сколково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» от 5 млн </a:t>
            </a:r>
            <a:r>
              <a:rPr lang="ru-RU" sz="1600" spc="5" dirty="0" err="1" smtClean="0">
                <a:solidFill>
                  <a:srgbClr val="9F00FF"/>
                </a:solidFill>
                <a:latin typeface="Lato"/>
                <a:cs typeface="Lato"/>
              </a:rPr>
              <a:t>руб</a:t>
            </a: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 )</a:t>
            </a:r>
            <a:endParaRPr lang="ru-RU" sz="1600" spc="5" dirty="0">
              <a:solidFill>
                <a:srgbClr val="9F00FF"/>
              </a:solidFill>
              <a:latin typeface="Lato"/>
              <a:cs typeface="Lato"/>
            </a:endParaRP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Возможность выбрать интересную тему для дипломной работы</a:t>
            </a: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9F00FF"/>
                </a:solidFill>
                <a:latin typeface="Lato"/>
                <a:cs typeface="Lato"/>
              </a:rPr>
              <a:t>Опыт работы в команде, создание полезных связей</a:t>
            </a:r>
          </a:p>
          <a:p>
            <a:pPr marL="355600" marR="5080" indent="-342900">
              <a:lnSpc>
                <a:spcPct val="1057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spc="5" dirty="0" smtClean="0">
                <a:solidFill>
                  <a:srgbClr val="9F00FF"/>
                </a:solidFill>
                <a:latin typeface="Lato"/>
                <a:cs typeface="Lato"/>
              </a:rPr>
              <a:t>5 команд получат дополнительную поддержку от БГУ</a:t>
            </a:r>
            <a:endParaRPr lang="ru-RU" sz="1600" spc="5" dirty="0">
              <a:solidFill>
                <a:srgbClr val="9F00FF"/>
              </a:solidFill>
              <a:latin typeface="Lato"/>
              <a:cs typeface="Lato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C6B68C62-35A5-0EB2-1E14-760A4057FE5C}"/>
              </a:ext>
            </a:extLst>
          </p:cNvPr>
          <p:cNvSpPr txBox="1"/>
          <p:nvPr/>
        </p:nvSpPr>
        <p:spPr>
          <a:xfrm>
            <a:off x="609152" y="3188386"/>
            <a:ext cx="498978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Попробуйте поучаствовать в деятельности настоящей </a:t>
            </a:r>
            <a:r>
              <a:rPr lang="ru-RU" dirty="0" err="1" smtClean="0"/>
              <a:t>стартап</a:t>
            </a:r>
            <a:r>
              <a:rPr lang="ru-RU" dirty="0" smtClean="0"/>
              <a:t> команды, реализовать свою идею и превратить ее в работающий бизнес </a:t>
            </a:r>
            <a:endParaRPr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95544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А зачем это надо?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1472892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 smtClean="0"/>
                <a:t>4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C6B68C62-35A5-0EB2-1E14-760A4057FE5C}"/>
              </a:ext>
            </a:extLst>
          </p:cNvPr>
          <p:cNvSpPr txBox="1"/>
          <p:nvPr/>
        </p:nvSpPr>
        <p:spPr>
          <a:xfrm>
            <a:off x="609152" y="3188386"/>
            <a:ext cx="11140025" cy="3185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В 2022 году впервые в нашем регионе бала проведена первая университетская акселерационная программа</a:t>
            </a:r>
          </a:p>
          <a:p>
            <a:pPr marL="285750" lvl="8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Было организованно более 30 мероприятий;</a:t>
            </a:r>
          </a:p>
          <a:p>
            <a:pPr marL="285750" lvl="8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Приняло участие более 400 студентов;</a:t>
            </a:r>
          </a:p>
          <a:p>
            <a:pPr marL="285750" lvl="8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Представлено более 70 проектов;</a:t>
            </a:r>
          </a:p>
          <a:p>
            <a:pPr marL="285750" lvl="8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3 команды акселератора выиграли конкурс «Умник», продолжают реализовывать проекты и получают финансирование от Фонда содействия инновациям в размере 500 тыс. рублей и субсидию в 500 тыс. рублей от </a:t>
            </a:r>
            <a:r>
              <a:rPr lang="ru-RU" dirty="0" err="1" smtClean="0"/>
              <a:t>МинПромТорга</a:t>
            </a:r>
            <a:r>
              <a:rPr lang="ru-RU" dirty="0" smtClean="0"/>
              <a:t> РБ;</a:t>
            </a:r>
          </a:p>
          <a:p>
            <a:pPr marL="285750" lvl="8" indent="-28575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5 команд получили поддержку от БГУ по 100 тыс. рублей</a:t>
            </a:r>
          </a:p>
          <a:p>
            <a:pPr marL="285750" lvl="8" indent="-285750">
              <a:buFont typeface="Arial" panose="020B0604020202020204" pitchFamily="34" charset="0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dirty="0"/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 smtClean="0"/>
              <a:t>Но главное: мы попробовали себя в роли </a:t>
            </a:r>
            <a:r>
              <a:rPr lang="ru-RU" dirty="0" err="1" smtClean="0"/>
              <a:t>стартап</a:t>
            </a:r>
            <a:r>
              <a:rPr lang="ru-RU" dirty="0" smtClean="0"/>
              <a:t>-предпринимателей, получили ценный опыт и оценку идей от экспертов из Улан-Удэ, Иркутска и Санкт-Петербурга</a:t>
            </a:r>
            <a:endParaRPr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401447"/>
            <a:ext cx="6518934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Это уже было в нашем университете, и это было круто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1158679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 smtClean="0"/>
                <a:t>5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Как будет происходить акселерация</a:t>
            </a:r>
            <a:endParaRPr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166" y="2994067"/>
            <a:ext cx="10711557" cy="326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524B48"/>
                </a:solidFill>
                <a:cs typeface="Lato"/>
              </a:rPr>
              <a:t>На акселерацию можно зайти со своей прорывной идеей или без нее;</a:t>
            </a:r>
          </a:p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524B48"/>
                </a:solidFill>
              </a:rPr>
              <a:t>На акселератор можно зайти с уже сформированной командой либо без нее;</a:t>
            </a:r>
          </a:p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524B48"/>
                </a:solidFill>
              </a:rPr>
              <a:t>Проведение мероприятий по формированию проектных команд, по генерации инновационных идей;</a:t>
            </a:r>
          </a:p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524B48"/>
                </a:solidFill>
              </a:rPr>
              <a:t>Участники команд пройдут обучение по развитию ключевых компетенций необходимых для развития </a:t>
            </a:r>
            <a:r>
              <a:rPr lang="ru-RU" sz="1600" spc="5" dirty="0" err="1">
                <a:solidFill>
                  <a:srgbClr val="524B48"/>
                </a:solidFill>
              </a:rPr>
              <a:t>стартап</a:t>
            </a:r>
            <a:r>
              <a:rPr lang="ru-RU" sz="1600" spc="5" dirty="0">
                <a:solidFill>
                  <a:srgbClr val="524B48"/>
                </a:solidFill>
              </a:rPr>
              <a:t>-проекта;</a:t>
            </a:r>
          </a:p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>
                <a:solidFill>
                  <a:srgbClr val="524B48"/>
                </a:solidFill>
              </a:rPr>
              <a:t>Часть мероприятий проводится в очном формате, часть в </a:t>
            </a:r>
            <a:r>
              <a:rPr lang="ru-RU" sz="1600" spc="5" dirty="0" smtClean="0">
                <a:solidFill>
                  <a:srgbClr val="524B48"/>
                </a:solidFill>
              </a:rPr>
              <a:t>дистанционном;</a:t>
            </a:r>
          </a:p>
          <a:p>
            <a:pPr marL="355600" marR="5080" indent="-3429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600" spc="5" dirty="0" smtClean="0">
                <a:solidFill>
                  <a:srgbClr val="524B48"/>
                </a:solidFill>
              </a:rPr>
              <a:t>За </a:t>
            </a:r>
            <a:r>
              <a:rPr lang="ru-RU" sz="1600" spc="5" dirty="0">
                <a:solidFill>
                  <a:srgbClr val="524B48"/>
                </a:solidFill>
              </a:rPr>
              <a:t>каждой командой закрепляется </a:t>
            </a:r>
            <a:r>
              <a:rPr lang="ru-RU" sz="1600" spc="5" dirty="0" smtClean="0">
                <a:solidFill>
                  <a:srgbClr val="524B48"/>
                </a:solidFill>
              </a:rPr>
              <a:t>наставник из университета и </a:t>
            </a:r>
            <a:r>
              <a:rPr lang="ru-RU" sz="1600" spc="5" dirty="0" err="1" smtClean="0">
                <a:solidFill>
                  <a:srgbClr val="524B48"/>
                </a:solidFill>
              </a:rPr>
              <a:t>трекер</a:t>
            </a:r>
            <a:r>
              <a:rPr lang="ru-RU" sz="1600" spc="5" dirty="0" smtClean="0">
                <a:solidFill>
                  <a:srgbClr val="524B48"/>
                </a:solidFill>
              </a:rPr>
              <a:t> – бизнес-эксперт из Москвы.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01208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2" y="6358526"/>
            <a:ext cx="542262" cy="506843"/>
            <a:chOff x="-1" y="0"/>
            <a:chExt cx="542260" cy="506841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6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Как будет происходить акселерация</a:t>
            </a:r>
            <a:endParaRPr sz="36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3740" y="3502325"/>
            <a:ext cx="10638841" cy="0"/>
          </a:xfrm>
          <a:prstGeom prst="straightConnector1">
            <a:avLst/>
          </a:prstGeom>
          <a:noFill/>
          <a:ln w="50800" cap="flat">
            <a:solidFill>
              <a:srgbClr val="B5D8E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468089" y="3551323"/>
            <a:ext cx="96917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sym typeface="Helvetica"/>
              </a:rPr>
              <a:t>Наборная </a:t>
            </a: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FD493D"/>
              </a:solidFill>
              <a:effectLst/>
              <a:uFillTx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sym typeface="Helvetica"/>
              </a:rPr>
              <a:t>ка</a:t>
            </a:r>
            <a:r>
              <a:rPr lang="ru-RU" sz="1400" dirty="0" smtClean="0">
                <a:solidFill>
                  <a:srgbClr val="FD493D"/>
                </a:solidFill>
              </a:rPr>
              <a:t>мп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sym typeface="Helvetica"/>
              </a:rPr>
              <a:t>ания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sym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761" y="3582938"/>
            <a:ext cx="116954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err="1" smtClean="0">
                <a:ln>
                  <a:noFill/>
                </a:ln>
                <a:solidFill>
                  <a:srgbClr val="FD493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Командо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образование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9624" y="3644493"/>
            <a:ext cx="2435919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D493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Образовательный </a:t>
            </a:r>
            <a:r>
              <a:rPr kumimoji="0" lang="ru-RU" sz="1400" b="0" i="0" u="none" strike="noStrike" cap="none" spc="0" normalizeH="0" baseline="0" dirty="0" err="1" smtClean="0">
                <a:ln>
                  <a:noFill/>
                </a:ln>
                <a:solidFill>
                  <a:srgbClr val="FD493D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интенсив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2754" y="3669211"/>
            <a:ext cx="722310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FD493D"/>
                </a:solidFill>
              </a:rPr>
              <a:t>Трекшн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sym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9120" y="3705815"/>
            <a:ext cx="1475721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FD493D"/>
                </a:solidFill>
              </a:rPr>
              <a:t>Труба экспертов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sym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6774" y="3700035"/>
            <a:ext cx="991614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FD493D"/>
                </a:solidFill>
              </a:rPr>
              <a:t>Демо</a:t>
            </a:r>
            <a:r>
              <a:rPr lang="ru-RU" sz="1400" dirty="0" smtClean="0">
                <a:solidFill>
                  <a:srgbClr val="FD493D"/>
                </a:solidFill>
              </a:rPr>
              <a:t>-день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D493D"/>
              </a:solidFill>
              <a:effectLst/>
              <a:uFillTx/>
              <a:sym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62581" y="3317661"/>
            <a:ext cx="93871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PROFIT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8618" y="3267826"/>
            <a:ext cx="0" cy="27754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03608" y="3267826"/>
            <a:ext cx="0" cy="27754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44148" y="3267826"/>
            <a:ext cx="0" cy="27754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541620" y="3274389"/>
            <a:ext cx="0" cy="27754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96444" y="3274389"/>
            <a:ext cx="0" cy="277540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55043" y="2896743"/>
            <a:ext cx="1108633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27 сентября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56662" y="2898498"/>
            <a:ext cx="136671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28-30 сентября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47" y="2891770"/>
            <a:ext cx="1942194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 октября – 27 ноября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80626" y="2889275"/>
            <a:ext cx="93711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28 ноября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032" y="4222770"/>
            <a:ext cx="1244889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Это то, что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происходит с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нами сейчас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0097" y="4248321"/>
            <a:ext cx="1384349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Кто Вы: лидер,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эксперт,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реализатор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или генератор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идей?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/>
              <a:t>Деловые игры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/>
              <a:t>покажут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6842" y="4248321"/>
            <a:ext cx="2669807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 дня подряд с 10:00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до 17:00</a:t>
            </a:r>
            <a:endParaRPr kumimoji="0" lang="ru-RU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лекции, мастер классы, практические </a:t>
            </a:r>
            <a:r>
              <a:rPr kumimoji="0" lang="ru-RU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воркшопы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Уже к концу 30 сентября у Вас будут готовы первые наработки по проекту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917" y="4245903"/>
            <a:ext cx="266980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 онлайн-формате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бизнес-акулы из Москвы будут вести Вас к продвижению проекта.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/>
              <a:t>Решайте</a:t>
            </a:r>
            <a:r>
              <a:rPr lang="ru-RU" sz="1400" dirty="0" smtClean="0"/>
              <a:t> поставленные задачи и Вы добьётесь успеха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24853" y="4248663"/>
            <a:ext cx="1897967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Эксперты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из отрасли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aseline="0" dirty="0" smtClean="0"/>
              <a:t>оценят</a:t>
            </a:r>
            <a:r>
              <a:rPr lang="ru-RU" sz="1400" dirty="0" smtClean="0"/>
              <a:t> Ваш проект.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Это будет </a:t>
            </a:r>
            <a:r>
              <a:rPr lang="ru-RU" sz="1400" dirty="0" err="1" smtClean="0"/>
              <a:t>хардкор</a:t>
            </a:r>
            <a:r>
              <a:rPr lang="ru-RU" sz="1400" dirty="0" smtClean="0"/>
              <a:t>, но Вас готовили к этому всю осень 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22821" y="4201634"/>
            <a:ext cx="1669180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 лучших команд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выступят на отчетном мероприятии </a:t>
            </a:r>
            <a:r>
              <a:rPr lang="ru-RU" sz="1400" dirty="0" err="1" smtClean="0"/>
              <a:t>акселя</a:t>
            </a:r>
            <a:r>
              <a:rPr lang="ru-RU" sz="1400" dirty="0" smtClean="0"/>
              <a:t>, 5 из них разделят призовой фонд БГУ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22820" y="2911033"/>
            <a:ext cx="922684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8 декабря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02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7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95544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Что требуется от участника</a:t>
            </a:r>
            <a:endParaRPr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166" y="2735013"/>
            <a:ext cx="10711557" cy="3290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Зарегистрироваться на </a:t>
            </a:r>
            <a:r>
              <a:rPr lang="en-US" sz="1400" spc="5" dirty="0">
                <a:solidFill>
                  <a:srgbClr val="524B48"/>
                </a:solidFill>
                <a:latin typeface="Lato"/>
                <a:cs typeface="Lato"/>
              </a:rPr>
              <a:t>Leader-ID</a:t>
            </a: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, регистрироваться принимать участие в мероприятиях акселератора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Стать участником студенческой проектной команды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Сгенерировать при поддержке наставников инновационную идею или предложить на развитие уже готовую свою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Пройти обучение в образовательной программе акселератора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Выполнять задания от наставника и </a:t>
            </a:r>
            <a:r>
              <a:rPr lang="ru-RU" sz="1400" spc="5" dirty="0" err="1">
                <a:solidFill>
                  <a:srgbClr val="524B48"/>
                </a:solidFill>
                <a:latin typeface="Lato"/>
                <a:cs typeface="Lato"/>
              </a:rPr>
              <a:t>трекера</a:t>
            </a: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, направленные на развитие проекта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Подготовить командой при поддержке наставников, </a:t>
            </a:r>
            <a:r>
              <a:rPr lang="ru-RU" sz="1400" spc="5" dirty="0" err="1">
                <a:solidFill>
                  <a:srgbClr val="524B48"/>
                </a:solidFill>
                <a:latin typeface="Lato"/>
                <a:cs typeface="Lato"/>
              </a:rPr>
              <a:t>трекеров</a:t>
            </a: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, менторов паспорт проекта</a:t>
            </a:r>
          </a:p>
          <a:p>
            <a:pPr marL="584200" marR="5080" indent="-571500">
              <a:lnSpc>
                <a:spcPct val="105700"/>
              </a:lnSpc>
              <a:spcBef>
                <a:spcPts val="2130"/>
              </a:spcBef>
              <a:buFont typeface="Arial" panose="020B0604020202020204" pitchFamily="34" charset="0"/>
              <a:buChar char="•"/>
            </a:pP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Следить за информацией в </a:t>
            </a:r>
            <a:r>
              <a:rPr lang="en-US" sz="1400" spc="5" dirty="0">
                <a:solidFill>
                  <a:srgbClr val="524B48"/>
                </a:solidFill>
                <a:latin typeface="Lato"/>
                <a:cs typeface="Lato"/>
              </a:rPr>
              <a:t>telegram-</a:t>
            </a:r>
            <a:r>
              <a:rPr lang="ru-RU" sz="1400" spc="5" dirty="0">
                <a:solidFill>
                  <a:srgbClr val="524B48"/>
                </a:solidFill>
                <a:latin typeface="Lato"/>
                <a:cs typeface="Lato"/>
              </a:rPr>
              <a:t>чате, давать обратную связь</a:t>
            </a:r>
          </a:p>
        </p:txBody>
      </p:sp>
    </p:spTree>
    <p:extLst>
      <p:ext uri="{BB962C8B-B14F-4D97-AF65-F5344CB8AC3E}">
        <p14:creationId xmlns:p14="http://schemas.microsoft.com/office/powerpoint/2010/main" xmlns="" val="4091153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Прямоугольник 16"/>
          <p:cNvGrpSpPr/>
          <p:nvPr/>
        </p:nvGrpSpPr>
        <p:grpSpPr>
          <a:xfrm>
            <a:off x="-18521" y="6358526"/>
            <a:ext cx="542260" cy="506841"/>
            <a:chOff x="0" y="0"/>
            <a:chExt cx="542258" cy="506839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 smtClean="0"/>
                <a:t>8</a:t>
              </a:r>
              <a:endParaRPr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6FE38B4-CCC3-5C6F-2A06-BEE6F0CA6A94}"/>
              </a:ext>
            </a:extLst>
          </p:cNvPr>
          <p:cNvGrpSpPr/>
          <p:nvPr/>
        </p:nvGrpSpPr>
        <p:grpSpPr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3740" y="2816181"/>
            <a:ext cx="4940494" cy="2554545"/>
          </a:xfrm>
          <a:prstGeom prst="rect">
            <a:avLst/>
          </a:prstGeom>
          <a:noFill/>
          <a:ln>
            <a:solidFill>
              <a:srgbClr val="FCAF17"/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800"/>
              </a:spcBef>
            </a:pPr>
            <a:r>
              <a:rPr lang="ru-RU" sz="2000" spc="5" dirty="0" smtClean="0">
                <a:solidFill>
                  <a:srgbClr val="524B48"/>
                </a:solidFill>
                <a:latin typeface="Lato"/>
                <a:cs typeface="Lato"/>
              </a:rPr>
              <a:t>Предпочтительные рынки НТИ:</a:t>
            </a:r>
          </a:p>
          <a:p>
            <a:pPr marL="355600" marR="508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spc="5" dirty="0" err="1" smtClean="0">
                <a:solidFill>
                  <a:srgbClr val="524B48"/>
                </a:solidFill>
                <a:latin typeface="Lato"/>
                <a:cs typeface="Lato"/>
              </a:rPr>
              <a:t>Хэлснет</a:t>
            </a:r>
            <a:r>
              <a:rPr lang="ru-RU" sz="2000" spc="5" dirty="0" smtClean="0">
                <a:solidFill>
                  <a:srgbClr val="524B48"/>
                </a:solidFill>
                <a:latin typeface="Lato"/>
                <a:cs typeface="Lato"/>
              </a:rPr>
              <a:t>;</a:t>
            </a:r>
            <a:endParaRPr lang="ru-RU" sz="2000" spc="5" dirty="0">
              <a:solidFill>
                <a:srgbClr val="524B48"/>
              </a:solidFill>
              <a:latin typeface="Lato"/>
              <a:cs typeface="Lato"/>
            </a:endParaRPr>
          </a:p>
          <a:p>
            <a:pPr marL="355600" marR="508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spc="5" dirty="0" err="1" smtClean="0">
                <a:solidFill>
                  <a:srgbClr val="524B48"/>
                </a:solidFill>
                <a:latin typeface="Lato"/>
                <a:cs typeface="Lato"/>
              </a:rPr>
              <a:t>Технет</a:t>
            </a:r>
            <a:r>
              <a:rPr lang="ru-RU" sz="2000" spc="5" dirty="0" smtClean="0">
                <a:solidFill>
                  <a:srgbClr val="524B48"/>
                </a:solidFill>
                <a:latin typeface="Lato"/>
                <a:cs typeface="Lato"/>
              </a:rPr>
              <a:t>;</a:t>
            </a:r>
          </a:p>
          <a:p>
            <a:pPr marL="355600" marR="508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spc="5" dirty="0" err="1" smtClean="0">
                <a:solidFill>
                  <a:srgbClr val="524B48"/>
                </a:solidFill>
                <a:latin typeface="Lato"/>
                <a:cs typeface="Lato"/>
              </a:rPr>
              <a:t>Фуднет</a:t>
            </a:r>
            <a:r>
              <a:rPr lang="ru-RU" sz="2000" spc="5" dirty="0" smtClean="0">
                <a:solidFill>
                  <a:srgbClr val="524B48"/>
                </a:solidFill>
                <a:latin typeface="Lato"/>
                <a:cs typeface="Lato"/>
              </a:rPr>
              <a:t>;</a:t>
            </a:r>
            <a:endParaRPr lang="ru-RU" sz="2000" spc="5" dirty="0">
              <a:solidFill>
                <a:srgbClr val="524B48"/>
              </a:solidFill>
              <a:latin typeface="Lato"/>
              <a:cs typeface="Lato"/>
            </a:endParaRPr>
          </a:p>
          <a:p>
            <a:pPr marL="355600" marR="508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spc="5" dirty="0" err="1" smtClean="0">
                <a:solidFill>
                  <a:srgbClr val="524B48"/>
                </a:solidFill>
                <a:latin typeface="Lato"/>
                <a:cs typeface="Lato"/>
              </a:rPr>
              <a:t>EduNet</a:t>
            </a:r>
            <a:r>
              <a:rPr lang="ru-RU" sz="2000" spc="5" dirty="0">
                <a:solidFill>
                  <a:srgbClr val="524B48"/>
                </a:solidFill>
                <a:latin typeface="Lato"/>
                <a:cs typeface="Lato"/>
              </a:rPr>
              <a:t>.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28947" y="2601771"/>
            <a:ext cx="5606562" cy="2957733"/>
          </a:xfrm>
          <a:prstGeom prst="rect">
            <a:avLst/>
          </a:prstGeom>
          <a:noFill/>
          <a:ln>
            <a:solidFill>
              <a:srgbClr val="B5D8E1"/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2130"/>
              </a:spcBef>
            </a:pPr>
            <a:r>
              <a:rPr lang="ru-RU" sz="2000" spc="5" dirty="0" smtClean="0">
                <a:solidFill>
                  <a:srgbClr val="524B48"/>
                </a:solidFill>
                <a:latin typeface="Lato"/>
                <a:cs typeface="Lato"/>
              </a:rPr>
              <a:t>Предпочтительные сквозные технологии: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24B48"/>
                </a:solidFill>
              </a:rPr>
              <a:t>Технологии управления свойствами биологических объектов;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24B48"/>
                </a:solidFill>
              </a:rPr>
              <a:t>Биомедицинские и ветеринарные технологии;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24B48"/>
                </a:solidFill>
              </a:rPr>
              <a:t>Технологии хранения и анализа больших данных</a:t>
            </a:r>
            <a:r>
              <a:rPr lang="ru-RU" sz="2000" dirty="0" smtClean="0">
                <a:solidFill>
                  <a:srgbClr val="524B48"/>
                </a:solidFill>
              </a:rPr>
              <a:t>.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65E0BF6E-BA3A-1E7B-5928-68FC9F500BCE}"/>
              </a:ext>
            </a:extLst>
          </p:cNvPr>
          <p:cNvSpPr txBox="1"/>
          <p:nvPr/>
        </p:nvSpPr>
        <p:spPr>
          <a:xfrm>
            <a:off x="559690" y="1955444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 smtClean="0"/>
              <a:t>Какие идеи </a:t>
            </a:r>
            <a:r>
              <a:rPr lang="ru-RU" sz="3600" dirty="0" err="1" smtClean="0"/>
              <a:t>генерить</a:t>
            </a:r>
            <a:r>
              <a:rPr lang="ru-RU" sz="3600" dirty="0" smtClean="0"/>
              <a:t>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2516505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>
          <a:xfrm>
            <a:off x="6102381" y="5347906"/>
            <a:ext cx="2372738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>
          <a:xfrm>
            <a:off x="8355782" y="-1204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93" name="Рисунок 24" descr="Рисунок 24"/>
          <p:cNvPicPr>
            <a:picLocks noChangeAspect="1"/>
          </p:cNvPicPr>
          <p:nvPr/>
        </p:nvPicPr>
        <p:blipFill>
          <a:blip r:embed="rId2" cstate="print"/>
          <a:srcRect b="5188"/>
          <a:stretch>
            <a:fillRect/>
          </a:stretch>
        </p:blipFill>
        <p:spPr>
          <a:xfrm>
            <a:off x="8806690" y="2300578"/>
            <a:ext cx="3417972" cy="4557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2.png" descr="image2.png"/>
          <p:cNvPicPr>
            <a:picLocks noChangeAspect="1"/>
          </p:cNvPicPr>
          <p:nvPr/>
        </p:nvPicPr>
        <p:blipFill>
          <a:blip r:embed="rId3" cstate="print"/>
          <a:srcRect t="720" b="5621"/>
          <a:stretch>
            <a:fillRect/>
          </a:stretch>
        </p:blipFill>
        <p:spPr>
          <a:xfrm>
            <a:off x="8362274" y="1788748"/>
            <a:ext cx="3862389" cy="508733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Текст 2"/>
          <p:cNvSpPr txBox="1"/>
          <p:nvPr/>
        </p:nvSpPr>
        <p:spPr>
          <a:xfrm>
            <a:off x="886456" y="546768"/>
            <a:ext cx="4831212" cy="200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4400" dirty="0" smtClean="0"/>
              <a:t>Присоединяйтесь</a:t>
            </a:r>
            <a:endParaRPr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078" y="3325809"/>
            <a:ext cx="3097552" cy="3097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295" y="2230426"/>
            <a:ext cx="529567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Вся актуальная информация по акселератору </a:t>
            </a:r>
          </a:p>
          <a:p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Telegram-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чате </a:t>
            </a:r>
            <a:r>
              <a:rPr lang="en-US" dirty="0">
                <a:hlinkClick r:id="rId5"/>
              </a:rPr>
              <a:t>https://t.me/+</a:t>
            </a:r>
            <a:r>
              <a:rPr lang="en-US" dirty="0" smtClean="0">
                <a:hlinkClick r:id="rId5"/>
              </a:rPr>
              <a:t>kLDstnm9q7RlN2Yy</a:t>
            </a:r>
            <a:endParaRPr lang="ru-RU" dirty="0" smtClean="0"/>
          </a:p>
          <a:p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624</Words>
  <Application>Microsoft Office PowerPoint</Application>
  <PresentationFormat>Произвольный</PresentationFormat>
  <Paragraphs>100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user</cp:lastModifiedBy>
  <cp:revision>34</cp:revision>
  <dcterms:modified xsi:type="dcterms:W3CDTF">2023-09-18T18:36:18Z</dcterms:modified>
</cp:coreProperties>
</file>