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6"/>
  </p:notesMasterIdLst>
  <p:sldIdLst>
    <p:sldId id="256" r:id="rId2"/>
    <p:sldId id="271" r:id="rId3"/>
    <p:sldId id="258" r:id="rId4"/>
    <p:sldId id="272" r:id="rId5"/>
    <p:sldId id="281" r:id="rId6"/>
    <p:sldId id="280" r:id="rId7"/>
    <p:sldId id="285" r:id="rId8"/>
    <p:sldId id="287" r:id="rId9"/>
    <p:sldId id="294" r:id="rId10"/>
    <p:sldId id="291" r:id="rId11"/>
    <p:sldId id="292" r:id="rId12"/>
    <p:sldId id="286" r:id="rId13"/>
    <p:sldId id="293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28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09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254CF-D99A-4208-AC10-BEDDA676D99D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2E0A0-F566-4D04-B76B-675EF90AF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7362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iza\Desktop\IMG_56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404664"/>
            <a:ext cx="8352928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Comic Sans MS" pitchFamily="66" charset="0"/>
              </a:rPr>
              <a:t>От школьного проекта 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</a:rPr>
              <a:t>«Байкал в моей душе» 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  <a:latin typeface="Comic Sans MS" pitchFamily="66" charset="0"/>
              </a:rPr>
              <a:t>к Республиканской НПК </a:t>
            </a:r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</a:rPr>
              <a:t>«Байкальское развитие: проблемы, пути и способы решения»</a:t>
            </a:r>
            <a:endParaRPr lang="ru-RU" sz="4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9" name="Рисунок 8" descr="символ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293096"/>
            <a:ext cx="2232248" cy="2297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http://neftsoch15.ru/wp-content/uploads/2020/01/fe9aa54e-f1c0-4f05-8150-94c55cb082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437113"/>
            <a:ext cx="2258348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22382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708920"/>
            <a:ext cx="8424936" cy="3108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Количество участников – </a:t>
            </a:r>
            <a:r>
              <a:rPr lang="ru-RU" sz="2800" dirty="0" smtClean="0">
                <a:latin typeface="Comic Sans MS" pitchFamily="66" charset="0"/>
              </a:rPr>
              <a:t>148 человека.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Принимали участие </a:t>
            </a:r>
            <a:r>
              <a:rPr lang="ru-RU" sz="2800" dirty="0" err="1" smtClean="0">
                <a:solidFill>
                  <a:srgbClr val="002060"/>
                </a:solidFill>
                <a:latin typeface="Comic Sans MS" pitchFamily="66" charset="0"/>
              </a:rPr>
              <a:t>очно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 – </a:t>
            </a:r>
            <a:r>
              <a:rPr lang="ru-RU" sz="2800" dirty="0" smtClean="0">
                <a:latin typeface="Comic Sans MS" pitchFamily="66" charset="0"/>
              </a:rPr>
              <a:t>101 человек.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География конференции: г. Улан-Удэ,  Прибайкальский, </a:t>
            </a:r>
            <a:r>
              <a:rPr lang="ru-RU" sz="2800" dirty="0" err="1" smtClean="0">
                <a:solidFill>
                  <a:srgbClr val="002060"/>
                </a:solidFill>
                <a:latin typeface="Comic Sans MS" pitchFamily="66" charset="0"/>
              </a:rPr>
              <a:t>Баргузинский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, Северобайкальский, </a:t>
            </a:r>
            <a:r>
              <a:rPr lang="ru-RU" sz="2800" dirty="0" err="1" smtClean="0">
                <a:solidFill>
                  <a:srgbClr val="002060"/>
                </a:solidFill>
                <a:latin typeface="Comic Sans MS" pitchFamily="66" charset="0"/>
              </a:rPr>
              <a:t>Хоринский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Comic Sans MS" pitchFamily="66" charset="0"/>
              </a:rPr>
              <a:t>Бичурский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Comic Sans MS" pitchFamily="66" charset="0"/>
              </a:rPr>
              <a:t>Тарбагатайский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Comic Sans MS" pitchFamily="66" charset="0"/>
              </a:rPr>
              <a:t>Кижингинский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Comic Sans MS" pitchFamily="66" charset="0"/>
              </a:rPr>
              <a:t>Курумканский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 районы,  г. Хабаровск.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188640"/>
            <a:ext cx="8496944" cy="2016224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III 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Республиканская  научно-практическая конференция школьников</a:t>
            </a:r>
            <a:endParaRPr lang="ru-RU" sz="1100" b="1" dirty="0" smtClean="0">
              <a:solidFill>
                <a:srgbClr val="C00000"/>
              </a:solidFill>
              <a:latin typeface="Comic Sans MS" pitchFamily="66" charset="0"/>
              <a:cs typeface="Arial" pitchFamily="34" charset="0"/>
            </a:endParaRPr>
          </a:p>
          <a:p>
            <a:pPr lvl="0" algn="ctr" eaLnBrk="0" hangingPunct="0"/>
            <a:r>
              <a:rPr lang="ru-RU" sz="2400" b="1" i="1" dirty="0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«Байкальское развитие: </a:t>
            </a:r>
          </a:p>
          <a:p>
            <a:pPr lvl="0" algn="ctr" eaLnBrk="0" hangingPunct="0"/>
            <a:r>
              <a:rPr lang="ru-RU" sz="2400" b="1" i="1" dirty="0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проблемы, пути и способы решения»</a:t>
            </a:r>
            <a:endParaRPr lang="ru-RU" sz="1100" b="1" dirty="0" smtClean="0">
              <a:solidFill>
                <a:srgbClr val="002060"/>
              </a:solidFill>
              <a:latin typeface="Comic Sans MS" pitchFamily="66" charset="0"/>
              <a:cs typeface="Arial" pitchFamily="34" charset="0"/>
            </a:endParaRPr>
          </a:p>
          <a:p>
            <a:pPr lvl="0" algn="ctr" eaLnBrk="0" hangingPunct="0"/>
            <a:r>
              <a:rPr lang="ru-RU" sz="2400" b="1" i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Улан-Удэ, 10 февраля </a:t>
            </a:r>
            <a:r>
              <a:rPr lang="en-US" sz="2400" b="1" i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201</a:t>
            </a:r>
            <a:r>
              <a:rPr lang="ru-RU" sz="2400" b="1" i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8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user\Downloads\123456\ч1 фотоотчёт от 29.11.2019 НПК в БГУ\GOPR26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4032448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3251" name="Picture 3" descr="C:\Users\user\Downloads\123456\ч4 фотоотчёт от 29.11.2019 НПК в БГУ\G04228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0648"/>
            <a:ext cx="4020955" cy="30157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3252" name="Picture 4" descr="C:\Users\user\Downloads\123456\ч6 фотоотчёт от 29.11.2019 НПК в БГУ\GOPR27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573016"/>
            <a:ext cx="3960440" cy="2862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3253" name="Picture 5" descr="C:\Users\user\Downloads\123456\ч6 фотоотчёт от 29.11.2019 НПК в БГУ\GOPR27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573016"/>
            <a:ext cx="4104456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1520" y="188640"/>
            <a:ext cx="8496944" cy="201622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IV  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Республиканская  научно-практическая конференция школьников</a:t>
            </a:r>
            <a:endParaRPr lang="ru-RU" sz="1100" b="1" dirty="0" smtClean="0">
              <a:solidFill>
                <a:srgbClr val="C00000"/>
              </a:solidFill>
              <a:latin typeface="Comic Sans MS" pitchFamily="66" charset="0"/>
              <a:cs typeface="Arial" pitchFamily="34" charset="0"/>
            </a:endParaRPr>
          </a:p>
          <a:p>
            <a:pPr lvl="0" algn="ctr" eaLnBrk="0" hangingPunct="0"/>
            <a:r>
              <a:rPr lang="ru-RU" sz="2400" b="1" i="1" dirty="0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«Байкальское развитие: проблемы, пути и способы решения»</a:t>
            </a:r>
            <a:endParaRPr lang="ru-RU" sz="1100" b="1" dirty="0" smtClean="0">
              <a:solidFill>
                <a:srgbClr val="002060"/>
              </a:solidFill>
              <a:latin typeface="Comic Sans MS" pitchFamily="66" charset="0"/>
              <a:cs typeface="Arial" pitchFamily="34" charset="0"/>
            </a:endParaRPr>
          </a:p>
          <a:p>
            <a:pPr lvl="0" algn="ctr" eaLnBrk="0" hangingPunct="0"/>
            <a:r>
              <a:rPr lang="ru-RU" sz="2400" b="1" i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Улан-Удэ, 29 ноября 2019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95536" y="2564904"/>
            <a:ext cx="8208912" cy="35394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Количество участников – </a:t>
            </a:r>
            <a:r>
              <a:rPr kumimoji="0" lang="ru-RU" sz="2800" b="0" i="0" u="none" strike="noStrike" normalizeH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203 человека.</a:t>
            </a:r>
            <a:endParaRPr kumimoji="0" lang="ru-RU" sz="1400" b="0" i="0" u="none" strike="noStrike" normalizeH="0" dirty="0" smtClean="0">
              <a:ln>
                <a:noFill/>
              </a:ln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Принимали участие </a:t>
            </a:r>
            <a:r>
              <a:rPr kumimoji="0" lang="ru-RU" sz="2800" b="0" i="0" u="none" strike="noStrik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очно</a:t>
            </a:r>
            <a:r>
              <a:rPr kumimoji="0" lang="ru-RU" sz="2800" b="0" i="0" u="none" strike="noStrik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2800" b="0" i="0" u="none" strike="noStrike" normalizeH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157 человек.</a:t>
            </a:r>
            <a:endParaRPr kumimoji="0" lang="ru-RU" sz="1400" b="0" i="0" u="none" strike="noStrike" normalizeH="0" dirty="0" smtClean="0">
              <a:ln>
                <a:noFill/>
              </a:ln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География конференции: г. Улан-Удэ,  Прибайкальский, </a:t>
            </a:r>
            <a:r>
              <a:rPr kumimoji="0" lang="ru-RU" sz="2800" b="0" i="0" u="none" strike="noStrik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Баргузинский</a:t>
            </a:r>
            <a:r>
              <a:rPr kumimoji="0" lang="ru-RU" sz="2800" b="0" i="0" u="none" strike="noStrik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, Северобайкальский, </a:t>
            </a:r>
            <a:r>
              <a:rPr kumimoji="0" lang="ru-RU" sz="2800" b="0" i="0" u="none" strike="noStrik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Хоринский</a:t>
            </a:r>
            <a:r>
              <a:rPr kumimoji="0" lang="ru-RU" sz="2800" b="0" i="0" u="none" strike="noStrik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Баунтовский</a:t>
            </a:r>
            <a:r>
              <a:rPr kumimoji="0" lang="ru-RU" sz="2800" b="0" i="0" u="none" strike="noStrik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Бичурский</a:t>
            </a:r>
            <a:r>
              <a:rPr kumimoji="0" lang="ru-RU" sz="2800" b="0" i="0" u="none" strike="noStrik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Окинский</a:t>
            </a:r>
            <a:r>
              <a:rPr kumimoji="0" lang="ru-RU" sz="2800" b="0" i="0" u="none" strike="noStrik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Тарбагатайский</a:t>
            </a:r>
            <a:r>
              <a:rPr kumimoji="0" lang="ru-RU" sz="2800" b="0" i="0" u="none" strike="noStrik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Кижингинский</a:t>
            </a:r>
            <a:r>
              <a:rPr kumimoji="0" lang="ru-RU" sz="2800" b="0" i="0" u="none" strike="noStrik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Курумканский</a:t>
            </a:r>
            <a:r>
              <a:rPr kumimoji="0" lang="ru-RU" sz="2800" b="0" i="0" u="none" strike="noStrik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районы,  г. Хабаровск, Камчатская область.</a:t>
            </a:r>
            <a:endParaRPr kumimoji="0" lang="ru-RU" sz="3600" b="0" i="0" u="none" strike="noStrike" normalizeH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2019 БАЙКАЛ\дипломы през\сканы\Подобашина\Афанасье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0"/>
            <a:ext cx="2339751" cy="3440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4275" name="Picture 3" descr="C:\2019 БАЙКАЛ\дипломы през\сканы\Подобашина\Розенбергс Ники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999" y="0"/>
            <a:ext cx="2500001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4276" name="Picture 4" descr="C:\2019 БАЙКАЛ\дипломы през\сканы\Новая папка\Агафонова 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573016"/>
            <a:ext cx="2419294" cy="3284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4278" name="Picture 6" descr="C:\2019 БАЙКАЛ\дипломы през\сканы\У БАРГ\Бородин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483768" cy="3416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4279" name="Picture 7" descr="C:\2019 БАЙКАЛ\дипломы през\сканы\Можайка\Гомбожапов Тиму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80578" y="3861048"/>
            <a:ext cx="3163422" cy="2388418"/>
          </a:xfrm>
          <a:prstGeom prst="rect">
            <a:avLst/>
          </a:prstGeom>
          <a:noFill/>
        </p:spPr>
      </p:pic>
      <p:pic>
        <p:nvPicPr>
          <p:cNvPr id="54280" name="Picture 8" descr="C:\2019 БАЙКАЛ\Байкал2016\2017 год Байкал\грамоты к распечатке байкал\заочно\Якимова О. В.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861048"/>
            <a:ext cx="3175447" cy="2364500"/>
          </a:xfrm>
          <a:prstGeom prst="rect">
            <a:avLst/>
          </a:prstGeom>
          <a:noFill/>
        </p:spPr>
      </p:pic>
      <p:pic>
        <p:nvPicPr>
          <p:cNvPr id="10" name="Picture 5" descr="C:\2019 БАЙКАЛ\дипломы през\сканы\Селендум\Головина Дарья, учащаяся класса МБОУ «Селендумская СОШ».  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0"/>
            <a:ext cx="2376264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404664"/>
            <a:ext cx="8496944" cy="2016224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V  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Республиканская  научно-практическая конференция школьников</a:t>
            </a:r>
            <a:endParaRPr lang="ru-RU" sz="1100" b="1" dirty="0" smtClean="0">
              <a:solidFill>
                <a:srgbClr val="C00000"/>
              </a:solidFill>
              <a:latin typeface="Comic Sans MS" pitchFamily="66" charset="0"/>
              <a:cs typeface="Arial" pitchFamily="34" charset="0"/>
            </a:endParaRPr>
          </a:p>
          <a:p>
            <a:pPr lvl="0" algn="ctr" eaLnBrk="0" hangingPunct="0"/>
            <a:r>
              <a:rPr lang="ru-RU" sz="2400" b="1" i="1" dirty="0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«Байкальское развитие: проблемы, пути и способы решения»</a:t>
            </a:r>
            <a:endParaRPr lang="ru-RU" sz="1100" b="1" dirty="0" smtClean="0">
              <a:solidFill>
                <a:srgbClr val="002060"/>
              </a:solidFill>
              <a:latin typeface="Comic Sans MS" pitchFamily="66" charset="0"/>
              <a:cs typeface="Arial" pitchFamily="34" charset="0"/>
            </a:endParaRPr>
          </a:p>
          <a:p>
            <a:pPr lvl="0" algn="ctr" eaLnBrk="0" hangingPunct="0"/>
            <a:r>
              <a:rPr lang="ru-RU" sz="2400" b="1" i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Улан-Удэ, 22 ноября 2021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140968"/>
            <a:ext cx="8064896" cy="267765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Количество участников  - 148 человек</a:t>
            </a:r>
            <a:r>
              <a:rPr lang="ru-RU" sz="28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400" dirty="0" smtClean="0">
              <a:latin typeface="Comic Sans MS" pitchFamily="66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География конференции: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г. Улан-Удэ,  Прибайкальский, </a:t>
            </a:r>
            <a:r>
              <a:rPr lang="ru-RU" sz="2800" dirty="0" err="1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Иволгинский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Баунтовский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, Северобайкальский, </a:t>
            </a:r>
            <a:r>
              <a:rPr lang="ru-RU" sz="2800" dirty="0" err="1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Джидинский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,   Хабаровский край, Амурская область.</a:t>
            </a:r>
            <a:endParaRPr lang="ru-RU" sz="3600" dirty="0" smtClean="0">
              <a:solidFill>
                <a:srgbClr val="002060"/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51520" y="-5417"/>
            <a:ext cx="8568952" cy="686341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5715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Секция 1. «Первые шаги в изучении родного края» (2-4 классы)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5715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Эксперты: 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  <a:tab pos="5715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Киселева Лариса Николаевна, заместитель директора УВР МАОУ «СОШ № 60» г. Улан-Удэ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  <a:tab pos="5715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Бадмаева Лариса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Пурбуевна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учитель русского языка и литературы МАОУ «СОШ №60» г. Улан-Удэ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5715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Количество участников – 21 человек.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5715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«Окружающий мир». «Мир математики»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5715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cs typeface="Arial" pitchFamily="34" charset="0"/>
              </a:rPr>
              <a:t>1 место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–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Харакшинова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Александра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, «Путь колоска к столу», 3 класс, МАОУ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Сотниковская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СОШ», руководитель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Ванданова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Туяна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Намдаковна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, учитель начальных классов.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5715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cs typeface="Arial" pitchFamily="34" charset="0"/>
              </a:rPr>
              <a:t>2 место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–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Петина Алиса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, «Создание бумаги способом ручного литья», 2 класс, МАОУ «Лицей №27», руководитель Андриевская Ирина Анатольевна, учитель начальных классов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5715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cs typeface="Arial" pitchFamily="34" charset="0"/>
              </a:rPr>
              <a:t>2 место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–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Богданов Дмитрий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, «Гусята - самые милые маленькие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щипачи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!», 2 класс, МАОУ ФМШ №56, руководитель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Бархатова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Александра Петровна, учитель начальных классов.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5715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cs typeface="Arial" pitchFamily="34" charset="0"/>
              </a:rPr>
              <a:t>3 место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–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Станишевский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Савва,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«Мой питомец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пикинес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Моня», 4 класс, МАОУ «СОШ №60 социальной адаптации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дететй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- инвалидов» г. Улан-Удэ, руководитель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Тушемилова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Елена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Францевна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, учитель начальных классов.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5715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cs typeface="Arial" pitchFamily="34" charset="0"/>
              </a:rPr>
              <a:t>3 место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–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Грибова Лилия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, «Кока-кола: польза или вред?», 4 класс, МАОУ СОШ №43, Научный руководитель: Малых Нина Сергеевна, учитель начальных классов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51520" y="0"/>
            <a:ext cx="8640960" cy="664797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Секция 2. «Первые шаги в изучении родного края» (2-4 класс)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Эксперты: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Махакова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Лариса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Сырен-Доржиевна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к.псх.н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., доцент кафедры «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Медиакоммуникаций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», ФГБОУ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 «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Восточно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Сибирский государственный университет технологий и управления»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Замятина Юлия Борисовна, учитель русского языка и литературы МАОУ «СОШ №60» г. Улан-Удэ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Якимова Ольга Владимировна, учитель русского языка и литературы МАОУ «СОШ №60» г. Улан-Удэ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Количество участников – 23 человека.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«Литература. Русский язык. История»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1 место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Пинаева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Анита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ученица 3 класса МАОУ «СОШ №32» г. Улан-Удэ. «Бурятский музыкальный инструмент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чанза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в сравнении с балалайкой. Сходства и различия». Научный  руководитель: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Доленко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Ирина Анатольевна, учитель начальных классов.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2 место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Аригунов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Артур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ученик 3 класса МАОУ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Сотниковская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СОШ». «Мой прадед - герой войны». Научный  руководитель: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Ванданова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Туяна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Намдаковна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учитель начальных классов.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2 место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-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Бухоголов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Агван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ученик 4 класса  МАОУ УИОП №2 г. Улан-Удэ «Тайна моих родов» Научный  руководитель: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Хромова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Ирина Владимировна, учитель начальных классов.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3 место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Колосова Кристина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ученица 4 класса МАОУ «СОШ № 48» г. Улан-Удэ. «Кто такие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семейские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?». Научный  руководитель: Воробьева Татьяна Алексеевна, учитель начальных классов.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3 место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Базаров Ананда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ученик 4 класса «СОШ №32» г. Улан-Удэ «Ятаган - реликвия нашей семьи » Научный  руководитель: Краснопеева Елена Николаевна, учитель начальных классов.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Диплом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Вичканова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Мария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ученица 4 класс МАОУ «СОШ №60». «Моя пальма из Сочи». Научный  руководитель: Доржиева Надежда Николаевна, учитель начальных классов.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Диплом -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Пурбуев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Шагдар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ученик 3 класса МАОУ «СОШ ФМШ №56» г. Улан-Удэ. 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Меркитская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крепость».  Научный  руководитель: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Бархатова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Александра Петровна, учитель начальных классов.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51520" y="301879"/>
            <a:ext cx="8640960" cy="63017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9503" tIns="38088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5715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Секция 3. «Проба пера» (творческие работы)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571500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Эксперты: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  <a:tab pos="571500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Березкина Елена Петровна, кандидат филологических наук, доцент БГУ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  <a:tab pos="571500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Реховская Ольга Михайловна,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учитель русского языка и литературы МАОУ «СОШ №60» г. Улан-Удэ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5715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Количество участников – 22 человека.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571500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5715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1 место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Рыбинский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Максим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ученик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8 класса.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Рассказ «Верный пес».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Научный  руководитель: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Афанасьева Татьяна Васильевна.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5715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2 место -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Чанкова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Арюна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ученица 7 класса МБОУ Российская гимназия №59 г. Улан-Удэ.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«Быль о нерпе».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Научный  руководитель: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Ермоленко Елена Васильевна, учитель русского языка и литературы.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5715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2 место 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Романец Владислав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ученик 4 класса МАОУ «СОШ №7» г. Улан-Удэ.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«Стихи о природе родного края».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Научный  руководитель: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Осеева Татьяна Иннокентьевна, учитель начальных классов.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5715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2 место -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Гуржапов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Ардан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ученик 3 класса МАОУ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Сотниковская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СОШ» «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Создание книги. «Мои истории»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Научный  руководитель: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Ванданова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Туяна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Намдаковна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 учитель начальных классов.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5715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Диплом -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Матханова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Ольга,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ученица 7 класса МБОУ Российская гимназия №59 г. Улан-Удэ. «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Записка в подсолнухах (городска история).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Научный  руководитель: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Ермоленко Елена Васильевна, учитель русского языка и литературы.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5715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Диплом 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Рязанцев Роман,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ученица 6 класса.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Рассказ «Кощей. Настоящая История».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Научный  руководитель: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Гонсорунова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Людмила Георгиевна.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5715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Грамота -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Жорникова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Полина,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ученица 7 класса МБОУ Российская гимназия №59 г. Улан-Удэ.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«Каменная черепаха (Маленькое открытие)».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Научный  руководитель: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Ермоленко Елена Васильевна, учитель русского языка и литературы.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23528" y="91375"/>
            <a:ext cx="8640960" cy="64633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Секция 4. «Литература, культура родного края»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Эксперты: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R="0" lvl="0" indent="266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Данчинова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Мария Даниловна, кандидат филологических наук, доцент БГУ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R="0" lvl="0" indent="266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Жамбалова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Сэржэна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Намсараевна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учитель русского языка и литературы МАОУ «СОШ №60» г. Улан-Удэ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lang="ru-RU" sz="1600" b="1" i="1" dirty="0" smtClean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5- 7 класс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Количество участников – 15 человек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1 место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Етобаева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Юмжана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ученица 5 класса МАОУ «СОШ №63 г. Улан-Удэ».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Обрядовая и игровая культура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баргузинских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бурят».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Научный руководитель: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Гармаева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Баирма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Модосоевна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учитель бурятского языка, МАОУ «СОШ №63 г. Улан-Удэ».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2  место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Коломийченко Михаил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ученик 5 класса МАОУ «СОШ №7» г. Улан-Удэ.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Иван-дурак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кто он: глупый человек или умный хитрец?»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Научный руководитель: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Любушкина Оксана Александровна, учитель русского языка и литературы.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2 место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Эрдынеева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Сойжина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ученица 6 класса МАОУ «СОШ № 2 с УИОП» г. Улан-Удэ.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«Городские вывески»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Научный руководитель: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Бальчинова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Венера Владимировна, учитель русского языка и литературы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2 место </a:t>
            </a:r>
            <a:r>
              <a:rPr lang="ru-RU" sz="1400" b="1" dirty="0" smtClean="0">
                <a:latin typeface="Comic Sans MS" pitchFamily="66" charset="0"/>
              </a:rPr>
              <a:t>- Сериков Иван,</a:t>
            </a:r>
            <a:r>
              <a:rPr lang="ru-RU" sz="1400" dirty="0" smtClean="0">
                <a:latin typeface="Comic Sans MS" pitchFamily="66" charset="0"/>
              </a:rPr>
              <a:t> ученик 7 «А» класса МАОУ «СОШ №7» г. Улан-Удэ  </a:t>
            </a:r>
            <a:r>
              <a:rPr lang="ru-RU" sz="1400" i="1" dirty="0" smtClean="0">
                <a:latin typeface="Comic Sans MS" pitchFamily="66" charset="0"/>
              </a:rPr>
              <a:t>«Морфология волшебной сказки А.И. Виноградовой (на примере сказки «Камень счастья, или Изумрудная лягушка </a:t>
            </a:r>
            <a:r>
              <a:rPr lang="ru-RU" sz="1400" i="1" dirty="0" err="1" smtClean="0">
                <a:latin typeface="Comic Sans MS" pitchFamily="66" charset="0"/>
              </a:rPr>
              <a:t>Яруда</a:t>
            </a:r>
            <a:r>
              <a:rPr lang="ru-RU" sz="1400" i="1" dirty="0" smtClean="0">
                <a:latin typeface="Comic Sans MS" pitchFamily="66" charset="0"/>
              </a:rPr>
              <a:t>»)». </a:t>
            </a:r>
            <a:r>
              <a:rPr lang="ru-RU" sz="1400" b="1" dirty="0" smtClean="0">
                <a:latin typeface="Comic Sans MS" pitchFamily="66" charset="0"/>
              </a:rPr>
              <a:t>Научный руководитель:</a:t>
            </a:r>
            <a:r>
              <a:rPr lang="ru-RU" sz="1400" dirty="0" smtClean="0">
                <a:latin typeface="Comic Sans MS" pitchFamily="66" charset="0"/>
              </a:rPr>
              <a:t> </a:t>
            </a:r>
            <a:r>
              <a:rPr lang="ru-RU" sz="1400" dirty="0" err="1" smtClean="0">
                <a:latin typeface="Comic Sans MS" pitchFamily="66" charset="0"/>
              </a:rPr>
              <a:t>Гимальдинова</a:t>
            </a:r>
            <a:r>
              <a:rPr lang="ru-RU" sz="1400" dirty="0" smtClean="0">
                <a:latin typeface="Comic Sans MS" pitchFamily="66" charset="0"/>
              </a:rPr>
              <a:t> Нина Владимировна, учитель русского языка и </a:t>
            </a:r>
            <a:r>
              <a:rPr lang="ru-RU" sz="1400" dirty="0" smtClean="0">
                <a:latin typeface="Comic Sans MS" pitchFamily="66" charset="0"/>
              </a:rPr>
              <a:t>литературы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lang="ru-RU" sz="1400" b="1" dirty="0" smtClean="0">
                <a:solidFill>
                  <a:srgbClr val="00B05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3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место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Бухоголов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Арсалан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ученик 7 класс МАОУ «СОШ УИОП (с углубленным изучением отдельных предметов) №2» г. Улан-Удэ «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Русские и бурятские фамилии и их особенности (сопоставительный анализ на примере фамилий одноклассников)».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Научный руководитель: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Хамнуева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Светлана Владимировна,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учитель начальных классов.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3 место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-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Болотова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Амарсана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ученица 5 класса МАОУ СОШ№43.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«Происхождение фамилий моих одноклассников».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Научный руководитель: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Дондокова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Вера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Намжилдоржиевна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учитель бурятского языка.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467544" y="302461"/>
            <a:ext cx="8352928" cy="58169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539750" algn="ctr"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Секция 4. «Литература, культура родного края»</a:t>
            </a:r>
            <a:endParaRPr lang="ru-RU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ru-RU" sz="16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Эксперты:  </a:t>
            </a: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667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69875" algn="l"/>
              </a:tabLst>
            </a:pPr>
            <a:r>
              <a:rPr lang="ru-RU" sz="1600" b="1" i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Данчинова</a:t>
            </a:r>
            <a:r>
              <a:rPr lang="ru-RU" sz="1600" b="1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Мария Даниловна, кандидат филологических наук, доцент БГУ</a:t>
            </a: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667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69875" algn="l"/>
              </a:tabLst>
            </a:pPr>
            <a:r>
              <a:rPr lang="ru-RU" sz="1600" b="1" i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Жамбалова</a:t>
            </a:r>
            <a:r>
              <a:rPr lang="ru-RU" sz="1600" b="1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Сэржэна</a:t>
            </a:r>
            <a:r>
              <a:rPr lang="ru-RU" sz="1600" b="1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Намсараевна</a:t>
            </a:r>
            <a:r>
              <a:rPr lang="ru-RU" sz="1600" b="1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учитель русского языка и литературы МАОУ «СОШ №60» г. Улан-Удэ</a:t>
            </a:r>
          </a:p>
          <a:p>
            <a:pPr marL="0" marR="0" lvl="0" indent="358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58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8-11 класс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Количество участников – 18 человек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1 место -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Потехин Антон,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ученик 9 класса МАОУ «СОШ № 60»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«Мотив сна в романе бурятского писателя Д. О.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Батожабая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«Похищенное счастье».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Научный руководитель: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Шитикова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Галина Ивановна, учитель русского языка и литературы.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2 место –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Машкова Ксения Николаевна,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ученица 8 класса МАОУ «СОШ № 48»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г. Улан-Удэ.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«Изображение русского национального характера в рассказах В.М. Шукшина и Т.Б. Хамагановой».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Научный руководитель: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Лебедева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Наталья Сергеевна, учитель русского языка и литературы.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3 место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Содномова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Алина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ученица 9 класса МАОУ «СОШ №50» г. Улан-Удэ.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Ринчен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Номтоев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– видный бурятский ученый  лама, литератор, учитель, просветитель»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Научный руководитель: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Баяртуева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Ирина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Батуевна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учитель бурятского языка.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3 место -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Ребягин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Алексей,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ученик 9 класса МАОУ «СОШ 60».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«Ложные друзья переводчиков»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Научный руководитель: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Раднаева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Татьяна Владимировна,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учитель английского языка.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95936" y="188640"/>
            <a:ext cx="489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dirty="0" smtClean="0">
                <a:solidFill>
                  <a:srgbClr val="FFFF00"/>
                </a:solidFill>
                <a:latin typeface="Comic Sans MS" pitchFamily="66" charset="0"/>
              </a:rPr>
              <a:t>Цель проекта</a:t>
            </a:r>
          </a:p>
        </p:txBody>
      </p:sp>
      <p:sp>
        <p:nvSpPr>
          <p:cNvPr id="5" name="Блок-схема: карточка 4"/>
          <p:cNvSpPr/>
          <p:nvPr/>
        </p:nvSpPr>
        <p:spPr>
          <a:xfrm>
            <a:off x="3851920" y="1412776"/>
            <a:ext cx="5112568" cy="2736304"/>
          </a:xfrm>
          <a:prstGeom prst="flowChartPunchedCard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23928" y="1412776"/>
            <a:ext cx="52200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Comic Sans MS" pitchFamily="66" charset="0"/>
              </a:rPr>
              <a:t>популяризация знаний о Байкале; 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Comic Sans MS" pitchFamily="66" charset="0"/>
              </a:rPr>
              <a:t>воспитание любви и бережного отношения к малой родине;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Comic Sans MS" pitchFamily="66" charset="0"/>
              </a:rPr>
              <a:t> формирование  у учащихся предметных знаний и </a:t>
            </a:r>
            <a:r>
              <a:rPr lang="ru-RU" sz="2400" b="1" dirty="0" err="1" smtClean="0">
                <a:latin typeface="Comic Sans MS" pitchFamily="66" charset="0"/>
              </a:rPr>
              <a:t>метапредметных</a:t>
            </a:r>
            <a:r>
              <a:rPr lang="ru-RU" sz="2400" b="1" dirty="0" smtClean="0">
                <a:latin typeface="Comic Sans MS" pitchFamily="66" charset="0"/>
              </a:rPr>
              <a:t> умений</a:t>
            </a:r>
            <a:endParaRPr lang="ru-RU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23528" y="0"/>
            <a:ext cx="8424936" cy="655564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Секция 5. «История родного края»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Эксперты: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Балданова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Аюна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Сырен-Доржиевна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 кандидат исторических наук, доцент кафедры философии и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культурологии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 ФГБОУ ВО «Бурятская сельскохозяйственная академия им. В.Р.Филиппова», г. Улан-Удэ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Павлова Виктория Сергеевна, кандидат исторических наук, учитель истории МАОУ «СОШ №60» г. Улан-Удэ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Количество участников – 18 человек.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1 место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 Unicode MS" pitchFamily="34" charset="-128"/>
                <a:cs typeface="Arial" pitchFamily="34" charset="0"/>
              </a:rPr>
              <a:t>Верхотуров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 Unicode MS" pitchFamily="34" charset="-128"/>
                <a:cs typeface="Arial" pitchFamily="34" charset="0"/>
              </a:rPr>
              <a:t> Иван,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 Unicode MS" pitchFamily="34" charset="-128"/>
                <a:cs typeface="Arial" pitchFamily="34" charset="0"/>
              </a:rPr>
              <a:t> ученик 7 класса МОУ «Ильинская  СОШ» Прибайкальского р-на РБ.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 Unicode MS" pitchFamily="34" charset="-128"/>
                <a:cs typeface="Arial" pitchFamily="34" charset="0"/>
              </a:rPr>
              <a:t>«Влияние социальных сетей на подростков».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Научный руководитель: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 Unicode MS" pitchFamily="34" charset="-128"/>
                <a:cs typeface="Arial" pitchFamily="34" charset="0"/>
              </a:rPr>
              <a:t> Федорова Любовь Иннокентьевна, учитель истории и обществознания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Arial Unicode MS" pitchFamily="34" charset="-128"/>
                <a:cs typeface="Arial" pitchFamily="34" charset="0"/>
              </a:rPr>
              <a:t>2 место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 Unicode MS" pitchFamily="34" charset="-128"/>
                <a:cs typeface="Arial" pitchFamily="34" charset="0"/>
              </a:rPr>
              <a:t> -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Меринова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Катерина Александровна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ученица 10 класса МАОУ «Лицей 27»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«Межэтнические взаимоотношения русских и бурят на примере села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Подлопатки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».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Научный руководитель: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Бондарь Алёна Федоровна, учитель русского языка и литературы.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3 место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Цыдыпова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Арьяна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ученица 7 класса МАОУ «СОШ №60» г. Улан-Удэ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«История жизни семьи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Ракшаин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».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Научный руководитель: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Гожинова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Бэлла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Моисеевна,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 Unicode MS" pitchFamily="34" charset="-128"/>
                <a:cs typeface="Arial" pitchFamily="34" charset="0"/>
              </a:rPr>
              <a:t>учителя истории и обществознания.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3 место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Баханаева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Алиса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ученица 11 класса МБОУ СОШ с.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Куприяновка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Завитинский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район, Амурская область.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«Я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Безвершенко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».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Научный руководитель: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Леоненко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Юлия Анатольевна, учитель истории и обществознания, руководитель школьного музея.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3 место -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Белогрудова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Ирена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Ратникова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Полина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студентки 1 курса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СГУТиП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г Хабаровск. «Русско-чукотские войны и их прекращение».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Научный руководитель: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Тарасов Олег Юрьевич,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Шульженко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Николай Владимирович.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51520" y="476672"/>
            <a:ext cx="8568952" cy="561692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Секция 6. «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Родной край в точных и естественных науках»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Эксперты: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Cанжиева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Людмила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Цымпиловна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кандидат биологических наук, доцент кафедры зоологии и экологии Бурятского государственного университета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Хонгодорова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Вера Николаевна, учитель математики МАОУ «СОШ №60»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г. Улан-Удэ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Батомункуева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Любовь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Намдакцыреновна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 учитель химии МАОУ «СОШ №60» г. Улан-Удэ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5-8 класс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Количество участников – 8 человек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1 место -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Галлас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Милена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ученица 7 класса МАОУ «СОШ № 48»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«Влияние комнатных растений на здоровье человека».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Научный руководитель: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Багаева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Тамара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Донгидовна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учитель биологии, 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2 место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-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Коркин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Кирилл,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ученик 6 класса МАОУ «СОШ № 60».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Байкальское чудо, загадка или феномен – рыба голомянка».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Научный руководитель: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Тушемилова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Снежана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Сергеевна, учитель биологии.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3 место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Ефимов Матвей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ученик 5 «А» класса МАОУ  «СОШ №7».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«Влияние дождевых червей на почвообразование».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Научный руководитель: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Касторнова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Елена Фёдоровна, учитель начальных классов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95536" y="260648"/>
            <a:ext cx="8424936" cy="61247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Секция 6. «</a:t>
            </a:r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Родной край в точных и естественных науках»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14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Эксперты: 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r>
              <a:rPr lang="ru-RU" sz="1400" b="1" i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Cанжиева</a:t>
            </a:r>
            <a:r>
              <a:rPr lang="ru-RU" sz="1400" b="1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Людмила </a:t>
            </a:r>
            <a:r>
              <a:rPr lang="ru-RU" sz="1400" b="1" i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Цымпиловна</a:t>
            </a:r>
            <a:r>
              <a:rPr lang="ru-RU" sz="1400" b="1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кандидат биологических наук, доцент кафедры зоологии и экологии Бурятского государственного университета 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r>
              <a:rPr lang="ru-RU" sz="1400" b="1" i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Хонгодорова</a:t>
            </a:r>
            <a:r>
              <a:rPr lang="ru-RU" sz="1400" b="1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Вера Николаевна, учитель математики МАОУ «СОШ №60»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1400" b="1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г. Улан-Удэ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r>
              <a:rPr lang="ru-RU" sz="1400" b="1" i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Батомункуева</a:t>
            </a:r>
            <a:r>
              <a:rPr lang="ru-RU" sz="1400" b="1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Любовь </a:t>
            </a:r>
            <a:r>
              <a:rPr lang="ru-RU" sz="1400" b="1" i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Намдакцыреновна</a:t>
            </a:r>
            <a:r>
              <a:rPr lang="ru-RU" sz="1400" b="1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 учитель химии МАОУ «СОШ №60» г. Улан-Удэ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9-11 классы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Количество участников – 12 человек.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1 место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Бадмаева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Аяна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 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Бадараева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Туяна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ученицы 9 класса ГБОУ РБНЛИ №1. «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Исследование микроструктуры цеолитов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Холинского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месторождения Бурятии».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Научные руководители: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 к.х.н., с.н.с. БИП СО РАН,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пед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 ДО Доржиева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Сэсэгма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Гэлэгжамсуевна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пед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 ДО ГБОУ РБНЛИ №1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Цырендоржиев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Дылгыр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Сультимович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2 место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-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Махачкеева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Аяна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ученица 9 класса МАОУ «СОШ № 60».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«Определение качества мёда в домашних условиях».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Научный руководитель: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Дынженова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Галина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Дашадоржиевна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учитель химии.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2 место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Жалсанов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Анжил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ученик 9 класса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«СОШ №2 с УИОП г. Улан-Удэ».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Ислледование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картофеля сорта «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Розара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» на территории Республики Бурятия в местности с.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Кижинга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(на примере своего участка»).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Научный руководитель: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Хамнуева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Светлана Владимировна.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3 место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-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Менжиков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Андрей,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Жалсанов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Идам,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Намжилова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Аяна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Гумпылова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Юлия,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«Сравнительная характеристика физико-химических показателей поверхностных вод реки Селенга и питьевой воды»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ученики 8 класса ГБОУ РБНЛИ №1.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Научный руководитель: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 к.х.н., с.н.с. БИП СО РАН,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пед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 ДО Доржиева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Сэсэгма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Гэлэгжамсуевна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3 место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-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Викторова Маргарита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ученица 11 класса МАОУ «СОШ № 60»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 «Влияние условий проведения на степень неполного и полного гидролиза соли хлорида алюминия».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Научный руководитель: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Даиндарова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Санжидма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Владимировна, учитель химии.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323528" y="297525"/>
            <a:ext cx="8424936" cy="5509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  <a:tab pos="6300788" algn="l"/>
              </a:tabLst>
            </a:pP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Секция 6. «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Родной край в точных и естественных науках»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80975" algn="l"/>
                <a:tab pos="539750" algn="l"/>
                <a:tab pos="630078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Математика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539750" algn="l"/>
                <a:tab pos="6300788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Эксперты: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539750" algn="l"/>
                <a:tab pos="6300788" algn="l"/>
              </a:tabLst>
            </a:pP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Жигмитова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Оксана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Бимбаевна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преподаватель математики и информатики ГБПОУ «БРИТ»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539750" algn="l"/>
                <a:tab pos="6300788" algn="l"/>
              </a:tabLst>
            </a:pP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Будаева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Мыдыгма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Бадмаевна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учитель математики МАОУ «СОШ №60» г. Улан-Удэ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539750" algn="l"/>
                <a:tab pos="630078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Количество участников – 11 человек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539750" algn="l"/>
                <a:tab pos="6300788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539750" algn="l"/>
                <a:tab pos="63007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1 место 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Спиридонова Мария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ученица 11 класса МАОУ «СОШ № 57 г. Улан-Удэ имени А.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Цыденжапова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».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«Дальний Восток в задачах».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Научный руководитель: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Балуева Елена Васильевна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учитель математики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539750" algn="l"/>
                <a:tab pos="63007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2 место 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Бадмаев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Содном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ученик 11 класса МАОУ «СОШ  60».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«Электромагнитные волны на службе у медицины».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Научный руководитель: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Сафронова Анна Алексеевна,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учитель физики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539750" algn="l"/>
                <a:tab pos="63007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3 место 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Медведев Владислав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ученик 9 класса МАОУ «СОШ № 4» г. Улан-Удэ.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Проект «Колесо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трансформер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».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Научный руководитель: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Медведева Наталья Николаевна, учитель физики.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57200" y="545069"/>
            <a:ext cx="8382000" cy="517064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Рекомендации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0066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экспертов – преподавателей БГУ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проводить данную конференцию ежегодно;</a:t>
            </a: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вовлекать большее число учащихся республики в научно – исследовательскую деятельность  в области изучения  развития Байкальского региона;</a:t>
            </a: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обратить внимание на темы работ, избегать широких формулировок;</a:t>
            </a: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усилить исследовательскую направленность работ.</a:t>
            </a: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 признать работу по организации и проведению  научно – исследовательской деятельности учащихся удовлетворительной.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iza\Desktop\юбилей\IMG_56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624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Волна 4"/>
          <p:cNvSpPr/>
          <p:nvPr/>
        </p:nvSpPr>
        <p:spPr>
          <a:xfrm>
            <a:off x="251520" y="2852936"/>
            <a:ext cx="8496944" cy="1728192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eaLnBrk="0" hangingPunct="0">
              <a:tabLst>
                <a:tab pos="685800" algn="l"/>
                <a:tab pos="90805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Разработать и провести ряд мероприятий по разным предметам, предполагающих формирование у учащихся предметных знаний и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умений, воспитание чувства любви к малой родине.</a:t>
            </a:r>
            <a:endParaRPr lang="ru-RU" sz="1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олна 7"/>
          <p:cNvSpPr/>
          <p:nvPr/>
        </p:nvSpPr>
        <p:spPr>
          <a:xfrm>
            <a:off x="251520" y="4581128"/>
            <a:ext cx="8568952" cy="1440160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eaLnBrk="0" hangingPunct="0">
              <a:tabLst>
                <a:tab pos="685800" algn="l"/>
                <a:tab pos="908050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Провести научно-практическую конференцию школьников</a:t>
            </a:r>
            <a:endParaRPr lang="ru-RU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Волна 8"/>
          <p:cNvSpPr/>
          <p:nvPr/>
        </p:nvSpPr>
        <p:spPr>
          <a:xfrm>
            <a:off x="323528" y="908720"/>
            <a:ext cx="8424936" cy="2024608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340768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hangingPunct="0">
              <a:tabLst>
                <a:tab pos="685800" algn="l"/>
                <a:tab pos="90805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Провести анкетирование среди учителей и учащихся 8-11 классов школы  с целью выявления уровня знаний о своем крае, о священном озере Байкал, проанализировать результаты.</a:t>
            </a:r>
            <a:endPara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260648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260475" algn="l"/>
              </a:tabLst>
            </a:pPr>
            <a:r>
              <a:rPr lang="ru-RU" sz="4000" dirty="0" smtClean="0">
                <a:solidFill>
                  <a:srgbClr val="FFFF00"/>
                </a:solidFill>
                <a:latin typeface="Comic Sans MS" pitchFamily="66" charset="0"/>
              </a:rPr>
              <a:t>Задачи проекта</a:t>
            </a:r>
            <a:endParaRPr lang="ru-RU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935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178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00400" y="3352800"/>
            <a:ext cx="5715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1" indent="-6350" algn="r">
              <a:buFont typeface="Arial" pitchFamily="34" charset="0"/>
              <a:buChar char="•"/>
              <a:tabLst>
                <a:tab pos="571500" algn="l"/>
              </a:tabLst>
              <a:defRPr/>
            </a:pP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3600" b="1" dirty="0">
              <a:solidFill>
                <a:srgbClr val="FF33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3573016"/>
            <a:ext cx="4788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FFFF00"/>
                </a:solidFill>
                <a:latin typeface="Comic Sans MS" pitchFamily="66" charset="0"/>
              </a:rPr>
              <a:t>Участники проекта</a:t>
            </a:r>
            <a:endParaRPr lang="ru-RU" sz="3600" dirty="0"/>
          </a:p>
        </p:txBody>
      </p:sp>
      <p:sp>
        <p:nvSpPr>
          <p:cNvPr id="5" name="Блок-схема: карточка 4"/>
          <p:cNvSpPr/>
          <p:nvPr/>
        </p:nvSpPr>
        <p:spPr>
          <a:xfrm>
            <a:off x="3707904" y="4365104"/>
            <a:ext cx="5184576" cy="2232248"/>
          </a:xfrm>
          <a:prstGeom prst="flowChartPunchedCar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779912" y="4653136"/>
            <a:ext cx="5040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6350" algn="r">
              <a:buFont typeface="Arial" pitchFamily="34" charset="0"/>
              <a:buChar char="•"/>
              <a:tabLst>
                <a:tab pos="571500" algn="l"/>
              </a:tabLst>
              <a:defRPr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Учителя-предметники;</a:t>
            </a:r>
            <a:endParaRPr lang="ru-RU" sz="12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lvl="1" indent="-6350" algn="r" eaLnBrk="0" hangingPunct="0">
              <a:buFont typeface="Arial" pitchFamily="34" charset="0"/>
              <a:buChar char="•"/>
              <a:tabLst>
                <a:tab pos="571500" algn="l"/>
              </a:tabLst>
              <a:defRPr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Учащиеся школы № 60 и других школ;</a:t>
            </a:r>
            <a:endParaRPr lang="ru-RU" sz="12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lvl="1" indent="-6350" algn="r" eaLnBrk="0" hangingPunct="0">
              <a:buFont typeface="Arial" pitchFamily="34" charset="0"/>
              <a:buChar char="•"/>
              <a:tabLst>
                <a:tab pos="571500" algn="l"/>
              </a:tabLst>
              <a:defRPr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Преподаватели БГУ</a:t>
            </a:r>
            <a:r>
              <a:rPr lang="ru-RU" sz="2800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5800" y="2819400"/>
            <a:ext cx="8077200" cy="2677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3399"/>
                </a:solidFill>
                <a:latin typeface="Comic Sans MS" pitchFamily="66" charset="0"/>
              </a:rPr>
              <a:t>Количество участников – </a:t>
            </a:r>
            <a:r>
              <a:rPr lang="ru-RU" sz="2800" dirty="0" smtClean="0">
                <a:latin typeface="Comic Sans MS" pitchFamily="66" charset="0"/>
              </a:rPr>
              <a:t>45 человек.</a:t>
            </a:r>
          </a:p>
          <a:p>
            <a:r>
              <a:rPr lang="ru-RU" sz="2800" dirty="0" smtClean="0">
                <a:solidFill>
                  <a:srgbClr val="003399"/>
                </a:solidFill>
                <a:latin typeface="Comic Sans MS" pitchFamily="66" charset="0"/>
              </a:rPr>
              <a:t>Принимали участие </a:t>
            </a:r>
            <a:r>
              <a:rPr lang="ru-RU" sz="2800" dirty="0" err="1" smtClean="0">
                <a:solidFill>
                  <a:srgbClr val="003399"/>
                </a:solidFill>
                <a:latin typeface="Comic Sans MS" pitchFamily="66" charset="0"/>
              </a:rPr>
              <a:t>очно</a:t>
            </a:r>
            <a:r>
              <a:rPr lang="ru-RU" sz="2800" dirty="0" smtClean="0">
                <a:solidFill>
                  <a:srgbClr val="003399"/>
                </a:solidFill>
                <a:latin typeface="Comic Sans MS" pitchFamily="66" charset="0"/>
              </a:rPr>
              <a:t> – </a:t>
            </a:r>
            <a:r>
              <a:rPr lang="ru-RU" sz="2800" dirty="0" smtClean="0">
                <a:latin typeface="Comic Sans MS" pitchFamily="66" charset="0"/>
              </a:rPr>
              <a:t>28 человек.</a:t>
            </a:r>
          </a:p>
          <a:p>
            <a:r>
              <a:rPr lang="ru-RU" sz="2800" dirty="0" smtClean="0">
                <a:solidFill>
                  <a:srgbClr val="003399"/>
                </a:solidFill>
                <a:latin typeface="Comic Sans MS" pitchFamily="66" charset="0"/>
              </a:rPr>
              <a:t>Заочно – 17 человек.</a:t>
            </a:r>
          </a:p>
          <a:p>
            <a:r>
              <a:rPr lang="ru-RU" sz="2800" dirty="0" smtClean="0">
                <a:solidFill>
                  <a:srgbClr val="003399"/>
                </a:solidFill>
                <a:latin typeface="Comic Sans MS" pitchFamily="66" charset="0"/>
              </a:rPr>
              <a:t>География конференции: г. Улан-Удэ,  Прибайкальский, </a:t>
            </a:r>
            <a:r>
              <a:rPr lang="ru-RU" sz="2800" dirty="0" err="1" smtClean="0">
                <a:solidFill>
                  <a:srgbClr val="003399"/>
                </a:solidFill>
                <a:latin typeface="Comic Sans MS" pitchFamily="66" charset="0"/>
              </a:rPr>
              <a:t>Баргузинский</a:t>
            </a:r>
            <a:r>
              <a:rPr lang="ru-RU" sz="2800" dirty="0" smtClean="0">
                <a:solidFill>
                  <a:srgbClr val="003399"/>
                </a:solidFill>
                <a:latin typeface="Comic Sans MS" pitchFamily="66" charset="0"/>
              </a:rPr>
              <a:t>, Северобайкальский районы, г. Хабаровск.</a:t>
            </a:r>
            <a:endParaRPr lang="ru-RU" sz="2800" dirty="0">
              <a:solidFill>
                <a:srgbClr val="003399"/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332656"/>
            <a:ext cx="8496944" cy="2016224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I  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Республиканская  научно-практическая конференция школьников</a:t>
            </a:r>
            <a:endParaRPr lang="ru-RU" sz="1100" b="1" dirty="0" smtClean="0">
              <a:solidFill>
                <a:srgbClr val="C00000"/>
              </a:solidFill>
              <a:latin typeface="Comic Sans MS" pitchFamily="66" charset="0"/>
              <a:cs typeface="Arial" pitchFamily="34" charset="0"/>
            </a:endParaRPr>
          </a:p>
          <a:p>
            <a:pPr lvl="0" algn="ctr" eaLnBrk="0" hangingPunct="0"/>
            <a:r>
              <a:rPr lang="ru-RU" sz="2400" b="1" i="1" dirty="0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«Байкальское развитие: </a:t>
            </a:r>
          </a:p>
          <a:p>
            <a:pPr lvl="0" algn="ctr" eaLnBrk="0" hangingPunct="0"/>
            <a:r>
              <a:rPr lang="ru-RU" sz="2400" b="1" i="1" dirty="0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проблемы, пути и способы решения»</a:t>
            </a:r>
            <a:endParaRPr lang="ru-RU" sz="1100" b="1" dirty="0" smtClean="0">
              <a:solidFill>
                <a:srgbClr val="002060"/>
              </a:solidFill>
              <a:latin typeface="Comic Sans MS" pitchFamily="66" charset="0"/>
              <a:cs typeface="Arial" pitchFamily="34" charset="0"/>
            </a:endParaRPr>
          </a:p>
          <a:p>
            <a:pPr lvl="0" algn="ctr" eaLnBrk="0" hangingPunct="0"/>
            <a:r>
              <a:rPr lang="ru-RU" sz="2400" b="1" i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Улан-Удэ, 14 апреля 2016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Байкал2016\байкал 2016\фото с конференции\Проект\CIMG6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Байкал2016\байкал 2016\фото с конференции\Проект\CIMG66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066800"/>
            <a:ext cx="35560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Байкал2016\байкал 2016\фото с конференции\Проект\CIMG66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171950"/>
            <a:ext cx="3581400" cy="268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Байкал2016\байкал 2016\фото с конференции\Проект\CIMG6630.JPG"/>
          <p:cNvPicPr>
            <a:picLocks noChangeAspect="1" noChangeArrowheads="1"/>
          </p:cNvPicPr>
          <p:nvPr/>
        </p:nvPicPr>
        <p:blipFill>
          <a:blip r:embed="rId5" cstate="print"/>
          <a:srcRect t="17543" r="-9942" b="17544"/>
          <a:stretch>
            <a:fillRect/>
          </a:stretch>
        </p:blipFill>
        <p:spPr bwMode="auto">
          <a:xfrm>
            <a:off x="4800600" y="4038600"/>
            <a:ext cx="3803848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-104574"/>
            <a:ext cx="9003555" cy="126188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I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Республиканская  научно-практическая конференция школьников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«Байкальское развитие: проблемы, пути и способы решения»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Улан-Удэ, 14 апреля 2016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132856"/>
            <a:ext cx="8424936" cy="3108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0066"/>
                </a:solidFill>
                <a:latin typeface="Comic Sans MS" pitchFamily="66" charset="0"/>
              </a:rPr>
              <a:t>Количество участников – </a:t>
            </a:r>
            <a:r>
              <a:rPr lang="ru-RU" sz="2800" dirty="0" smtClean="0">
                <a:latin typeface="Comic Sans MS" pitchFamily="66" charset="0"/>
              </a:rPr>
              <a:t>124 человека.</a:t>
            </a:r>
          </a:p>
          <a:p>
            <a:pPr algn="just"/>
            <a:r>
              <a:rPr lang="ru-RU" sz="2800" dirty="0" smtClean="0">
                <a:solidFill>
                  <a:srgbClr val="000066"/>
                </a:solidFill>
                <a:latin typeface="Comic Sans MS" pitchFamily="66" charset="0"/>
              </a:rPr>
              <a:t>Принимали участие </a:t>
            </a:r>
            <a:r>
              <a:rPr lang="ru-RU" sz="2800" dirty="0" err="1" smtClean="0">
                <a:solidFill>
                  <a:srgbClr val="000066"/>
                </a:solidFill>
                <a:latin typeface="Comic Sans MS" pitchFamily="66" charset="0"/>
              </a:rPr>
              <a:t>очно</a:t>
            </a:r>
            <a:r>
              <a:rPr lang="ru-RU" sz="2800" dirty="0" smtClean="0">
                <a:solidFill>
                  <a:srgbClr val="000066"/>
                </a:solidFill>
                <a:latin typeface="Comic Sans MS" pitchFamily="66" charset="0"/>
              </a:rPr>
              <a:t> – </a:t>
            </a:r>
            <a:r>
              <a:rPr lang="ru-RU" sz="2800" dirty="0" smtClean="0">
                <a:latin typeface="Comic Sans MS" pitchFamily="66" charset="0"/>
              </a:rPr>
              <a:t>86 человек.</a:t>
            </a:r>
          </a:p>
          <a:p>
            <a:r>
              <a:rPr lang="ru-RU" sz="2800" dirty="0" smtClean="0">
                <a:solidFill>
                  <a:srgbClr val="000066"/>
                </a:solidFill>
                <a:latin typeface="Comic Sans MS" pitchFamily="66" charset="0"/>
              </a:rPr>
              <a:t>География конференции: г. Улан-Удэ,  Прибайкальский, </a:t>
            </a:r>
            <a:r>
              <a:rPr lang="ru-RU" sz="2800" dirty="0" err="1" smtClean="0">
                <a:solidFill>
                  <a:srgbClr val="000066"/>
                </a:solidFill>
                <a:latin typeface="Comic Sans MS" pitchFamily="66" charset="0"/>
              </a:rPr>
              <a:t>Баргузинский</a:t>
            </a:r>
            <a:r>
              <a:rPr lang="ru-RU" sz="2800" dirty="0" smtClean="0">
                <a:solidFill>
                  <a:srgbClr val="000066"/>
                </a:solidFill>
                <a:latin typeface="Comic Sans MS" pitchFamily="66" charset="0"/>
              </a:rPr>
              <a:t>, Северобайкальский, </a:t>
            </a:r>
            <a:r>
              <a:rPr lang="ru-RU" sz="2800" dirty="0" err="1" smtClean="0">
                <a:solidFill>
                  <a:srgbClr val="000066"/>
                </a:solidFill>
                <a:latin typeface="Comic Sans MS" pitchFamily="66" charset="0"/>
              </a:rPr>
              <a:t>Хоринский</a:t>
            </a:r>
            <a:r>
              <a:rPr lang="ru-RU" sz="2800" dirty="0" smtClean="0">
                <a:solidFill>
                  <a:srgbClr val="000066"/>
                </a:solidFill>
                <a:latin typeface="Comic Sans MS" pitchFamily="66" charset="0"/>
              </a:rPr>
              <a:t>, </a:t>
            </a:r>
            <a:r>
              <a:rPr lang="ru-RU" sz="2800" dirty="0" err="1" smtClean="0">
                <a:solidFill>
                  <a:srgbClr val="000066"/>
                </a:solidFill>
                <a:latin typeface="Comic Sans MS" pitchFamily="66" charset="0"/>
              </a:rPr>
              <a:t>Тарбагатайский</a:t>
            </a:r>
            <a:r>
              <a:rPr lang="ru-RU" sz="2800" dirty="0" smtClean="0">
                <a:solidFill>
                  <a:srgbClr val="000066"/>
                </a:solidFill>
                <a:latin typeface="Comic Sans MS" pitchFamily="66" charset="0"/>
              </a:rPr>
              <a:t>, </a:t>
            </a:r>
            <a:r>
              <a:rPr lang="ru-RU" sz="2800" dirty="0" err="1" smtClean="0">
                <a:solidFill>
                  <a:srgbClr val="000066"/>
                </a:solidFill>
                <a:latin typeface="Comic Sans MS" pitchFamily="66" charset="0"/>
              </a:rPr>
              <a:t>Кижингинский</a:t>
            </a:r>
            <a:r>
              <a:rPr lang="ru-RU" sz="2800" dirty="0" smtClean="0">
                <a:solidFill>
                  <a:srgbClr val="000066"/>
                </a:solidFill>
                <a:latin typeface="Comic Sans MS" pitchFamily="66" charset="0"/>
              </a:rPr>
              <a:t>, </a:t>
            </a:r>
            <a:r>
              <a:rPr lang="ru-RU" sz="2800" dirty="0" err="1" smtClean="0">
                <a:solidFill>
                  <a:srgbClr val="000066"/>
                </a:solidFill>
                <a:latin typeface="Comic Sans MS" pitchFamily="66" charset="0"/>
              </a:rPr>
              <a:t>Курумканский</a:t>
            </a:r>
            <a:r>
              <a:rPr lang="ru-RU" sz="2800" dirty="0" smtClean="0">
                <a:solidFill>
                  <a:srgbClr val="000066"/>
                </a:solidFill>
                <a:latin typeface="Comic Sans MS" pitchFamily="66" charset="0"/>
              </a:rPr>
              <a:t> районы,  г. Хабаровск.</a:t>
            </a:r>
            <a:endParaRPr lang="ru-RU" sz="28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0"/>
            <a:ext cx="8496944" cy="2016224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II  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Республиканская  научно-практическая конференция школьников</a:t>
            </a:r>
            <a:endParaRPr lang="ru-RU" sz="1100" b="1" dirty="0" smtClean="0">
              <a:solidFill>
                <a:srgbClr val="C00000"/>
              </a:solidFill>
              <a:latin typeface="Comic Sans MS" pitchFamily="66" charset="0"/>
              <a:cs typeface="Arial" pitchFamily="34" charset="0"/>
            </a:endParaRPr>
          </a:p>
          <a:p>
            <a:pPr lvl="0" algn="ctr" eaLnBrk="0" hangingPunct="0"/>
            <a:r>
              <a:rPr lang="ru-RU" sz="2400" b="1" i="1" dirty="0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«Байкальское развитие: </a:t>
            </a:r>
          </a:p>
          <a:p>
            <a:pPr lvl="0" algn="ctr" eaLnBrk="0" hangingPunct="0"/>
            <a:r>
              <a:rPr lang="ru-RU" sz="2400" b="1" i="1" dirty="0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проблемы, пути и способы решения»</a:t>
            </a:r>
            <a:endParaRPr lang="ru-RU" sz="1100" b="1" dirty="0" smtClean="0">
              <a:solidFill>
                <a:srgbClr val="002060"/>
              </a:solidFill>
              <a:latin typeface="Comic Sans MS" pitchFamily="66" charset="0"/>
              <a:cs typeface="Arial" pitchFamily="34" charset="0"/>
            </a:endParaRPr>
          </a:p>
          <a:p>
            <a:pPr lvl="0" algn="ctr" eaLnBrk="0" hangingPunct="0"/>
            <a:r>
              <a:rPr lang="ru-RU" sz="2400" b="1" i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Улан-Удэ, </a:t>
            </a:r>
            <a:r>
              <a:rPr lang="en-US" sz="2400" b="1" i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28 </a:t>
            </a:r>
            <a:r>
              <a:rPr lang="ru-RU" sz="2400" b="1" i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января </a:t>
            </a:r>
            <a:r>
              <a:rPr lang="en-US" sz="2400" b="1" i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2017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37889" name="Picture 1" descr="C:\2019 БАЙКАЛ\Байкал2016\2017 год Байкал\Символ НП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869160"/>
            <a:ext cx="3864868" cy="19888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Байкал2016\2017 год Байкал\фото\Проект Байкал 2\CIMG7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032448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939" name="Picture 3" descr="C:\Байкал2016\2017 год Байкал\фото\Проект Байкал 2\CIMG70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0078" y="260648"/>
            <a:ext cx="4443922" cy="2921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940" name="Picture 4" descr="C:\Байкал2016\2017 год Байкал\фото\Проект Байкал 2\CIMG71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01008"/>
            <a:ext cx="4087311" cy="3065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942" name="Picture 6" descr="C:\Байкал2016\2017 год Байкал\фото\Проект Байкал 2\CIMG70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5" y="3501008"/>
            <a:ext cx="4279333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 descr="C:\2019 БАЙКАЛ\Байкал2016\2017 год Байкал\фото\Проект Байкал 2\CIMG7098.JPG"/>
          <p:cNvPicPr>
            <a:picLocks noChangeAspect="1" noChangeArrowheads="1"/>
          </p:cNvPicPr>
          <p:nvPr/>
        </p:nvPicPr>
        <p:blipFill>
          <a:blip r:embed="rId2" cstate="print"/>
          <a:srcRect r="989" b="13990"/>
          <a:stretch>
            <a:fillRect/>
          </a:stretch>
        </p:blipFill>
        <p:spPr bwMode="auto">
          <a:xfrm>
            <a:off x="4644008" y="188640"/>
            <a:ext cx="4032448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5300" name="Picture 4" descr="C:\2019 БАЙКАЛ\Байкал2016\2017 год Байкал\фото\Проект Байкал 2\CIMG7088.JPG"/>
          <p:cNvPicPr>
            <a:picLocks noChangeAspect="1" noChangeArrowheads="1"/>
          </p:cNvPicPr>
          <p:nvPr/>
        </p:nvPicPr>
        <p:blipFill>
          <a:blip r:embed="rId3" cstate="print"/>
          <a:srcRect r="11490" b="15991"/>
          <a:stretch>
            <a:fillRect/>
          </a:stretch>
        </p:blipFill>
        <p:spPr bwMode="auto">
          <a:xfrm>
            <a:off x="251520" y="3429000"/>
            <a:ext cx="4248472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5301" name="Picture 5" descr="C:\2019 БАЙКАЛ\Байкал2016\2017 год Байкал\фото\Проект Байкал 2\CIMG7084.JPG"/>
          <p:cNvPicPr>
            <a:picLocks noChangeAspect="1" noChangeArrowheads="1"/>
          </p:cNvPicPr>
          <p:nvPr/>
        </p:nvPicPr>
        <p:blipFill>
          <a:blip r:embed="rId4" cstate="print"/>
          <a:srcRect r="2489" b="19991"/>
          <a:stretch>
            <a:fillRect/>
          </a:stretch>
        </p:blipFill>
        <p:spPr bwMode="auto">
          <a:xfrm>
            <a:off x="323528" y="260648"/>
            <a:ext cx="4104456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5302" name="Picture 6" descr="C:\2019 БАЙКАЛ\Байкал2016\2017 год Байкал\фото\Проект Байкал 2\CIMG7059.JPG"/>
          <p:cNvPicPr>
            <a:picLocks noChangeAspect="1" noChangeArrowheads="1"/>
          </p:cNvPicPr>
          <p:nvPr/>
        </p:nvPicPr>
        <p:blipFill>
          <a:blip r:embed="rId5" cstate="print"/>
          <a:srcRect r="-4012" b="45244"/>
          <a:stretch>
            <a:fillRect/>
          </a:stretch>
        </p:blipFill>
        <p:spPr bwMode="auto">
          <a:xfrm>
            <a:off x="4716016" y="3429000"/>
            <a:ext cx="4248472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</TotalTime>
  <Words>1873</Words>
  <Application>Microsoft Office PowerPoint</Application>
  <PresentationFormat>Экран (4:3)</PresentationFormat>
  <Paragraphs>168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Liza</dc:creator>
  <cp:lastModifiedBy>user</cp:lastModifiedBy>
  <cp:revision>24</cp:revision>
  <dcterms:created xsi:type="dcterms:W3CDTF">2016-02-26T12:36:59Z</dcterms:created>
  <dcterms:modified xsi:type="dcterms:W3CDTF">2021-12-22T03:44:10Z</dcterms:modified>
</cp:coreProperties>
</file>