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70" r:id="rId2"/>
    <p:sldId id="341" r:id="rId3"/>
    <p:sldId id="337" r:id="rId4"/>
    <p:sldId id="381" r:id="rId5"/>
    <p:sldId id="382" r:id="rId6"/>
    <p:sldId id="344" r:id="rId7"/>
    <p:sldId id="380" r:id="rId8"/>
    <p:sldId id="379" r:id="rId9"/>
    <p:sldId id="352" r:id="rId10"/>
    <p:sldId id="357" r:id="rId11"/>
    <p:sldId id="358" r:id="rId12"/>
    <p:sldId id="314" r:id="rId13"/>
    <p:sldId id="312" r:id="rId14"/>
    <p:sldId id="318" r:id="rId15"/>
    <p:sldId id="325" r:id="rId16"/>
    <p:sldId id="320" r:id="rId17"/>
    <p:sldId id="266" r:id="rId18"/>
    <p:sldId id="363" r:id="rId19"/>
    <p:sldId id="371" r:id="rId20"/>
    <p:sldId id="372" r:id="rId21"/>
    <p:sldId id="373" r:id="rId22"/>
    <p:sldId id="378" r:id="rId23"/>
    <p:sldId id="374" r:id="rId24"/>
    <p:sldId id="3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588" autoAdjust="0"/>
    <p:restoredTop sz="94713" autoAdjust="0"/>
  </p:normalViewPr>
  <p:slideViewPr>
    <p:cSldViewPr>
      <p:cViewPr>
        <p:scale>
          <a:sx n="90" d="100"/>
          <a:sy n="90" d="100"/>
        </p:scale>
        <p:origin x="-2220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94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746031746031751"/>
          <c:y val="5.9952038369304593E-2"/>
          <c:w val="0.56825396825396757"/>
          <c:h val="0.80095923261391033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всего уч-ся</c:v>
                </c:pt>
              </c:strCache>
            </c:strRef>
          </c:tx>
          <c:spPr>
            <a:solidFill>
              <a:schemeClr val="accent1"/>
            </a:solidFill>
            <a:ln w="12690">
              <a:solidFill>
                <a:schemeClr val="tx1"/>
              </a:solidFill>
              <a:prstDash val="solid"/>
            </a:ln>
          </c:spPr>
          <c:cat>
            <c:numRef>
              <c:f>Sheet1!$B$1:$E$1</c:f>
              <c:numCache>
                <c:formatCode>General</c:formatCode>
                <c:ptCount val="4"/>
                <c:pt idx="0">
                  <c:v>2013</c:v>
                </c:pt>
                <c:pt idx="2">
                  <c:v>2021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2454</c:v>
                </c:pt>
                <c:pt idx="1">
                  <c:v>1097</c:v>
                </c:pt>
                <c:pt idx="2">
                  <c:v>2219</c:v>
                </c:pt>
                <c:pt idx="3">
                  <c:v>665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изучали бур яз.</c:v>
                </c:pt>
              </c:strCache>
            </c:strRef>
          </c:tx>
          <c:spPr>
            <a:solidFill>
              <a:schemeClr val="accent2"/>
            </a:solidFill>
            <a:ln w="12690">
              <a:solidFill>
                <a:schemeClr val="tx1"/>
              </a:solidFill>
              <a:prstDash val="solid"/>
            </a:ln>
          </c:spPr>
          <c:cat>
            <c:numRef>
              <c:f>Sheet1!$B$1:$E$1</c:f>
              <c:numCache>
                <c:formatCode>General</c:formatCode>
                <c:ptCount val="4"/>
                <c:pt idx="0">
                  <c:v>2013</c:v>
                </c:pt>
                <c:pt idx="2">
                  <c:v>2021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2348</c:v>
                </c:pt>
                <c:pt idx="1">
                  <c:v>1251</c:v>
                </c:pt>
                <c:pt idx="2">
                  <c:v>1917</c:v>
                </c:pt>
                <c:pt idx="3">
                  <c:v>1252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не изучали</c:v>
                </c:pt>
              </c:strCache>
            </c:strRef>
          </c:tx>
          <c:spPr>
            <a:solidFill>
              <a:schemeClr val="hlink"/>
            </a:solidFill>
            <a:ln w="12690">
              <a:solidFill>
                <a:schemeClr val="tx1"/>
              </a:solidFill>
              <a:prstDash val="solid"/>
            </a:ln>
          </c:spPr>
          <c:cat>
            <c:numRef>
              <c:f>Sheet1!$B$1:$E$1</c:f>
              <c:numCache>
                <c:formatCode>General</c:formatCode>
                <c:ptCount val="4"/>
                <c:pt idx="0">
                  <c:v>2013</c:v>
                </c:pt>
                <c:pt idx="2">
                  <c:v>2021</c:v>
                </c:pt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106</c:v>
                </c:pt>
                <c:pt idx="2">
                  <c:v>302</c:v>
                </c:pt>
              </c:numCache>
            </c:numRef>
          </c:val>
        </c:ser>
        <c:gapDepth val="0"/>
        <c:shape val="box"/>
        <c:axId val="61973248"/>
        <c:axId val="61974784"/>
        <c:axId val="0"/>
      </c:bar3DChart>
      <c:catAx>
        <c:axId val="61973248"/>
        <c:scaling>
          <c:orientation val="minMax"/>
        </c:scaling>
        <c:axPos val="b"/>
        <c:numFmt formatCode="General" sourceLinked="1"/>
        <c:tickLblPos val="low"/>
        <c:spPr>
          <a:ln w="317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1974784"/>
        <c:crosses val="autoZero"/>
        <c:auto val="1"/>
        <c:lblAlgn val="ctr"/>
        <c:lblOffset val="100"/>
        <c:tickLblSkip val="1"/>
        <c:tickMarkSkip val="1"/>
      </c:catAx>
      <c:valAx>
        <c:axId val="61974784"/>
        <c:scaling>
          <c:orientation val="minMax"/>
        </c:scaling>
        <c:axPos val="l"/>
        <c:majorGridlines>
          <c:spPr>
            <a:ln w="317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7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24" b="1" i="0" u="none" strike="noStrike" baseline="0">
                <a:solidFill>
                  <a:schemeClr val="tx1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1973248"/>
        <c:crosses val="autoZero"/>
        <c:crossBetween val="between"/>
      </c:valAx>
      <c:spPr>
        <a:noFill/>
        <a:ln w="25380">
          <a:noFill/>
        </a:ln>
      </c:spPr>
    </c:plotArea>
    <c:legend>
      <c:legendPos val="r"/>
      <c:layout>
        <c:manualLayout>
          <c:xMode val="edge"/>
          <c:yMode val="edge"/>
          <c:x val="0.70317460317460401"/>
          <c:y val="0.27338129496402913"/>
          <c:w val="0.2904761904761905"/>
          <c:h val="0.45563549160671463"/>
        </c:manualLayout>
      </c:layout>
      <c:spPr>
        <a:noFill/>
        <a:ln w="3172">
          <a:solidFill>
            <a:schemeClr val="tx1"/>
          </a:solidFill>
          <a:prstDash val="solid"/>
        </a:ln>
      </c:spPr>
      <c:txPr>
        <a:bodyPr/>
        <a:lstStyle/>
        <a:p>
          <a:pPr>
            <a:defRPr sz="1674" b="1" i="0" u="none" strike="noStrike" baseline="0">
              <a:solidFill>
                <a:schemeClr val="tx1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24" b="1" i="0" u="none" strike="noStrike" baseline="0">
          <a:solidFill>
            <a:schemeClr val="tx1"/>
          </a:solidFill>
          <a:latin typeface="Arial Cyr"/>
          <a:ea typeface="Arial Cyr"/>
          <a:cs typeface="Arial Cyr"/>
        </a:defRPr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0.53846</cdr:x>
      <cdr:y>0.38759</cdr:y>
    </cdr:from>
    <cdr:to>
      <cdr:x>0.64163</cdr:x>
      <cdr:y>0.45385</cdr:y>
    </cdr:to>
    <cdr:sp macro="" textlink="">
      <cdr:nvSpPr>
        <cdr:cNvPr id="2" name="TextBox 19"/>
        <cdr:cNvSpPr txBox="1"/>
      </cdr:nvSpPr>
      <cdr:spPr>
        <a:xfrm xmlns:a="http://schemas.openxmlformats.org/drawingml/2006/main">
          <a:off x="4536504" y="2160195"/>
          <a:ext cx="86914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b="1" dirty="0" smtClean="0"/>
            <a:t>из них:</a:t>
          </a:r>
          <a:endParaRPr lang="ru-RU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878B1-3766-4B17-A589-FE56D2A9FAD8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FE899-DBAA-47EF-8F6F-5F96912D2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E899-DBAA-47EF-8F6F-5F96912D2CB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B278A5-1B76-4C9F-8519-A20B7F0F30F7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E079DA-D755-4BF9-98D4-6B6A406F43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kizhistoki.my1.r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6525344"/>
            <a:ext cx="8686800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522357"/>
            <a:ext cx="8433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Факторы, влияющие на сохранение бурятского языка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КИЖИНГИНСКОМ РАЙОНЕ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48680"/>
            <a:ext cx="8568952" cy="72008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556792"/>
            <a:ext cx="3200164" cy="155236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ОБРАЗОВАНИЕ:</a:t>
            </a:r>
          </a:p>
          <a:p>
            <a:pPr algn="ctr"/>
            <a:r>
              <a:rPr lang="ru-RU" sz="2000" dirty="0" smtClean="0">
                <a:solidFill>
                  <a:srgbClr val="0000CC"/>
                </a:solidFill>
              </a:rPr>
              <a:t>- Дошкольное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</a:rPr>
              <a:t>Общее</a:t>
            </a:r>
          </a:p>
          <a:p>
            <a:pPr algn="ctr">
              <a:buFontTx/>
              <a:buChar char="-"/>
            </a:pPr>
            <a:r>
              <a:rPr lang="ru-RU" sz="2000" dirty="0">
                <a:solidFill>
                  <a:srgbClr val="0000CC"/>
                </a:solidFill>
              </a:rPr>
              <a:t>Д</a:t>
            </a:r>
            <a:r>
              <a:rPr lang="ru-RU" sz="2000" dirty="0" smtClean="0">
                <a:solidFill>
                  <a:srgbClr val="0000CC"/>
                </a:solidFill>
              </a:rPr>
              <a:t>ополнительное</a:t>
            </a:r>
            <a:endParaRPr lang="ru-RU" sz="2000" dirty="0">
              <a:solidFill>
                <a:srgbClr val="0000C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149080"/>
            <a:ext cx="3200164" cy="155236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КУЛЬТУРА:</a:t>
            </a:r>
          </a:p>
          <a:p>
            <a:pPr algn="ctr"/>
            <a:r>
              <a:rPr lang="ru-RU" sz="2000" dirty="0" smtClean="0">
                <a:solidFill>
                  <a:srgbClr val="0000CC"/>
                </a:solidFill>
              </a:rPr>
              <a:t>- СДК, клубы</a:t>
            </a:r>
          </a:p>
          <a:p>
            <a:pPr algn="ctr">
              <a:buFontTx/>
              <a:buChar char="-"/>
            </a:pPr>
            <a:r>
              <a:rPr lang="ru-RU" sz="2000" dirty="0">
                <a:solidFill>
                  <a:srgbClr val="0000CC"/>
                </a:solidFill>
              </a:rPr>
              <a:t> </a:t>
            </a:r>
            <a:r>
              <a:rPr lang="ru-RU" sz="2000" dirty="0" smtClean="0">
                <a:solidFill>
                  <a:srgbClr val="0000CC"/>
                </a:solidFill>
              </a:rPr>
              <a:t>Библиотеки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00CC"/>
                </a:solidFill>
              </a:rPr>
              <a:t> ДШИ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476292" y="1556792"/>
            <a:ext cx="3200164" cy="155236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СМИ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ИНТЕРНЕТ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ТВ и РАДИО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48300" y="4149080"/>
            <a:ext cx="3200164" cy="155236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РЕЛИГИОЗНЫЕ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ОРГАНИЗАЦИИ: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</a:rPr>
              <a:t>-</a:t>
            </a:r>
            <a:r>
              <a:rPr lang="ru-RU" sz="2400" dirty="0" err="1" smtClean="0">
                <a:solidFill>
                  <a:srgbClr val="0000CC"/>
                </a:solidFill>
              </a:rPr>
              <a:t>Кижингинский</a:t>
            </a:r>
            <a:r>
              <a:rPr lang="ru-RU" sz="2400" dirty="0" smtClean="0">
                <a:solidFill>
                  <a:srgbClr val="0000CC"/>
                </a:solidFill>
              </a:rPr>
              <a:t> дацан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</a:rPr>
              <a:t>-</a:t>
            </a:r>
            <a:r>
              <a:rPr lang="ru-RU" sz="2400" dirty="0" err="1" smtClean="0">
                <a:solidFill>
                  <a:srgbClr val="0000CC"/>
                </a:solidFill>
              </a:rPr>
              <a:t>Чесанский</a:t>
            </a:r>
            <a:r>
              <a:rPr lang="ru-RU" sz="2400" dirty="0" smtClean="0">
                <a:solidFill>
                  <a:srgbClr val="0000CC"/>
                </a:solidFill>
              </a:rPr>
              <a:t> дацан</a:t>
            </a:r>
          </a:p>
        </p:txBody>
      </p:sp>
      <p:cxnSp>
        <p:nvCxnSpPr>
          <p:cNvPr id="20" name="Прямая соединительная линия 19"/>
          <p:cNvCxnSpPr>
            <a:stCxn id="5" idx="2"/>
          </p:cNvCxnSpPr>
          <p:nvPr/>
        </p:nvCxnSpPr>
        <p:spPr>
          <a:xfrm>
            <a:off x="4535996" y="1268760"/>
            <a:ext cx="36004" cy="367240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8" idx="3"/>
          </p:cNvCxnSpPr>
          <p:nvPr/>
        </p:nvCxnSpPr>
        <p:spPr>
          <a:xfrm flipH="1" flipV="1">
            <a:off x="3595700" y="2332974"/>
            <a:ext cx="976300" cy="15906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7" idx="1"/>
          </p:cNvCxnSpPr>
          <p:nvPr/>
        </p:nvCxnSpPr>
        <p:spPr>
          <a:xfrm flipV="1">
            <a:off x="4499992" y="2332974"/>
            <a:ext cx="976300" cy="15906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563888" y="4941168"/>
            <a:ext cx="1008112" cy="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18" idx="1"/>
          </p:cNvCxnSpPr>
          <p:nvPr/>
        </p:nvCxnSpPr>
        <p:spPr>
          <a:xfrm flipV="1">
            <a:off x="4572000" y="4925262"/>
            <a:ext cx="976300" cy="15906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4" descr="F:\ТСБ\ЛАГЕРЬ ПРОЕКТ\баннеры\ХРАНИ СВОИ КОРНИ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975" b="16400"/>
          <a:stretch>
            <a:fillRect/>
          </a:stretch>
        </p:blipFill>
        <p:spPr bwMode="auto">
          <a:xfrm>
            <a:off x="395536" y="0"/>
            <a:ext cx="7992888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НАЙРАМДАЛАЙ ДУГЫ 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международное сотрудничество</a:t>
            </a:r>
            <a:endParaRPr lang="ru-RU" sz="2000" b="1" spc="50" dirty="0">
              <a:ln w="11430"/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Users\Stud4\Documents\My Bluetooth\20180222_101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735" b="22658"/>
          <a:stretch>
            <a:fillRect/>
          </a:stretch>
        </p:blipFill>
        <p:spPr bwMode="auto">
          <a:xfrm>
            <a:off x="357158" y="1571612"/>
            <a:ext cx="2541502" cy="32861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4929198"/>
            <a:ext cx="3071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Международный фестиваль 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Найрамдалай</a:t>
            </a:r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дугы</a:t>
            </a:r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»: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 место – конкурс проектов, программ по сохранению и развитию бурятского языка</a:t>
            </a:r>
            <a:endParaRPr 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45" r="11641"/>
          <a:stretch>
            <a:fillRect/>
          </a:stretch>
        </p:blipFill>
        <p:spPr bwMode="auto">
          <a:xfrm>
            <a:off x="5357818" y="1714488"/>
            <a:ext cx="3571900" cy="2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143636" y="4286256"/>
            <a:ext cx="242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Поездка в Монголию. Посещение  с образовательной целью частного образовательного учреждения «</a:t>
            </a:r>
            <a:r>
              <a:rPr lang="ru-RU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Этугэн</a:t>
            </a:r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 l="6385" t="7170" r="4232" b="26504"/>
          <a:stretch>
            <a:fillRect/>
          </a:stretch>
        </p:blipFill>
        <p:spPr bwMode="auto">
          <a:xfrm>
            <a:off x="3071802" y="1142984"/>
            <a:ext cx="2000264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71802" y="3857628"/>
            <a:ext cx="2428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Участие Г.Р.Цыреновой, учителя бурятского языка  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Международной конференции  </a:t>
            </a:r>
            <a:r>
              <a:rPr lang="ru-RU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монголоязычных</a:t>
            </a:r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народов по развитию сетевого сотрудничества</a:t>
            </a:r>
            <a:endParaRPr 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0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АКТИВНАЯ РЕЗУЛЬТАТИВНОСТЬ  УЧАСТИЯ ДЕТЕЙ В РЕАЛИЗАЦИИ ГОСУДАРСТВЕННОЙ ПРОГРАММЫ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740305"/>
            <a:ext cx="896448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Межпоселенческой</a:t>
            </a:r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центральной библиотеке создан «Информационный центр  культуры </a:t>
            </a:r>
            <a:r>
              <a:rPr lang="ru-RU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Хори-Бурят</a:t>
            </a:r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 – Центр по возрождению, сохранению и развитию культуры Хори - Бурят.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Создана электронная база данных по истории,  куль туре, обычаям, традициям, сакральным местам и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талантливых людях, прославивших свой край.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Всего 26 баз данных, состоящих из 1038  полнотекстовых  единиц.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endParaRPr lang="ru-RU" sz="1600" b="1" dirty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Поступление книг на бурятском языке составило в 2016 году- 239 экз. 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2017 г.- 459 экз.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Книговыдача литературы на бурятском языке в 2016 году составила -5921 экз.</a:t>
            </a:r>
            <a:endParaRPr 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C:\Users\user\Desktop\мун совет\фото СО\мероприятия краеведения\Даши Дамбаев\20180423_133736.jpg"/>
          <p:cNvPicPr>
            <a:picLocks noChangeAspect="1" noChangeArrowheads="1"/>
          </p:cNvPicPr>
          <p:nvPr/>
        </p:nvPicPr>
        <p:blipFill>
          <a:blip r:embed="rId2" cstate="print"/>
          <a:srcRect t="11454"/>
          <a:stretch>
            <a:fillRect/>
          </a:stretch>
        </p:blipFill>
        <p:spPr bwMode="auto">
          <a:xfrm>
            <a:off x="4716016" y="3068960"/>
            <a:ext cx="4191000" cy="2783210"/>
          </a:xfrm>
          <a:prstGeom prst="rect">
            <a:avLst/>
          </a:prstGeom>
          <a:noFill/>
        </p:spPr>
      </p:pic>
      <p:pic>
        <p:nvPicPr>
          <p:cNvPr id="16" name="Picture 2" descr="C:\Users\user\Desktop\мун совет\фото СО\мероприятия краеведения\Новая папка (2)\DSC_0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4191000" cy="2794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5769" t="28192" r="1216" b="55817"/>
          <a:stretch>
            <a:fillRect/>
          </a:stretch>
        </p:blipFill>
        <p:spPr bwMode="auto">
          <a:xfrm>
            <a:off x="0" y="-27384"/>
            <a:ext cx="91440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user\Desktop\мун совет\РДК Одон\Кижингинский район\53.jpg"/>
          <p:cNvPicPr>
            <a:picLocks noChangeAspect="1" noChangeArrowheads="1"/>
          </p:cNvPicPr>
          <p:nvPr/>
        </p:nvPicPr>
        <p:blipFill>
          <a:blip r:embed="rId2" cstate="print"/>
          <a:srcRect t="11258"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3038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Цель:</a:t>
            </a:r>
          </a:p>
          <a:p>
            <a:pPr>
              <a:buNone/>
            </a:pPr>
            <a:r>
              <a:rPr lang="ru-RU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Создание единого открытого информационного образовательного  пространства,  которое обеспечивает   доступность ресурсов Центра, возможность для информационного обмена и активного взаимодействия участников образовательного процесса. 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Проблема и ее актуальность, на решение которой направлен проект</a:t>
            </a:r>
          </a:p>
          <a:p>
            <a:pPr>
              <a:buNone/>
            </a:pPr>
            <a:r>
              <a:rPr lang="ru-RU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наше время, в век информационных технологий, надо искать новые пути для общения и создания образовательного пространства для социума. Назрела необходимость в  площадке для сотрудничества в сетевом пространстве и создания национальной </a:t>
            </a:r>
            <a:r>
              <a:rPr lang="ru-RU" sz="19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мультимедийной</a:t>
            </a:r>
            <a:r>
              <a:rPr lang="ru-RU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библиотеки.</a:t>
            </a:r>
          </a:p>
          <a:p>
            <a:pPr marL="0" lvl="0" indent="0">
              <a:buNone/>
              <a:defRPr/>
            </a:pPr>
            <a:r>
              <a:rPr lang="ru-RU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Механизм реализации  проекта:</a:t>
            </a:r>
          </a:p>
          <a:p>
            <a:pPr marL="0" lvl="0" indent="0">
              <a:buNone/>
              <a:defRPr/>
            </a:pPr>
            <a:r>
              <a:rPr lang="ru-RU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Сайт Ресурсного центра сетевого взаимодействия «СОЕЛ ТУЯА»                   </a:t>
            </a:r>
          </a:p>
          <a:p>
            <a:pPr marL="0" lvl="0" indent="0" algn="ctr">
              <a:buNone/>
              <a:defRPr/>
            </a:pPr>
            <a:r>
              <a:rPr lang="ru-RU" sz="1900" b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hlinkClick r:id="rId2"/>
              </a:rPr>
              <a:t>http://kizhistoki.my1.ru</a:t>
            </a:r>
            <a:endParaRPr lang="ru-RU" sz="1900" b="1" u="sng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  <a:defRPr/>
            </a:pPr>
            <a:endParaRPr lang="ru-RU" sz="1900" b="1" u="sng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  <a:defRPr/>
            </a:pPr>
            <a:r>
              <a:rPr lang="ru-RU" sz="1900" b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Участники сетевого взаимодействия  – 100 и более</a:t>
            </a:r>
          </a:p>
          <a:p>
            <a:pPr marL="0" lvl="0" indent="0" algn="ctr">
              <a:buNone/>
              <a:defRPr/>
            </a:pPr>
            <a:r>
              <a:rPr lang="ru-RU" sz="1900" b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Число просмотров – около 1000</a:t>
            </a:r>
            <a:endParaRPr lang="ru-RU" sz="19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800" dirty="0" smtClean="0"/>
          </a:p>
          <a:p>
            <a:endParaRPr lang="ru-RU" sz="1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САЙТ «СОЁЛ ТУЯА»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836712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Ресурсный центр сетевого взаимодействия</a:t>
            </a:r>
            <a:endParaRPr lang="ru-RU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Администратор\Рабочий стол\презентация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984776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Сонин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буряад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хэлэн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дээрэ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Хуугэдэй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мэдээсэл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детская пресса на бурятском языке ЦДТ</a:t>
            </a:r>
            <a:r>
              <a:rPr lang="ru-RU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 smtClean="0">
              <a:solidFill>
                <a:srgbClr val="FFFF00"/>
              </a:solidFill>
            </a:endParaRPr>
          </a:p>
        </p:txBody>
      </p:sp>
      <p:pic>
        <p:nvPicPr>
          <p:cNvPr id="11269" name="Picture 2" descr="C:\Documents and Settings\Администратор\Рабочий стол\презентация\титуль.jpg"/>
          <p:cNvPicPr>
            <a:picLocks noChangeAspect="1" noChangeArrowheads="1"/>
          </p:cNvPicPr>
          <p:nvPr/>
        </p:nvPicPr>
        <p:blipFill>
          <a:blip r:embed="rId3" cstate="print"/>
          <a:srcRect l="89088" t="4167" r="5" b="76042"/>
          <a:stretch>
            <a:fillRect/>
          </a:stretch>
        </p:blipFill>
        <p:spPr bwMode="auto">
          <a:xfrm>
            <a:off x="0" y="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1214438"/>
            <a:ext cx="9144000" cy="71437"/>
          </a:xfrm>
          <a:prstGeom prst="rect">
            <a:avLst/>
          </a:prstGeom>
          <a:solidFill>
            <a:srgbClr val="0000FF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143000"/>
            <a:ext cx="9144000" cy="71438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357313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29000" y="1285875"/>
            <a:ext cx="2286000" cy="2500313"/>
          </a:xfrm>
          <a:noFill/>
        </p:spPr>
      </p:pic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88" y="1285875"/>
            <a:ext cx="24288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3857625"/>
            <a:ext cx="25003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3857625"/>
            <a:ext cx="23574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2825" y="3857625"/>
            <a:ext cx="24082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Агаарай</a:t>
            </a: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долгиндо</a:t>
            </a: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b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214818"/>
            <a:ext cx="3714776" cy="210979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F:\1516574772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4156524" cy="277967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71612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643042" y="4357694"/>
            <a:ext cx="585791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Агаарай</a:t>
            </a: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долгиндо</a:t>
            </a:r>
            <a:r>
              <a:rPr lang="ru-RU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Учредители сетевого события: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Информационный центр «</a:t>
            </a:r>
            <a:r>
              <a:rPr lang="ru-RU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Буряад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FM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-радио»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МБОУ </a:t>
            </a:r>
            <a:r>
              <a:rPr lang="ru-RU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Кижингинский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лицей им. </a:t>
            </a:r>
            <a:r>
              <a:rPr lang="ru-RU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В.С.Мункина</a:t>
            </a:r>
            <a:endParaRPr lang="ru-RU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СРОКИ РЕАЛИЗАЦИИ:</a:t>
            </a:r>
          </a:p>
          <a:p>
            <a:pPr algn="ctr"/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Сентябрь - май 2017-2025 </a:t>
            </a:r>
            <a:r>
              <a:rPr lang="ru-RU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гг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(ЕЖЕМЕСЯЧНО)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Участников сетевого события: </a:t>
            </a:r>
            <a:r>
              <a:rPr lang="ru-RU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дикторы, корреспонденты, звуковые редакторы -  </a:t>
            </a:r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72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50004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Ежемесячный прямой эфир школьного СМИ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на бурятском языке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 tIns="42154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 lIns="84308" tIns="42154" rIns="84308" bIns="42154"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/>
          <a:srcRect l="15359" r="66496" b="15435"/>
          <a:stretch>
            <a:fillRect/>
          </a:stretch>
        </p:blipFill>
        <p:spPr bwMode="auto">
          <a:xfrm>
            <a:off x="-27384" y="0"/>
            <a:ext cx="5669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Содержимое 21"/>
          <p:cNvSpPr>
            <a:spLocks noGrp="1"/>
          </p:cNvSpPr>
          <p:nvPr>
            <p:ph sz="half" idx="1"/>
          </p:nvPr>
        </p:nvSpPr>
        <p:spPr/>
        <p:txBody>
          <a:bodyPr lIns="84308" tIns="42154" rIns="84308" bIns="42154"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9741" y="1"/>
            <a:ext cx="8294259" cy="1180733"/>
          </a:xfrm>
          <a:prstGeom prst="rect">
            <a:avLst/>
          </a:prstGeom>
        </p:spPr>
        <p:txBody>
          <a:bodyPr wrap="square" lIns="87276" tIns="43637" rIns="87276" bIns="43637">
            <a:spAutoFit/>
          </a:bodyPr>
          <a:lstStyle/>
          <a:p>
            <a:pPr algn="ctr"/>
            <a:r>
              <a:rPr lang="en-US" sz="23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I- </a:t>
            </a:r>
            <a:r>
              <a:rPr lang="ru-RU" sz="23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ДУГААР  Э-Х. ГАЛШИЕВТА ЗОРЮУЛАГДАҺАН </a:t>
            </a:r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“БЭЛИГҮҮН  ТОЛИИН ТУЯА ДОРО”</a:t>
            </a:r>
            <a:r>
              <a:rPr lang="ru-RU" sz="23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3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ГЭҺЭН ХҮҮГЭДЭЙ НААДАМ </a:t>
            </a:r>
            <a:endParaRPr lang="ru-RU" sz="2700" b="1" dirty="0">
              <a:ln/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 b="19048"/>
          <a:stretch>
            <a:fillRect/>
          </a:stretch>
        </p:blipFill>
        <p:spPr bwMode="auto">
          <a:xfrm>
            <a:off x="7020272" y="1124744"/>
            <a:ext cx="206053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/>
          <a:srcRect t="11905"/>
          <a:stretch>
            <a:fillRect/>
          </a:stretch>
        </p:blipFill>
        <p:spPr bwMode="auto">
          <a:xfrm>
            <a:off x="3109684" y="1124744"/>
            <a:ext cx="378872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l="2500" t="9598" r="15000" b="19375"/>
          <a:stretch>
            <a:fillRect/>
          </a:stretch>
        </p:blipFill>
        <p:spPr bwMode="auto">
          <a:xfrm>
            <a:off x="827584" y="1124744"/>
            <a:ext cx="214246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 l="7269" r="20040"/>
          <a:stretch>
            <a:fillRect/>
          </a:stretch>
        </p:blipFill>
        <p:spPr bwMode="auto">
          <a:xfrm>
            <a:off x="6699006" y="4440511"/>
            <a:ext cx="2378526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/>
          <a:srcRect l="9086" r="12770"/>
          <a:stretch>
            <a:fillRect/>
          </a:stretch>
        </p:blipFill>
        <p:spPr bwMode="auto">
          <a:xfrm>
            <a:off x="716802" y="4437113"/>
            <a:ext cx="2858164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print"/>
          <a:srcRect r="4255"/>
          <a:stretch>
            <a:fillRect/>
          </a:stretch>
        </p:blipFill>
        <p:spPr bwMode="auto">
          <a:xfrm>
            <a:off x="3641437" y="4437113"/>
            <a:ext cx="2991101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Хэжэнгэ\Downloads\IMG-e4be20aa9d1b9b959c0c6fba8f52a162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214794"/>
            <a:ext cx="3550575" cy="2643206"/>
          </a:xfrm>
          <a:prstGeom prst="rect">
            <a:avLst/>
          </a:prstGeom>
          <a:noFill/>
        </p:spPr>
      </p:pic>
      <p:pic>
        <p:nvPicPr>
          <p:cNvPr id="1027" name="Picture 3" descr="C:\Users\Хэжэнгэ\Downloads\IMG-62c4b584c6a463bf911e8434f6577288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00" y="4159231"/>
            <a:ext cx="3571900" cy="2698769"/>
          </a:xfrm>
          <a:prstGeom prst="rect">
            <a:avLst/>
          </a:prstGeom>
          <a:noFill/>
        </p:spPr>
      </p:pic>
      <p:pic>
        <p:nvPicPr>
          <p:cNvPr id="7" name="Picture 3" descr="C:\Users\Хэжэнгэ\Downloads\IMG-4d32665393bc3d8e1709f321fda2368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4818"/>
            <a:ext cx="3571868" cy="2713628"/>
          </a:xfrm>
          <a:prstGeom prst="rect">
            <a:avLst/>
          </a:prstGeom>
          <a:noFill/>
        </p:spPr>
      </p:pic>
      <p:pic>
        <p:nvPicPr>
          <p:cNvPr id="1028" name="Picture 4" descr="C:\Users\Хэжэнгэ\Downloads\IMG-961a4ad8ebefeab3000e4968e0cd00f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928670"/>
            <a:ext cx="4500562" cy="2642064"/>
          </a:xfrm>
          <a:prstGeom prst="rect">
            <a:avLst/>
          </a:prstGeom>
          <a:noFill/>
        </p:spPr>
      </p:pic>
      <p:pic>
        <p:nvPicPr>
          <p:cNvPr id="9" name="Picture 4" descr="C:\Users\Хэжэнгэ\Downloads\IMG-e837e7bf1b06bc0c9f7861d7fc0cf17d-V.jpg"/>
          <p:cNvPicPr>
            <a:picLocks noChangeAspect="1" noChangeArrowheads="1"/>
          </p:cNvPicPr>
          <p:nvPr/>
        </p:nvPicPr>
        <p:blipFill>
          <a:blip r:embed="rId6" cstate="print"/>
          <a:srcRect t="10954" b="7990"/>
          <a:stretch>
            <a:fillRect/>
          </a:stretch>
        </p:blipFill>
        <p:spPr bwMode="auto">
          <a:xfrm>
            <a:off x="0" y="1000108"/>
            <a:ext cx="4572000" cy="2553201"/>
          </a:xfrm>
          <a:prstGeom prst="rect">
            <a:avLst/>
          </a:prstGeom>
          <a:noFill/>
        </p:spPr>
      </p:pic>
      <p:pic>
        <p:nvPicPr>
          <p:cNvPr id="1029" name="Picture 5" descr="C:\Users\Хэжэнгэ\Desktop\IMG_3235.jpg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b="75187"/>
          <a:stretch>
            <a:fillRect/>
          </a:stretch>
        </p:blipFill>
        <p:spPr bwMode="auto">
          <a:xfrm>
            <a:off x="0" y="0"/>
            <a:ext cx="9144000" cy="105568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357187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cap="none" spc="50" dirty="0" smtClean="0">
                <a:ln w="11430"/>
                <a:solidFill>
                  <a:srgbClr val="0000CC"/>
                </a:solidFill>
              </a:rPr>
              <a:t>Команда </a:t>
            </a:r>
            <a:r>
              <a:rPr lang="ru-RU" sz="1600" b="1" cap="none" spc="50" dirty="0" err="1" smtClean="0">
                <a:ln w="11430"/>
                <a:solidFill>
                  <a:srgbClr val="0000CC"/>
                </a:solidFill>
              </a:rPr>
              <a:t>Кижингинской</a:t>
            </a:r>
            <a:r>
              <a:rPr lang="ru-RU" sz="1600" b="1" cap="none" spc="50" dirty="0" smtClean="0">
                <a:ln w="11430"/>
                <a:solidFill>
                  <a:srgbClr val="0000CC"/>
                </a:solidFill>
              </a:rPr>
              <a:t> СОШ ИМ. </a:t>
            </a:r>
            <a:r>
              <a:rPr lang="ru-RU" sz="1600" b="1" cap="none" spc="50" dirty="0" err="1" smtClean="0">
                <a:ln w="11430"/>
                <a:solidFill>
                  <a:srgbClr val="0000CC"/>
                </a:solidFill>
              </a:rPr>
              <a:t>Хоца</a:t>
            </a:r>
            <a:r>
              <a:rPr lang="ru-RU" sz="1600" b="1" cap="none" spc="50" dirty="0" smtClean="0">
                <a:ln w="11430"/>
                <a:solidFill>
                  <a:srgbClr val="0000CC"/>
                </a:solidFill>
              </a:rPr>
              <a:t> </a:t>
            </a:r>
            <a:r>
              <a:rPr lang="ru-RU" sz="1600" b="1" cap="none" spc="50" dirty="0" err="1" smtClean="0">
                <a:ln w="11430"/>
                <a:solidFill>
                  <a:srgbClr val="0000CC"/>
                </a:solidFill>
              </a:rPr>
              <a:t>Намсараева</a:t>
            </a:r>
            <a:endParaRPr lang="ru-RU" sz="1600" b="1" cap="none" spc="50" dirty="0" smtClean="0">
              <a:ln w="11430"/>
              <a:solidFill>
                <a:srgbClr val="0000CC"/>
              </a:solidFill>
            </a:endParaRPr>
          </a:p>
          <a:p>
            <a:pPr algn="ctr"/>
            <a:r>
              <a:rPr lang="ru-RU" sz="1600" b="1" cap="none" spc="50" dirty="0" smtClean="0">
                <a:ln w="11430"/>
                <a:solidFill>
                  <a:srgbClr val="C00000"/>
                </a:solidFill>
              </a:rPr>
              <a:t> </a:t>
            </a:r>
            <a:r>
              <a:rPr lang="ru-RU" sz="1400" b="1" spc="50" dirty="0" smtClean="0">
                <a:ln w="11430"/>
                <a:solidFill>
                  <a:srgbClr val="C00000"/>
                </a:solidFill>
              </a:rPr>
              <a:t>МНОГОКРАТНЫЕ </a:t>
            </a:r>
            <a:r>
              <a:rPr lang="ru-RU" sz="1400" b="1" cap="none" spc="50" dirty="0" smtClean="0">
                <a:ln w="11430"/>
                <a:solidFill>
                  <a:srgbClr val="C00000"/>
                </a:solidFill>
              </a:rPr>
              <a:t>ПОБЕДИТЕЛИ И ПРИЗЕРЫ </a:t>
            </a:r>
            <a:r>
              <a:rPr lang="ru-RU" sz="1400" b="1" spc="50" dirty="0" smtClean="0">
                <a:ln w="11430"/>
                <a:solidFill>
                  <a:srgbClr val="C00000"/>
                </a:solidFill>
              </a:rPr>
              <a:t>В</a:t>
            </a:r>
            <a:r>
              <a:rPr lang="ru-RU" sz="1400" b="1" cap="none" spc="50" dirty="0" smtClean="0">
                <a:ln w="11430"/>
                <a:solidFill>
                  <a:srgbClr val="C00000"/>
                </a:solidFill>
              </a:rPr>
              <a:t>СЕБУРЯТСКОГО ФЕСТИВАЛЯ «ЭХЭ ХЭЛЭН – МАНАЙ БАЯЛИГ»</a:t>
            </a:r>
            <a:endParaRPr lang="ru-RU" sz="1600" b="1" cap="none" spc="50" dirty="0">
              <a:ln w="11430"/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«Изучение языковой ситуации разных возрастных  категорий жителей  с.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Кижинга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Выявить языковую ситуацию в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с.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Кижинга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среди разных возрастных категорий жителей с.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Кижинга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Проектная группа: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школьники и учителя МБОУ «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Кижингинской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СОШ им. Х.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Намсараева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Целевая группа: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воспитанники Детского сада «Сэсэг» , «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Жаргал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», школьники МБОУ «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Кижингинской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СОШ им. Х.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Намсараева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взрослое население с.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Кижинга</a:t>
            </a:r>
            <a:endPara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Сроки проведения: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сентябрь , 2021г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МАДОУ </a:t>
            </a:r>
            <a:r>
              <a:rPr lang="ru-RU" sz="2400" dirty="0" err="1" smtClean="0">
                <a:solidFill>
                  <a:srgbClr val="0000CC"/>
                </a:solidFill>
                <a:latin typeface="+mj-lt"/>
                <a:cs typeface="Arial" pitchFamily="34" charset="0"/>
              </a:rPr>
              <a:t>Кижингинский</a:t>
            </a:r>
            <a:r>
              <a:rPr lang="ru-RU" sz="2400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 детский сад «Сэсэг» совместно с Клубом молодых семей «Сэсэг» разработал проект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«Центр бурятской культуры «ЗАЯТА»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(с бурятского - «счастливая судьба»). </a:t>
            </a:r>
          </a:p>
          <a:p>
            <a:pPr algn="just"/>
            <a:endParaRPr lang="ru-RU" sz="12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 Проект направлен на сохранение языка, в рамках которой множество мероприятий, конкурсов, олимпиад и конференций. 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G:\Новая\DSC03853.JPG"/>
          <p:cNvPicPr/>
          <p:nvPr/>
        </p:nvPicPr>
        <p:blipFill>
          <a:blip r:embed="rId2" cstate="print"/>
          <a:srcRect l="8169" t="11111" r="6376"/>
          <a:stretch>
            <a:fillRect/>
          </a:stretch>
        </p:blipFill>
        <p:spPr bwMode="auto">
          <a:xfrm>
            <a:off x="0" y="2564904"/>
            <a:ext cx="3275856" cy="20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p.userapi.com/c638827/v638827741/353ee/uchklMspNU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437112"/>
            <a:ext cx="295232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ки номин\IMG_83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92896"/>
            <a:ext cx="29158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4869160"/>
            <a:ext cx="3275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Районный конкурс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Урданайнгаа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буряад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наадануудые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эргээе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4653136"/>
            <a:ext cx="2843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Районный социальный конкурс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«Ю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эн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Эрдэни»</a:t>
            </a:r>
            <a:endParaRPr lang="ru-RU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3501008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Мастер-класс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«Шагай </a:t>
            </a:r>
            <a:r>
              <a:rPr lang="ru-R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наадан</a:t>
            </a:r>
            <a:r>
              <a:rPr lang="ru-R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30747" t="21484" r="17093" b="17969"/>
          <a:stretch>
            <a:fillRect/>
          </a:stretch>
        </p:blipFill>
        <p:spPr bwMode="auto">
          <a:xfrm>
            <a:off x="0" y="3524948"/>
            <a:ext cx="450056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700808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Из всего контингента учащихся количество детей - носителей бурятского языка (бурят) составляет 786 человек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социологическом опросе приняли участие - 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ПРОВЕДЕННОГО ИССЛЕДОВАНИЯ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 l="26354" t="21484" r="17642" b="18945"/>
          <a:stretch>
            <a:fillRect/>
          </a:stretch>
        </p:blipFill>
        <p:spPr bwMode="auto">
          <a:xfrm>
            <a:off x="4572000" y="3573016"/>
            <a:ext cx="4572000" cy="300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572000" y="170080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Среди детей дошкольного возраста насчитывается 245 носителей бурятского языка, которые занимаются в дошкольных образовательных организациях 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социологическом исследовании приняли участие 1331 (21,4%) чел.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6213 чел.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36719" t="28320" r="24231" b="22851"/>
          <a:stretch>
            <a:fillRect/>
          </a:stretch>
        </p:blipFill>
        <p:spPr bwMode="auto">
          <a:xfrm>
            <a:off x="1" y="1428736"/>
            <a:ext cx="3143239" cy="235745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ОПРОС СРЕДИ НАСЕЛЕНИЯ СЕЛА КИЖИНГА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социологическом исследовании приняли участие 283 чел. от 35 лет до 73 лет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4214818"/>
            <a:ext cx="32146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Среди молодежи до 35 лет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приняли участие 100 чел.: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владеют  хорошо - 59 (59%)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плохо владеют - 28 (28%)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владеют языком – 13 (13 %)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37156" t="29297" r="24231" b="23828"/>
          <a:stretch>
            <a:fillRect/>
          </a:stretch>
        </p:blipFill>
        <p:spPr bwMode="auto">
          <a:xfrm>
            <a:off x="3143240" y="1428736"/>
            <a:ext cx="3071834" cy="235745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214678" y="4214818"/>
            <a:ext cx="29289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Среди от 35 лет до 50 лет приняли участие 114 чел.: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владеют  хорошо-  78 ( 67%)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плохо владеют    -   28 (26%)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владеют языком –  8  (7%)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 cstate="print"/>
          <a:srcRect l="37372" t="23633" r="24194" b="23633"/>
          <a:stretch>
            <a:fillRect/>
          </a:stretch>
        </p:blipFill>
        <p:spPr bwMode="auto">
          <a:xfrm>
            <a:off x="6215074" y="1428736"/>
            <a:ext cx="2928926" cy="235745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6286512" y="4214818"/>
            <a:ext cx="28574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Среди от 50 лет и старше приняли участие 69 чел.: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владеют хорошо-  67  (97%)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плохо владеют -  2 (3%)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владеют языком – нет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Динамика численности учащихся школ района,</a:t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изучающих  бурятский язык</a:t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400" dirty="0"/>
          </a:p>
        </p:txBody>
      </p:sp>
      <p:graphicFrame>
        <p:nvGraphicFramePr>
          <p:cNvPr id="5" name="Содержимое 3"/>
          <p:cNvGraphicFramePr>
            <a:graphicFrameLocks noGrp="1" noChangeAspect="1"/>
          </p:cNvGraphicFramePr>
          <p:nvPr>
            <p:ph idx="1"/>
          </p:nvPr>
        </p:nvGraphicFramePr>
        <p:xfrm>
          <a:off x="467544" y="1052781"/>
          <a:ext cx="8424936" cy="557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43808" y="3861048"/>
            <a:ext cx="288032" cy="20162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1097 -47% - осн пр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3573016"/>
            <a:ext cx="288032" cy="23042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3717032"/>
            <a:ext cx="216024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1251 - 53% -  гос  пр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1124744"/>
            <a:ext cx="7761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2454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141277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2348 </a:t>
            </a:r>
          </a:p>
          <a:p>
            <a:r>
              <a:rPr lang="ru-RU" sz="2000" b="1" dirty="0" smtClean="0"/>
              <a:t>(96%)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90615" y="5219908"/>
            <a:ext cx="58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106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79912" y="1556792"/>
            <a:ext cx="71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2219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4008" y="2204864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1917</a:t>
            </a:r>
          </a:p>
          <a:p>
            <a:r>
              <a:rPr lang="ru-RU" b="1" dirty="0" smtClean="0"/>
              <a:t>(86%)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76056" y="4581128"/>
            <a:ext cx="360040" cy="129614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665 -30% осн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3573016"/>
            <a:ext cx="288032" cy="23042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4468379" y="4504729"/>
            <a:ext cx="2232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1252 -56 % -  гос  пр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99792" y="3140968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 них:</a:t>
            </a:r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25658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4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ОСНОВНЫЕ  ПРИЧИНЫ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71000"/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Информационная среда в условиях глобализации и роли Интернета (макросреда);</a:t>
            </a:r>
          </a:p>
          <a:p>
            <a:pPr>
              <a:buClrTx/>
              <a:buSzPct val="71000"/>
              <a:buFont typeface="Wingdings" pitchFamily="2" charset="2"/>
              <a:buChar char="q"/>
            </a:pP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Невостребованность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в родном языке в ближайшем социальном окружении (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мезосреда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>
              <a:buClrTx/>
              <a:buSzPct val="71000"/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Слабое использование родного языка в семьях (микросреда).</a:t>
            </a:r>
            <a:b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Налицо </a:t>
            </a:r>
            <a:r>
              <a:rPr lang="ru-RU" sz="3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проблема нарушения насыщения содержания информационного поля, и прагматического использования языка.</a:t>
            </a: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ИНИЦИАТИВЫ  ДЕТСКО-ВЗРОСЛОГО СООБЩЕСТВА</a:t>
            </a:r>
            <a:r>
              <a:rPr lang="ru-RU" sz="27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686800" cy="5303838"/>
          </a:xfrm>
        </p:spPr>
        <p:txBody>
          <a:bodyPr>
            <a:normAutofit fontScale="55000" lnSpcReduction="20000"/>
          </a:bodyPr>
          <a:lstStyle/>
          <a:p>
            <a:pPr lvl="0">
              <a:buClr>
                <a:srgbClr val="C00000"/>
              </a:buClr>
              <a:buSzPct val="83000"/>
              <a:buFont typeface="Wingdings" pitchFamily="2" charset="2"/>
              <a:buChar char="Ø"/>
            </a:pP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Создание учебно-методических комплектов нового поколения, сохранение и расширение издательской деятельности на бурятском языке для детей  (С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DVD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мобильных приложений для изучения бурятского языка и </a:t>
            </a:r>
            <a:r>
              <a:rPr lang="ru-RU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lvl="0">
              <a:buClr>
                <a:srgbClr val="C00000"/>
              </a:buClr>
              <a:buSzPct val="83000"/>
              <a:buFont typeface="Wingdings" pitchFamily="2" charset="2"/>
              <a:buChar char="Ø"/>
            </a:pP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информационно-коммуникационном пространстве в сети Интернет открыть собственный 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URL 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канал в 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по изучению бурятского языка.</a:t>
            </a:r>
          </a:p>
          <a:p>
            <a:pPr lvl="0">
              <a:buClr>
                <a:srgbClr val="C00000"/>
              </a:buClr>
              <a:buSzPct val="83000"/>
              <a:buFont typeface="Wingdings" pitchFamily="2" charset="2"/>
              <a:buChar char="Ø"/>
            </a:pP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Популяризовать бурятский язык, прежде всего в семье, взаимодействовать с родителями, объясняя и детям и родителям «Почему нужно обязательное изучение родного языка»; </a:t>
            </a:r>
          </a:p>
          <a:p>
            <a:pPr lvl="0">
              <a:buClr>
                <a:srgbClr val="C00000"/>
              </a:buClr>
              <a:buSzPct val="83000"/>
              <a:buFont typeface="Wingdings" pitchFamily="2" charset="2"/>
              <a:buChar char="Ø"/>
            </a:pP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Уделять большее внимание приобщению детей и их родителей к бурятской культуре через совместное участие в различных конкурсах, праздниках, посещение кружков, секций, студий, выставок;</a:t>
            </a:r>
          </a:p>
          <a:p>
            <a:pPr lvl="0">
              <a:buClr>
                <a:srgbClr val="C00000"/>
              </a:buClr>
              <a:buSzPct val="83000"/>
              <a:buFont typeface="Wingdings" pitchFamily="2" charset="2"/>
              <a:buChar char="Ø"/>
            </a:pP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Организовать проведение курсов по изучению бурятского языка;</a:t>
            </a:r>
          </a:p>
          <a:p>
            <a:pPr lvl="0">
              <a:buClr>
                <a:srgbClr val="C00000"/>
              </a:buClr>
              <a:buSzPct val="83000"/>
              <a:buFont typeface="Wingdings" pitchFamily="2" charset="2"/>
              <a:buChar char="Ø"/>
            </a:pP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Обеспечить показ фильмов и мультфильмов на бурятском языке;</a:t>
            </a:r>
          </a:p>
          <a:p>
            <a:pPr lvl="0">
              <a:buClr>
                <a:srgbClr val="C00000"/>
              </a:buClr>
              <a:buSzPct val="83000"/>
              <a:buFont typeface="Wingdings" pitchFamily="2" charset="2"/>
              <a:buChar char="Ø"/>
            </a:pPr>
            <a:r>
              <a:rPr lang="ru-RU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Организовать группы из учащихся и их родителей в летнем оздоровительном лагере.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38222" y="138336"/>
            <a:ext cx="4178174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dirty="0" smtClean="0">
                <a:solidFill>
                  <a:srgbClr val="990000"/>
                </a:solidFill>
              </a:rPr>
              <a:t>АВТОРСКАЯ ПРОГРАММА  «</a:t>
            </a:r>
            <a:r>
              <a:rPr lang="ru-RU" altLang="ru-RU" sz="2400" dirty="0" err="1" smtClean="0">
                <a:solidFill>
                  <a:srgbClr val="990000"/>
                </a:solidFill>
              </a:rPr>
              <a:t>Тоонто</a:t>
            </a:r>
            <a:r>
              <a:rPr lang="ru-RU" altLang="ru-RU" sz="2400" dirty="0" smtClean="0">
                <a:solidFill>
                  <a:srgbClr val="990000"/>
                </a:solidFill>
              </a:rPr>
              <a:t> </a:t>
            </a:r>
            <a:r>
              <a:rPr lang="ru-RU" altLang="ru-RU" sz="2400" dirty="0" err="1" smtClean="0">
                <a:solidFill>
                  <a:srgbClr val="990000"/>
                </a:solidFill>
              </a:rPr>
              <a:t>нютаг</a:t>
            </a:r>
            <a:r>
              <a:rPr lang="ru-RU" altLang="ru-RU" sz="2400" dirty="0" smtClean="0">
                <a:solidFill>
                  <a:srgbClr val="990000"/>
                </a:solidFill>
              </a:rPr>
              <a:t>»</a:t>
            </a:r>
            <a:br>
              <a:rPr lang="ru-RU" altLang="ru-RU" sz="2400" dirty="0" smtClean="0">
                <a:solidFill>
                  <a:srgbClr val="990000"/>
                </a:solidFill>
              </a:rPr>
            </a:br>
            <a:endParaRPr lang="ru-RU" altLang="ru-RU" sz="2400" dirty="0" smtClean="0">
              <a:solidFill>
                <a:srgbClr val="99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endParaRPr lang="ru-RU" altLang="ru-RU" dirty="0" smtClean="0"/>
          </a:p>
          <a:p>
            <a:pPr eaLnBrk="1" hangingPunct="1">
              <a:buNone/>
            </a:pPr>
            <a:endParaRPr lang="ru-RU" altLang="ru-RU" dirty="0" smtClean="0"/>
          </a:p>
        </p:txBody>
      </p:sp>
      <p:pic>
        <p:nvPicPr>
          <p:cNvPr id="11270" name="Picture 5" descr="DSC00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92905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47787" y="764704"/>
            <a:ext cx="3696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cap="all" dirty="0" smtClean="0">
                <a:solidFill>
                  <a:srgbClr val="99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cap="all" dirty="0" smtClean="0">
                <a:solidFill>
                  <a:srgbClr val="0000CC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МБДОУ  </a:t>
            </a:r>
            <a:r>
              <a:rPr lang="ru-RU" altLang="ru-RU" cap="all" dirty="0" err="1" smtClean="0">
                <a:solidFill>
                  <a:srgbClr val="0000CC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д</a:t>
            </a:r>
            <a:r>
              <a:rPr lang="ru-RU" altLang="ru-RU" cap="all" dirty="0" smtClean="0">
                <a:solidFill>
                  <a:srgbClr val="0000CC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/С «</a:t>
            </a:r>
            <a:r>
              <a:rPr lang="ru-RU" altLang="ru-RU" cap="all" dirty="0" err="1" smtClean="0">
                <a:solidFill>
                  <a:srgbClr val="0000CC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сЭСЭГ</a:t>
            </a:r>
            <a:r>
              <a:rPr lang="ru-RU" altLang="ru-RU" cap="all" dirty="0" smtClean="0">
                <a:solidFill>
                  <a:srgbClr val="0000CC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»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8" name="Picture 3" descr="G:\U6v0nPWpfHU.jpg"/>
          <p:cNvPicPr>
            <a:picLocks noChangeAspect="1" noChangeArrowheads="1"/>
          </p:cNvPicPr>
          <p:nvPr/>
        </p:nvPicPr>
        <p:blipFill>
          <a:blip r:embed="rId3" cstate="print"/>
          <a:srcRect t="18421"/>
          <a:stretch>
            <a:fillRect/>
          </a:stretch>
        </p:blipFill>
        <p:spPr bwMode="auto">
          <a:xfrm>
            <a:off x="4279459" y="1124744"/>
            <a:ext cx="4864541" cy="30243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572000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ЛИТЕРАТУРНО-ТВОРЧЕСКОЙ СТУДИИ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«З</a:t>
            </a:r>
            <a:r>
              <a:rPr lang="en-US" b="1" dirty="0" smtClean="0">
                <a:solidFill>
                  <a:srgbClr val="C00000"/>
                </a:solidFill>
                <a:latin typeface="Georgia" pitchFamily="18" charset="0"/>
              </a:rPr>
              <a:t>Y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РХЭНЭЙ ДУНУУД»</a:t>
            </a:r>
            <a:endParaRPr lang="ru-RU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6294" t="25163" r="7950" b="53470"/>
          <a:stretch>
            <a:fillRect/>
          </a:stretch>
        </p:blipFill>
        <p:spPr bwMode="auto">
          <a:xfrm>
            <a:off x="1043608" y="4797152"/>
            <a:ext cx="666023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016223" y="4149080"/>
            <a:ext cx="44999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ТВОРЧЕСКИЙ КЛУБ </a:t>
            </a:r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«ЛАДУУХАЙ»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КСОШ им. Х. </a:t>
            </a:r>
            <a:r>
              <a:rPr lang="ru-RU" sz="2400" b="1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Намсараева</a:t>
            </a:r>
            <a:endParaRPr lang="ru-RU" sz="2400" b="1" cap="none" spc="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764704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КСШ-И</a:t>
            </a:r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CC"/>
                </a:solidFill>
              </a:rPr>
              <a:t>РЕСПУБЛИКАНСКАЯ ОЛИМПИАДА-ФЕСТИВАЛЬ  </a:t>
            </a:r>
            <a:r>
              <a:rPr lang="ru-RU" sz="2400" dirty="0" smtClean="0">
                <a:solidFill>
                  <a:srgbClr val="C00000"/>
                </a:solidFill>
              </a:rPr>
              <a:t>«ЛИНГВА»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35685"/>
            <a:ext cx="91440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Ежегодно на базе МБОУ «</a:t>
            </a:r>
            <a:r>
              <a:rPr lang="ru-RU" sz="1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Кижингинская</a:t>
            </a: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СОШ им. Х. </a:t>
            </a:r>
            <a:r>
              <a:rPr lang="ru-RU" sz="1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Намсараева</a:t>
            </a: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проводится республиканская комплексная олимпиада среди учащихся 9-11 классов по русскому, бурятскому, английскому языкам  «</a:t>
            </a:r>
            <a:r>
              <a:rPr lang="ru-RU" sz="1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Лингва</a:t>
            </a: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рамках деятельности стажировочной площадки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Формирование лингвистической компетенции учащихся в условиях «</a:t>
            </a:r>
            <a:r>
              <a:rPr lang="ru-RU" sz="1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трилингвизма</a:t>
            </a:r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и республиканского праздника  «День бурятского языка»  </a:t>
            </a:r>
            <a:endParaRPr lang="ru-RU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25796" t="15968" r="22323" b="21983"/>
          <a:stretch>
            <a:fillRect/>
          </a:stretch>
        </p:blipFill>
        <p:spPr bwMode="auto">
          <a:xfrm>
            <a:off x="899592" y="548680"/>
            <a:ext cx="76328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5842" name="Picture 2" descr="C:\Users\user\Downloads\IMG_3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452320" cy="55892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ЛИТЕРАТУРНО-ХУДОЖЕСТВЕННЫЙ АЛЬМАНАХ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«ЧУВСТВО ЯЗЫКА»</a:t>
            </a:r>
            <a:endParaRPr lang="ru-RU" sz="32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национальный театр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C:\Users\user\Desktop\мун совет\РДК Одон\Кижингинский район\d4JC5uRDYPg.jpg"/>
          <p:cNvPicPr>
            <a:picLocks noChangeAspect="1" noChangeArrowheads="1"/>
          </p:cNvPicPr>
          <p:nvPr/>
        </p:nvPicPr>
        <p:blipFill>
          <a:blip r:embed="rId2" cstate="print"/>
          <a:srcRect t="25194"/>
          <a:stretch>
            <a:fillRect/>
          </a:stretch>
        </p:blipFill>
        <p:spPr bwMode="auto">
          <a:xfrm>
            <a:off x="0" y="764704"/>
            <a:ext cx="9144000" cy="4560168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30120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«РЕВИЗОР» на бурятском языке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Знаменитая и вечно современная комедия Гоголя.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Спектакль стал победителем Межрегионального конкурса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Зархайн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шэдитэ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ульгэрнууд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  </a:t>
            </a:r>
            <a:r>
              <a:rPr 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среди театральных коллективов</a:t>
            </a:r>
            <a:endParaRPr lang="ru-RU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6246" t="20297" r="16712" b="18672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32925" t="21282" r="18373" b="20641"/>
          <a:stretch>
            <a:fillRect/>
          </a:stretch>
        </p:blipFill>
        <p:spPr bwMode="auto">
          <a:xfrm>
            <a:off x="34166" y="0"/>
            <a:ext cx="9002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3" y="332656"/>
            <a:ext cx="7498080" cy="1143000"/>
          </a:xfrm>
        </p:spPr>
        <p:txBody>
          <a:bodyPr tIns="42154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220072" y="1556792"/>
            <a:ext cx="3657600" cy="4663440"/>
          </a:xfrm>
        </p:spPr>
        <p:txBody>
          <a:bodyPr lIns="84308" tIns="42154" rIns="84308" bIns="42154"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15359" r="66496" b="15435"/>
          <a:stretch>
            <a:fillRect/>
          </a:stretch>
        </p:blipFill>
        <p:spPr bwMode="auto">
          <a:xfrm>
            <a:off x="-27384" y="0"/>
            <a:ext cx="710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 lIns="84308" tIns="42154" rIns="84308" bIns="42154"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2920" y="673533"/>
            <a:ext cx="8671080" cy="442069"/>
          </a:xfrm>
          <a:prstGeom prst="rect">
            <a:avLst/>
          </a:prstGeom>
          <a:noFill/>
        </p:spPr>
        <p:txBody>
          <a:bodyPr wrap="square" lIns="87276" tIns="43637" rIns="87276" bIns="43637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3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700" b="1" dirty="0">
              <a:ln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4615" t="6154" r="7692"/>
          <a:stretch>
            <a:fillRect/>
          </a:stretch>
        </p:blipFill>
        <p:spPr bwMode="auto">
          <a:xfrm>
            <a:off x="755576" y="3933056"/>
            <a:ext cx="4104456" cy="270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179512" y="0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Реализация грантового проекта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Памятник бурятской литературы  Эрдэни Хайбзун Галшиева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«Бэлигуун толи» - «Зерцало мудрости»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l="8922" t="25372" r="40056" b="33794"/>
          <a:stretch>
            <a:fillRect/>
          </a:stretch>
        </p:blipFill>
        <p:spPr bwMode="auto">
          <a:xfrm>
            <a:off x="755576" y="1340768"/>
            <a:ext cx="3600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 l="22696" t="26001" r="21172" b="12771"/>
          <a:stretch>
            <a:fillRect/>
          </a:stretch>
        </p:blipFill>
        <p:spPr bwMode="auto">
          <a:xfrm>
            <a:off x="4992389" y="3933056"/>
            <a:ext cx="3983922" cy="272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user\Downloads\IMG-8676c0a44408c7014f74a45b64bf23b9-V.jpg"/>
          <p:cNvPicPr>
            <a:picLocks noChangeAspect="1" noChangeArrowheads="1"/>
          </p:cNvPicPr>
          <p:nvPr/>
        </p:nvPicPr>
        <p:blipFill>
          <a:blip r:embed="rId6" cstate="print"/>
          <a:srcRect t="23866" b="14279"/>
          <a:stretch>
            <a:fillRect/>
          </a:stretch>
        </p:blipFill>
        <p:spPr bwMode="auto">
          <a:xfrm>
            <a:off x="4464496" y="1340768"/>
            <a:ext cx="449999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1519</TotalTime>
  <Words>891</Words>
  <Application>Microsoft Office PowerPoint</Application>
  <PresentationFormat>Экран (4:3)</PresentationFormat>
  <Paragraphs>175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Факторы, влияющие на сохранение бурятского языка В КИЖИНГИНСКОМ РАЙОНЕ</vt:lpstr>
      <vt:lpstr>Слайд 2</vt:lpstr>
      <vt:lpstr>АВТОРСКАЯ ПРОГРАММА  «Тоонто нютаг» </vt:lpstr>
      <vt:lpstr>РЕСПУБЛИКАНСКАЯ ОЛИМПИАДА-ФЕСТИВАЛЬ  «ЛИНГВА»</vt:lpstr>
      <vt:lpstr> </vt:lpstr>
      <vt:lpstr>Детский национальный театр</vt:lpstr>
      <vt:lpstr>Слайд 7</vt:lpstr>
      <vt:lpstr>Слайд 8</vt:lpstr>
      <vt:lpstr> </vt:lpstr>
      <vt:lpstr> </vt:lpstr>
      <vt:lpstr>НАЙРАМДАЛАЙ ДУГЫ  международное сотрудничество</vt:lpstr>
      <vt:lpstr> </vt:lpstr>
      <vt:lpstr>Слайд 13</vt:lpstr>
      <vt:lpstr>САЙТ «СОЁЛ ТУЯА»</vt:lpstr>
      <vt:lpstr>Сонин буряад хэлэн дээрэ  «Хуугэдэй мэдээсэл» детская пресса на бурятском языке ЦДТ </vt:lpstr>
      <vt:lpstr>«Агаарай долгиндо»  </vt:lpstr>
      <vt:lpstr> </vt:lpstr>
      <vt:lpstr> </vt:lpstr>
      <vt:lpstr>Исследовательский проект  «Изучение языковой ситуации разных возрастных  категорий жителей  с. Кижинга» </vt:lpstr>
      <vt:lpstr> </vt:lpstr>
      <vt:lpstr> </vt:lpstr>
      <vt:lpstr>Динамика численности учащихся школ района, изучающих  бурятский язык </vt:lpstr>
      <vt:lpstr> </vt:lpstr>
      <vt:lpstr> ИНИЦИАТИВЫ  ДЕТСКО-ВЗРОСЛОГО СООБЩЕСТВА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user</dc:creator>
  <cp:lastModifiedBy>Центр</cp:lastModifiedBy>
  <cp:revision>48</cp:revision>
  <dcterms:created xsi:type="dcterms:W3CDTF">2018-06-07T12:58:58Z</dcterms:created>
  <dcterms:modified xsi:type="dcterms:W3CDTF">2021-10-11T02:34:18Z</dcterms:modified>
</cp:coreProperties>
</file>