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61" r:id="rId1"/>
    <p:sldMasterId id="2147483674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1D349-4E4C-4088-8965-C1305997A804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DD2EE5-7778-492D-86C2-1656D8148B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74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7038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55972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37610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59231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8754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9392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690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083612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80546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811292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6892890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282476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1039762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095210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121375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32126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320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&#1069;&#1090;&#1080;&#1084;&#1086;&#1083;&#1086;&#1075;&#1080;&#1103;" TargetMode="External"/><Relationship Id="rId2" Type="http://schemas.openxmlformats.org/officeDocument/2006/relationships/hyperlink" Target="https://ru.wikipedia.org/wiki/&#1044;&#1088;&#1077;&#1074;&#1085;&#1077;&#1075;&#1088;&#1077;&#1095;&#1077;&#1089;&#1082;&#1080;&#1081;_&#1103;&#1079;&#1099;&#1082;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u.wikipedia.org/wiki/&#1054;&#1082;&#1088;&#1091;&#1078;&#1077;&#1085;&#1080;&#1077;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523880" y="86832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4400" b="1" strike="noStrike" spc="-1">
                <a:solidFill>
                  <a:srgbClr val="000000"/>
                </a:solidFill>
                <a:latin typeface="Calibri Light"/>
              </a:rPr>
              <a:t>О необходимости создания университетской предпринимательской экосреды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3200" b="0" i="1" strike="noStrike" spc="-1">
                <a:solidFill>
                  <a:srgbClr val="000000"/>
                </a:solidFill>
                <a:latin typeface="Calibri"/>
              </a:rPr>
              <a:t>Потаев В.С. – д.э.н., профессор кафедры эконометрики и прикладной экономики</a:t>
            </a: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460511-D2E3-44E5-B727-4482E6106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0" y="355107"/>
            <a:ext cx="10972440" cy="701336"/>
          </a:xfrm>
        </p:spPr>
        <p:txBody>
          <a:bodyPr/>
          <a:lstStyle/>
          <a:p>
            <a:r>
              <a:rPr lang="ru-RU" sz="3200" dirty="0"/>
              <a:t>Факторы внешней университетской среды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ABF7DE1-0E46-4CEC-B3F4-A3FEFB88FB3D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480" y="1056443"/>
            <a:ext cx="10972440" cy="5575176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buFont typeface="+mj-lt"/>
              <a:buAutoNum type="arabicPeriod"/>
            </a:pPr>
            <a:endParaRPr lang="ru-RU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rabicPeriod"/>
            </a:pPr>
            <a:endParaRPr lang="ru-RU" sz="20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rabicPeriod"/>
            </a:pPr>
            <a:endParaRPr lang="ru-RU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rabicPeriod"/>
            </a:pPr>
            <a:endParaRPr lang="ru-RU" sz="20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ru-RU" sz="2000" dirty="0">
                <a:effectLst/>
                <a:latin typeface="+mj-lt"/>
                <a:ea typeface="Times New Roman" panose="02020603050405020304" pitchFamily="18" charset="0"/>
              </a:rPr>
              <a:t>Конституция Российской Федерации от 12.12.1993 г. 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ru-RU" sz="2000" dirty="0">
                <a:effectLst/>
                <a:latin typeface="+mj-lt"/>
                <a:ea typeface="Times New Roman" panose="02020603050405020304" pitchFamily="18" charset="0"/>
              </a:rPr>
              <a:t>Федеральный закон от 29 декабря 2012 г. N 273-ФЗ «Об образовании в Российской Федерации».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ru-RU" sz="2000" dirty="0">
                <a:effectLst/>
                <a:latin typeface="+mj-lt"/>
                <a:ea typeface="Times New Roman" panose="02020603050405020304" pitchFamily="18" charset="0"/>
              </a:rPr>
              <a:t>Федеральный государственный образовательный стандарт высшего образования по направлению подготовки 38.03.01 Экономика (уровень бакалавриата). Утвержден приказом Министерства образования и науки Российской Федерации от 12.08.2020 г. №</a:t>
            </a:r>
            <a:r>
              <a:rPr lang="ru-RU" sz="2000" dirty="0">
                <a:ea typeface="Times New Roman" panose="02020603050405020304" pitchFamily="18" charset="0"/>
              </a:rPr>
              <a:t>954</a:t>
            </a:r>
            <a:r>
              <a:rPr lang="ru-RU" sz="2000" dirty="0">
                <a:effectLst/>
                <a:latin typeface="+mj-lt"/>
                <a:ea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ru-RU" sz="2000" dirty="0">
                <a:effectLst/>
                <a:latin typeface="+mj-lt"/>
                <a:ea typeface="Times New Roman" panose="02020603050405020304" pitchFamily="18" charset="0"/>
              </a:rPr>
              <a:t>Федеральный государственный образовательный стандарт высшего образования по направлению подготовки 38.04.01 Экономика (уровень магистратуры). Утвержден приказом Министерства образования и науки Российской Федерации от </a:t>
            </a:r>
            <a:r>
              <a:rPr lang="ru-RU" sz="2000" dirty="0">
                <a:ea typeface="Times New Roman" panose="02020603050405020304" pitchFamily="18" charset="0"/>
              </a:rPr>
              <a:t>11</a:t>
            </a:r>
            <a:r>
              <a:rPr lang="ru-RU" sz="2000" dirty="0">
                <a:effectLst/>
                <a:latin typeface="+mj-lt"/>
                <a:ea typeface="Times New Roman" panose="02020603050405020304" pitchFamily="18" charset="0"/>
              </a:rPr>
              <a:t>.08.2020 г. №339.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000" dirty="0">
                <a:latin typeface="+mj-lt"/>
              </a:rPr>
              <a:t>6.  Стратегия научно-технического развития России до 2035 года (утв. Президентом РФ от 01.12.2016 г.)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000" dirty="0">
                <a:latin typeface="+mj-lt"/>
              </a:rPr>
              <a:t>7. Указ Президента РФ №24 от 07.05.2018 г. «О национальных целях и стратегических задачах развития Российской Федерации на период до 2024 года».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2000" dirty="0">
                <a:latin typeface="+mj-lt"/>
              </a:rPr>
              <a:t>8. Национальный проект «Малое и среднее предпринимательство и поддержка индивидуальных предпринимательских инициатив» (утв. Президиумом Совета при Президенте РФ от 24.12.2018 г.)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ru-RU" sz="1800" dirty="0"/>
          </a:p>
          <a:p>
            <a:pPr marL="0" indent="0" algn="just">
              <a:lnSpc>
                <a:spcPct val="100000"/>
              </a:lnSpc>
              <a:buNone/>
            </a:pPr>
            <a:endParaRPr lang="ru-RU" sz="1800" dirty="0">
              <a:latin typeface="+mj-lt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ru-RU" sz="1800" dirty="0"/>
          </a:p>
          <a:p>
            <a:pPr marL="0" indent="0" algn="just">
              <a:lnSpc>
                <a:spcPct val="100000"/>
              </a:lnSpc>
              <a:buNone/>
            </a:pPr>
            <a:endParaRPr lang="ru-RU" sz="1800" dirty="0">
              <a:latin typeface="+mj-lt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ru-RU" sz="1800" dirty="0">
              <a:latin typeface="+mj-lt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ru-RU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6842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6D0075-97E7-42AC-A85D-00CA85683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0" y="408373"/>
            <a:ext cx="10972440" cy="479394"/>
          </a:xfrm>
        </p:spPr>
        <p:txBody>
          <a:bodyPr/>
          <a:lstStyle/>
          <a:p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Факторы внутренней университетской среды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1E101A-5BFA-4A1C-AA5B-5FAE03B4DA6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887767"/>
            <a:ext cx="10972440" cy="5561859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endParaRPr lang="ru-RU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endParaRPr lang="ru-RU" sz="2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ru-RU" sz="2200" dirty="0">
                <a:effectLst/>
                <a:latin typeface="+mj-lt"/>
                <a:ea typeface="Times New Roman" panose="02020603050405020304" pitchFamily="18" charset="0"/>
              </a:rPr>
              <a:t>Устав ФГБОУ ВО «Бурятский государственный университет имени </a:t>
            </a:r>
            <a:r>
              <a:rPr lang="ru-RU" sz="2200" dirty="0" err="1">
                <a:effectLst/>
                <a:latin typeface="+mj-lt"/>
                <a:ea typeface="Times New Roman" panose="02020603050405020304" pitchFamily="18" charset="0"/>
              </a:rPr>
              <a:t>Доржи</a:t>
            </a:r>
            <a:r>
              <a:rPr lang="ru-RU" sz="2200" dirty="0">
                <a:effectLst/>
                <a:latin typeface="+mj-lt"/>
                <a:ea typeface="Times New Roman" panose="02020603050405020304" pitchFamily="18" charset="0"/>
              </a:rPr>
              <a:t> Банзарова». Утвержден приказом Министерства науки и высшего образования РФ от 27.12.2018 г. №1294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ru-RU" sz="2200" dirty="0">
                <a:effectLst/>
                <a:latin typeface="+mj-lt"/>
                <a:ea typeface="Times New Roman" panose="02020603050405020304" pitchFamily="18" charset="0"/>
              </a:rPr>
              <a:t>Устав Общественного движения «Федерация студенческого самоуправления Бурятского государственного университета от 02.09.2015 г. </a:t>
            </a:r>
          </a:p>
          <a:p>
            <a:pPr marL="342900" lvl="0" indent="-342900" algn="just">
              <a:lnSpc>
                <a:spcPct val="100000"/>
              </a:lnSpc>
              <a:buFont typeface="+mj-lt"/>
              <a:buAutoNum type="arabicPeriod"/>
            </a:pPr>
            <a:r>
              <a:rPr lang="ru-RU" sz="2200" kern="1800" dirty="0">
                <a:effectLst/>
                <a:latin typeface="+mj-lt"/>
                <a:ea typeface="Times New Roman" panose="02020603050405020304" pitchFamily="18" charset="0"/>
              </a:rPr>
              <a:t>Положение о кафедре факультета/ института. Утверждено приказом ФГБОУ ВО «БГУ» от 21.04.2017 г. №233-ОД. </a:t>
            </a:r>
            <a:endParaRPr lang="ru-RU" sz="2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ru-RU" sz="2200" kern="1800" dirty="0">
                <a:effectLst/>
                <a:latin typeface="+mj-lt"/>
                <a:ea typeface="Times New Roman" panose="02020603050405020304" pitchFamily="18" charset="0"/>
              </a:rPr>
              <a:t>Положение о порядке проведения практики обучающихся в ФГБОУ ВО «БГУ». Утверждено приказом ФГБОУ ВО «БГУ» от 27.04.2016 г. №217-ОД.</a:t>
            </a:r>
            <a:endParaRPr lang="ru-RU" sz="2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ru-RU" sz="2200" dirty="0">
                <a:effectLst/>
                <a:latin typeface="+mj-lt"/>
                <a:ea typeface="Times New Roman" panose="02020603050405020304" pitchFamily="18" charset="0"/>
              </a:rPr>
              <a:t>К</a:t>
            </a:r>
            <a:r>
              <a:rPr lang="ru-RU" sz="2200" kern="1800" dirty="0">
                <a:effectLst/>
                <a:latin typeface="+mj-lt"/>
                <a:ea typeface="Times New Roman" panose="02020603050405020304" pitchFamily="18" charset="0"/>
              </a:rPr>
              <a:t>онцепция воспитательной деятельности в БГУ. 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ru-RU" sz="2200" dirty="0">
                <a:effectLst/>
                <a:latin typeface="+mj-lt"/>
                <a:ea typeface="Times New Roman" panose="02020603050405020304" pitchFamily="18" charset="0"/>
              </a:rPr>
              <a:t>Концепция развития ФГБОУ ВО «Бурятский государственный университет имени </a:t>
            </a:r>
            <a:r>
              <a:rPr lang="ru-RU" sz="2200" dirty="0" err="1">
                <a:effectLst/>
                <a:latin typeface="+mj-lt"/>
                <a:ea typeface="Times New Roman" panose="02020603050405020304" pitchFamily="18" charset="0"/>
              </a:rPr>
              <a:t>Доржи</a:t>
            </a:r>
            <a:r>
              <a:rPr lang="ru-RU" sz="2200" dirty="0">
                <a:effectLst/>
                <a:latin typeface="+mj-lt"/>
                <a:ea typeface="Times New Roman" panose="02020603050405020304" pitchFamily="18" charset="0"/>
              </a:rPr>
              <a:t> Банзарова» (проект).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ru-RU" sz="2200" dirty="0">
                <a:latin typeface="+mj-lt"/>
                <a:ea typeface="Times New Roman" panose="02020603050405020304" pitchFamily="18" charset="0"/>
              </a:rPr>
              <a:t>Стратегия развития </a:t>
            </a:r>
            <a:r>
              <a:rPr lang="ru-RU" sz="2200" dirty="0">
                <a:effectLst/>
                <a:latin typeface="+mj-lt"/>
                <a:ea typeface="Times New Roman" panose="02020603050405020304" pitchFamily="18" charset="0"/>
              </a:rPr>
              <a:t>Бурятского государственного университета имени </a:t>
            </a:r>
            <a:r>
              <a:rPr lang="ru-RU" sz="2200" dirty="0" err="1">
                <a:effectLst/>
                <a:latin typeface="+mj-lt"/>
                <a:ea typeface="Times New Roman" panose="02020603050405020304" pitchFamily="18" charset="0"/>
              </a:rPr>
              <a:t>Доржи</a:t>
            </a:r>
            <a:r>
              <a:rPr lang="ru-RU" sz="2200" dirty="0">
                <a:effectLst/>
                <a:latin typeface="+mj-lt"/>
                <a:ea typeface="Times New Roman" panose="02020603050405020304" pitchFamily="18" charset="0"/>
              </a:rPr>
              <a:t> Банзарова до 2035 года (проект).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ru-RU" sz="2200" dirty="0">
                <a:ea typeface="Times New Roman" panose="02020603050405020304" pitchFamily="18" charset="0"/>
              </a:rPr>
              <a:t>Программа развития </a:t>
            </a: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Института экономики и управления на период 2021-2025 гг. </a:t>
            </a:r>
            <a:r>
              <a:rPr lang="ru-RU" sz="2200" dirty="0">
                <a:effectLst/>
                <a:latin typeface="+mj-lt"/>
                <a:ea typeface="Times New Roman" panose="02020603050405020304" pitchFamily="18" charset="0"/>
              </a:rPr>
              <a:t>(проект).</a:t>
            </a:r>
            <a:endParaRPr lang="ru-RU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endParaRPr lang="ru-RU" sz="2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endParaRPr lang="ru-RU" sz="22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6157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8CD3C-F006-49DA-9901-8F890F8E2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055160"/>
          </a:xfrm>
        </p:spPr>
        <p:txBody>
          <a:bodyPr/>
          <a:lstStyle/>
          <a:p>
            <a:r>
              <a:rPr lang="ru-RU" sz="3200" dirty="0"/>
              <a:t>Что сделано по созданию университетской предпринимательской </a:t>
            </a:r>
            <a:r>
              <a:rPr lang="ru-RU" sz="3200" dirty="0" err="1"/>
              <a:t>экосреды</a:t>
            </a:r>
            <a:endParaRPr lang="ru-RU" sz="32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C5AFB6-DDA8-4439-BCD8-A38BAB18A08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276200"/>
            <a:ext cx="10972440" cy="500700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ru-RU" sz="2000" dirty="0"/>
              <a:t> </a:t>
            </a:r>
          </a:p>
          <a:p>
            <a:pPr algn="just">
              <a:lnSpc>
                <a:spcPct val="100000"/>
              </a:lnSpc>
            </a:pPr>
            <a:endParaRPr lang="ru-RU" sz="2200" dirty="0"/>
          </a:p>
          <a:p>
            <a:pPr algn="just">
              <a:lnSpc>
                <a:spcPct val="100000"/>
              </a:lnSpc>
            </a:pPr>
            <a:r>
              <a:rPr lang="ru-RU" sz="2200" dirty="0"/>
              <a:t>1. В учебный процесс многих направлений обучения включены дисциплины формирующие предпринимательские компетенции (Основы предпринимательства, Организация малого бизнеса, Бизнес-планирование, Интернет-предпринимательство).</a:t>
            </a:r>
          </a:p>
          <a:p>
            <a:pPr algn="just">
              <a:lnSpc>
                <a:spcPct val="100000"/>
              </a:lnSpc>
            </a:pPr>
            <a:r>
              <a:rPr lang="ru-RU" sz="2200" dirty="0"/>
              <a:t>2. Разработан и одобрен УМС университета курс «Развитие предпринимательских способностей».</a:t>
            </a:r>
          </a:p>
          <a:p>
            <a:pPr algn="just">
              <a:lnSpc>
                <a:spcPct val="100000"/>
              </a:lnSpc>
            </a:pPr>
            <a:r>
              <a:rPr lang="ru-RU" sz="2200" dirty="0"/>
              <a:t>3. Периодически проводятся встречи студентов с действующими предпринимателями (на неделе предпринимательства).</a:t>
            </a:r>
          </a:p>
          <a:p>
            <a:pPr algn="just">
              <a:lnSpc>
                <a:spcPct val="100000"/>
              </a:lnSpc>
            </a:pPr>
            <a:r>
              <a:rPr lang="ru-RU" sz="2200" dirty="0"/>
              <a:t>4. Начаты исследования по наличию и развитию предпринимательских способностей у студентов и внедрению института наставничества. </a:t>
            </a:r>
          </a:p>
          <a:p>
            <a:pPr algn="just">
              <a:lnSpc>
                <a:spcPct val="100000"/>
              </a:lnSpc>
            </a:pPr>
            <a:r>
              <a:rPr lang="ru-RU" sz="2200" dirty="0"/>
              <a:t>5. В университете открыт Молодежный бизнес-инкубатор. </a:t>
            </a:r>
          </a:p>
          <a:p>
            <a:pPr algn="just">
              <a:lnSpc>
                <a:spcPct val="100000"/>
              </a:lnSpc>
            </a:pPr>
            <a:r>
              <a:rPr lang="ru-RU" sz="2200" dirty="0"/>
              <a:t>6. При БГУ имени </a:t>
            </a:r>
            <a:r>
              <a:rPr lang="ru-RU" sz="2200" dirty="0" err="1"/>
              <a:t>Доржи</a:t>
            </a:r>
            <a:r>
              <a:rPr lang="ru-RU" sz="2200" dirty="0"/>
              <a:t> Банзарова открыта «Точка кипения», где будут обсуждаться и проходить экспертизу предпринимательские идеи студентов. </a:t>
            </a:r>
          </a:p>
          <a:p>
            <a:pPr algn="just"/>
            <a:r>
              <a:rPr lang="ru-RU" sz="2200" dirty="0"/>
              <a:t>7. </a:t>
            </a:r>
          </a:p>
          <a:p>
            <a:pPr algn="just"/>
            <a:endParaRPr lang="ru-RU" sz="2000" dirty="0"/>
          </a:p>
          <a:p>
            <a:endParaRPr lang="ru-RU" sz="2000" dirty="0"/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19496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04CF1-6ACE-485C-8403-2E982088A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055160"/>
          </a:xfrm>
        </p:spPr>
        <p:txBody>
          <a:bodyPr/>
          <a:lstStyle/>
          <a:p>
            <a:r>
              <a:rPr lang="ru-RU" sz="3200" dirty="0"/>
              <a:t>Что еще надо сделать по созданию университетской предпринимательской </a:t>
            </a:r>
            <a:r>
              <a:rPr lang="ru-RU" sz="3200" dirty="0" err="1"/>
              <a:t>экосреды</a:t>
            </a:r>
            <a:endParaRPr lang="ru-RU" sz="32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911C25-D8A9-4051-802A-21487C3B719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1276200"/>
            <a:ext cx="10972440" cy="5124600"/>
          </a:xfrm>
        </p:spPr>
        <p:txBody>
          <a:bodyPr anchor="t"/>
          <a:lstStyle/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/>
              <a:t>Включить развитие предпринимательства и предпринимательского мышления у студентов в миссию и стратегию развития Бурятского государственного университета до 2035 года.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/>
              <a:t>В концепции и стратегии развития БГУ добавить в перечень приоритетных научных направлений и в перечень стратегических проектов «Организацию и развитие университетской предпринимательской </a:t>
            </a:r>
            <a:r>
              <a:rPr lang="ru-RU" sz="2000" dirty="0" err="1"/>
              <a:t>экосреды</a:t>
            </a:r>
            <a:r>
              <a:rPr lang="ru-RU" sz="2000" dirty="0"/>
              <a:t>»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/>
              <a:t>Институты и факультеты БГУ, в первую очередь ИЭУ должны разработать собственные стратегии и план действий в сфере предпринимательства.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/>
              <a:t>Возложить ответственность за развитие программ предпринимательского образования на УМС университета и ИЭУ.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/>
              <a:t>Определить ответственных за развитие предпринимательского образования на уровне институтов и факультетов на зам. директоров, деканов или ответственных за учебную работу.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ru-RU" sz="2000" dirty="0"/>
              <a:t>Определить размер и источники финансовых ресурсов на поддержку проекта «Организация и развитие университетской предпринимательской </a:t>
            </a:r>
            <a:r>
              <a:rPr lang="ru-RU" sz="2000" dirty="0" err="1"/>
              <a:t>экосреды</a:t>
            </a:r>
            <a:r>
              <a:rPr lang="ru-RU" sz="2000" dirty="0"/>
              <a:t>».</a:t>
            </a:r>
          </a:p>
          <a:p>
            <a:pPr marL="457200" indent="-457200" algn="just">
              <a:lnSpc>
                <a:spcPct val="100000"/>
              </a:lnSpc>
              <a:buFontTx/>
              <a:buAutoNum type="arabicPeriod"/>
            </a:pPr>
            <a:r>
              <a:rPr lang="ru-RU" sz="2000" dirty="0"/>
              <a:t>Установить дисциплины по предпринимательству обязательными для всех направлений обучения. 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endParaRPr lang="ru-RU" sz="2000" dirty="0"/>
          </a:p>
          <a:p>
            <a:pPr marL="457200" indent="-457200">
              <a:lnSpc>
                <a:spcPct val="100000"/>
              </a:lnSpc>
              <a:buAutoNum type="arabicPeriod"/>
            </a:pPr>
            <a:endParaRPr lang="ru-RU" sz="2000" dirty="0"/>
          </a:p>
          <a:p>
            <a:pPr marL="457200" indent="-457200">
              <a:buAutoNum type="arabicPeriod"/>
            </a:pPr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3256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4935AEA0-4227-4CE8-9DE3-5B41E6BE634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9480" y="550415"/>
            <a:ext cx="10972440" cy="5779363"/>
          </a:xfrm>
        </p:spPr>
        <p:txBody>
          <a:bodyPr anchor="t">
            <a:normAutofit/>
          </a:bodyPr>
          <a:lstStyle/>
          <a:p>
            <a:pPr algn="just"/>
            <a:r>
              <a:rPr lang="ru-RU" sz="2000" dirty="0"/>
              <a:t>8. Провести экспертизу (ревизию) основных профессиональных образовательных программ БГУ на наличие предпринимательских курсов.</a:t>
            </a:r>
          </a:p>
          <a:p>
            <a:pPr algn="just"/>
            <a:r>
              <a:rPr lang="ru-RU" sz="2000" dirty="0"/>
              <a:t>9.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Провести экспертизу (ревизию) учебно-методических комплексов на соответствие мировым и российским образовательным стандартам по формированию у студентов предпринимательских компетенций. </a:t>
            </a:r>
          </a:p>
          <a:p>
            <a:pPr algn="just"/>
            <a:r>
              <a:rPr lang="ru-RU" sz="20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10. Увеличить число лекций и занятий проводимых приглашенными предпринимателями, бизнес-тренерами и другими спикерами, связанных в своей деятельности с предпринимательством. </a:t>
            </a:r>
          </a:p>
          <a:p>
            <a:pPr algn="just"/>
            <a:r>
              <a:rPr lang="ru-RU" sz="20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11. Организовать поддержку и сопровождение со стороны кафедр и научных руководителей выпускников желающих стать предпринимателями. </a:t>
            </a:r>
          </a:p>
          <a:p>
            <a:pPr algn="just"/>
            <a:r>
              <a:rPr lang="ru-RU" sz="20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12. Увеличить количество выпускных квалификационных работ защищаемых в форме «Диплом как стартап». </a:t>
            </a:r>
          </a:p>
          <a:p>
            <a:pPr algn="just"/>
            <a:r>
              <a:rPr lang="ru-RU" sz="20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13. Увеличить число научных исследований, ВКР и публикаций выполненных ППС и студентами БГУ по теме «Организация и развитие предпринимательской </a:t>
            </a:r>
            <a:r>
              <a:rPr lang="ru-RU" sz="2000" dirty="0" err="1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экосреды</a:t>
            </a:r>
            <a:r>
              <a:rPr lang="ru-RU" sz="20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 в регионе». </a:t>
            </a:r>
          </a:p>
          <a:p>
            <a:pPr algn="just"/>
            <a:r>
              <a:rPr lang="ru-RU" sz="20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14. УМС университета установить индикаторы (критерии) развития университетской  предпринимательской </a:t>
            </a:r>
            <a:r>
              <a:rPr lang="ru-RU" sz="2000" dirty="0" err="1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экосреды</a:t>
            </a:r>
            <a:r>
              <a:rPr lang="ru-RU" sz="20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.</a:t>
            </a:r>
          </a:p>
          <a:p>
            <a:pPr algn="just"/>
            <a:r>
              <a:rPr lang="ru-RU" sz="20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15. Определить организационно-экономический механизм вовлечения </a:t>
            </a:r>
            <a:r>
              <a:rPr lang="ru-RU" sz="200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университета в предпринимательское </a:t>
            </a:r>
            <a:r>
              <a:rPr lang="ru-RU" sz="20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сообщество.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12057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37EE56-1A28-44EA-B2E5-9755E9A13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79" y="2413825"/>
            <a:ext cx="10972440" cy="1250280"/>
          </a:xfrm>
        </p:spPr>
        <p:txBody>
          <a:bodyPr/>
          <a:lstStyle/>
          <a:p>
            <a:pPr algn="ctr"/>
            <a:r>
              <a:rPr lang="ru-RU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81731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838080" y="365040"/>
            <a:ext cx="10514880" cy="49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Calibri Light"/>
              </a:rPr>
              <a:t>Тема научно-исследовательских работ по кафедре ЭКПЭ</a:t>
            </a:r>
            <a:endParaRPr lang="ru-RU" sz="2800" b="0" strike="noStrike" spc="-1">
              <a:latin typeface="Arial"/>
            </a:endParaRPr>
          </a:p>
        </p:txBody>
      </p:sp>
      <p:graphicFrame>
        <p:nvGraphicFramePr>
          <p:cNvPr id="79" name="Table 2"/>
          <p:cNvGraphicFramePr/>
          <p:nvPr>
            <p:extLst>
              <p:ext uri="{D42A27DB-BD31-4B8C-83A1-F6EECF244321}">
                <p14:modId xmlns:p14="http://schemas.microsoft.com/office/powerpoint/2010/main" val="2736745080"/>
              </p:ext>
            </p:extLst>
          </p:nvPr>
        </p:nvGraphicFramePr>
        <p:xfrm>
          <a:off x="784080" y="1108440"/>
          <a:ext cx="10569600" cy="5463000"/>
        </p:xfrm>
        <a:graphic>
          <a:graphicData uri="http://schemas.openxmlformats.org/drawingml/2006/table">
            <a:tbl>
              <a:tblPr/>
              <a:tblGrid>
                <a:gridCol w="1761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51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01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Наименование работы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Научный руководитель (Ф.И.О, ученая степень, ученое звание)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Исполнители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Начало выполнения (год)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Окончание выполнения (год)</a:t>
                      </a:r>
                      <a:endParaRPr lang="ru-RU" sz="1600" b="0" strike="noStrike" spc="-1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Ожидаемые научные и практические результаты (писать развернуто, используя слова: «планируется изучить, получить, найти...»)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Организация и развитие предпринимательской экосреды в регионе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Потаев В.С., д.э.н., профессор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Цыренов Д.Д.,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Чимитдоржиева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Е.Ц.,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Булгатова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Ю.С.,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Санковец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А.А.,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Занданова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О.Ф., Кутумов А.С., </a:t>
                      </a:r>
                      <a:endParaRPr lang="ru-RU" sz="1800" b="0" strike="noStrike" spc="-1" dirty="0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Хандаров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Ф.В.,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Балдаева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И.Б. 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Будут разработаны научно-методические рекомендации по организации и развитию предпринимательской среды в регионе. Для этого планируется изучить внешние и внутренние факторы, влияющие на развитие регионального предпринимательства, получить оптимальную модель предпринимательской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экосреды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. 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 marL="46800" marR="468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38080" y="365040"/>
            <a:ext cx="10514880" cy="14104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br>
              <a:rPr dirty="0"/>
            </a:br>
            <a:r>
              <a:rPr lang="ru-RU" sz="2800" b="1" strike="noStrike" spc="-1" dirty="0">
                <a:solidFill>
                  <a:srgbClr val="000000"/>
                </a:solidFill>
                <a:latin typeface="Calibri Light"/>
              </a:rPr>
              <a:t>1 этап научно-исследовательских работ: </a:t>
            </a:r>
            <a:r>
              <a:rPr lang="ru-RU" sz="2800" b="1" i="1" strike="noStrike" spc="-1" dirty="0">
                <a:solidFill>
                  <a:srgbClr val="000000"/>
                </a:solidFill>
                <a:latin typeface="Calibri Light"/>
              </a:rPr>
              <a:t>Организация и развитие вузовской предпринимательской </a:t>
            </a:r>
            <a:r>
              <a:rPr lang="ru-RU" sz="2800" b="1" i="1" strike="noStrike" spc="-1" dirty="0" err="1">
                <a:solidFill>
                  <a:srgbClr val="000000"/>
                </a:solidFill>
                <a:latin typeface="Calibri Light"/>
              </a:rPr>
              <a:t>экосреды</a:t>
            </a:r>
            <a:r>
              <a:rPr lang="ru-RU" sz="2800" b="1" i="1" strike="noStrike" spc="-1" dirty="0">
                <a:solidFill>
                  <a:srgbClr val="000000"/>
                </a:solidFill>
                <a:latin typeface="Calibri Light"/>
              </a:rPr>
              <a:t> (на примере Бурятского государственного университета имени </a:t>
            </a:r>
            <a:r>
              <a:rPr lang="ru-RU" sz="2800" b="1" i="1" strike="noStrike" spc="-1" dirty="0" err="1">
                <a:solidFill>
                  <a:srgbClr val="000000"/>
                </a:solidFill>
                <a:latin typeface="Calibri Light"/>
              </a:rPr>
              <a:t>Доржи</a:t>
            </a:r>
            <a:r>
              <a:rPr lang="ru-RU" sz="2800" b="1" i="1" strike="noStrike" spc="-1" dirty="0">
                <a:solidFill>
                  <a:srgbClr val="000000"/>
                </a:solidFill>
                <a:latin typeface="Calibri Light"/>
              </a:rPr>
              <a:t> Банзарова). </a:t>
            </a:r>
            <a:br>
              <a:rPr dirty="0"/>
            </a:br>
            <a:endParaRPr lang="ru-RU" sz="2800" b="0" strike="noStrike" spc="-1" dirty="0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38080" y="1660124"/>
            <a:ext cx="10514880" cy="47122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6500"/>
          </a:bodyPr>
          <a:lstStyle/>
          <a:p>
            <a:pPr marL="7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b="1" strike="noStrike" spc="-1" dirty="0">
                <a:solidFill>
                  <a:srgbClr val="000000"/>
                </a:solidFill>
                <a:latin typeface="Calibri"/>
              </a:rPr>
              <a:t>Актуальность темы исследований</a:t>
            </a:r>
            <a:endParaRPr lang="ru-RU" sz="2800" b="0" strike="noStrike" spc="-1" dirty="0">
              <a:latin typeface="Arial"/>
            </a:endParaRPr>
          </a:p>
          <a:p>
            <a:pPr marL="7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Основной причиной низкого социально-экономического развития наших регионов России, в частности Республики Бурятия, является недостаточная вовлеченность граждан в предпринимательскую деятельность. Во многом это происходит из-за недопонимания значения предпринимательства и недостаточного развития у населения предпринимательских навыков. </a:t>
            </a:r>
            <a:endParaRPr lang="ru-RU" sz="2800" b="0" strike="noStrike" spc="-1" dirty="0">
              <a:latin typeface="Arial"/>
            </a:endParaRPr>
          </a:p>
          <a:p>
            <a:pPr marL="7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Развитию 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</a:rPr>
              <a:t>business skills 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не уделяется внимания ни в семье, ни в школе. В университетах вопросами развития «твердых» и «мягких» навыков, необходимых для предпринимателя, только начали заниматься. Поэтому необходимость создания предпринимательской 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Calibri"/>
              </a:rPr>
              <a:t>экосреды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 в университетах не вызывает сомнения. Для современного поколени</a:t>
            </a:r>
            <a:r>
              <a:rPr lang="ru-RU" sz="2800" spc="-1" dirty="0">
                <a:solidFill>
                  <a:srgbClr val="000000"/>
                </a:solidFill>
                <a:latin typeface="Calibri"/>
              </a:rPr>
              <a:t>я студентов относящихся согласно теории поколений, к поколению «</a:t>
            </a:r>
            <a:r>
              <a:rPr lang="en-US" sz="2800" spc="-1" dirty="0">
                <a:solidFill>
                  <a:srgbClr val="000000"/>
                </a:solidFill>
                <a:latin typeface="Calibri"/>
              </a:rPr>
              <a:t>Z</a:t>
            </a:r>
            <a:r>
              <a:rPr lang="ru-RU" sz="2800" spc="-1" dirty="0">
                <a:solidFill>
                  <a:srgbClr val="000000"/>
                </a:solidFill>
                <a:latin typeface="Calibri"/>
              </a:rPr>
              <a:t>», не желающих работать на кого-то и мечтающих о карьере предпринимателя, 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как никогда актуально. </a:t>
            </a:r>
            <a:endParaRPr lang="ru-RU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838080" y="365040"/>
            <a:ext cx="10514880" cy="1892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25000" lnSpcReduction="20000"/>
          </a:bodyPr>
          <a:lstStyle/>
          <a:p>
            <a:pPr>
              <a:lnSpc>
                <a:spcPct val="90000"/>
              </a:lnSpc>
            </a:pPr>
            <a:br>
              <a:rPr dirty="0"/>
            </a:br>
            <a:br>
              <a:rPr dirty="0"/>
            </a:br>
            <a:endParaRPr lang="en-US" dirty="0"/>
          </a:p>
          <a:p>
            <a:pPr>
              <a:lnSpc>
                <a:spcPct val="90000"/>
              </a:lnSpc>
            </a:pPr>
            <a:endParaRPr lang="en-US" sz="14400" b="1" u="sng" strike="noStrike" spc="-1" dirty="0">
              <a:solidFill>
                <a:srgbClr val="000000"/>
              </a:solidFill>
              <a:uFillTx/>
              <a:latin typeface="Calibri Light"/>
            </a:endParaRPr>
          </a:p>
          <a:p>
            <a:pPr>
              <a:lnSpc>
                <a:spcPct val="90000"/>
              </a:lnSpc>
            </a:pPr>
            <a:endParaRPr lang="en-US" sz="14400" b="1" u="sng" spc="-1" dirty="0">
              <a:solidFill>
                <a:srgbClr val="000000"/>
              </a:solidFill>
              <a:latin typeface="Calibri Light"/>
            </a:endParaRPr>
          </a:p>
          <a:p>
            <a:pPr>
              <a:lnSpc>
                <a:spcPct val="90000"/>
              </a:lnSpc>
            </a:pPr>
            <a:endParaRPr lang="en-US" sz="14400" b="1" u="sng" strike="noStrike" spc="-1" dirty="0">
              <a:solidFill>
                <a:srgbClr val="000000"/>
              </a:solidFill>
              <a:uFillTx/>
              <a:latin typeface="Calibri Light"/>
            </a:endParaRPr>
          </a:p>
          <a:p>
            <a:pPr>
              <a:lnSpc>
                <a:spcPct val="90000"/>
              </a:lnSpc>
            </a:pPr>
            <a:endParaRPr lang="en-US" sz="14400" b="1" u="sng" spc="-1" dirty="0">
              <a:solidFill>
                <a:srgbClr val="000000"/>
              </a:solidFill>
              <a:latin typeface="Calibri Light"/>
            </a:endParaRPr>
          </a:p>
          <a:p>
            <a:pPr algn="just">
              <a:lnSpc>
                <a:spcPct val="90000"/>
              </a:lnSpc>
            </a:pPr>
            <a:r>
              <a:rPr lang="ru-RU" sz="12800" b="1" u="sng" strike="noStrike" spc="-1" dirty="0">
                <a:solidFill>
                  <a:srgbClr val="000000"/>
                </a:solidFill>
                <a:uFillTx/>
                <a:latin typeface="Calibri Light"/>
              </a:rPr>
              <a:t>Цель исследования</a:t>
            </a:r>
            <a:r>
              <a:rPr lang="ru-RU" sz="12800" b="1" strike="noStrike" spc="-1" dirty="0">
                <a:solidFill>
                  <a:srgbClr val="000000"/>
                </a:solidFill>
                <a:latin typeface="Calibri Light"/>
              </a:rPr>
              <a:t>: Изучить и разработать эффективную модель развития университетской предпринимательской </a:t>
            </a:r>
            <a:r>
              <a:rPr lang="ru-RU" sz="12800" b="1" strike="noStrike" spc="-1" dirty="0" err="1">
                <a:solidFill>
                  <a:srgbClr val="000000"/>
                </a:solidFill>
                <a:latin typeface="Calibri Light"/>
              </a:rPr>
              <a:t>экосреды</a:t>
            </a:r>
            <a:r>
              <a:rPr lang="ru-RU" sz="12800" b="1" strike="noStrike" spc="-1" dirty="0">
                <a:solidFill>
                  <a:srgbClr val="000000"/>
                </a:solidFill>
                <a:latin typeface="Calibri Light"/>
              </a:rPr>
              <a:t> (на примере ФГБОУ ВО «Бурятский государственный университет имени </a:t>
            </a:r>
            <a:r>
              <a:rPr lang="ru-RU" sz="12800" b="1" strike="noStrike" spc="-1" dirty="0" err="1">
                <a:solidFill>
                  <a:srgbClr val="000000"/>
                </a:solidFill>
                <a:latin typeface="Calibri Light"/>
              </a:rPr>
              <a:t>Доржи</a:t>
            </a:r>
            <a:r>
              <a:rPr lang="ru-RU" sz="12800" b="1" strike="noStrike" spc="-1" dirty="0">
                <a:solidFill>
                  <a:srgbClr val="000000"/>
                </a:solidFill>
                <a:latin typeface="Calibri Light"/>
              </a:rPr>
              <a:t> Банзарова»</a:t>
            </a:r>
            <a:br>
              <a:rPr sz="12800" dirty="0"/>
            </a:br>
            <a:br>
              <a:rPr sz="18700" dirty="0"/>
            </a:br>
            <a:br>
              <a:rPr sz="18700" dirty="0"/>
            </a:br>
            <a:endParaRPr lang="ru-RU" sz="1870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838080" y="2175029"/>
            <a:ext cx="10514880" cy="40011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lang="ru-RU" sz="3200" b="0" u="sng" strike="noStrike" spc="-1" dirty="0">
                <a:solidFill>
                  <a:srgbClr val="000000"/>
                </a:solidFill>
                <a:uFillTx/>
                <a:latin typeface="Calibri"/>
              </a:rPr>
              <a:t>Задачи</a:t>
            </a:r>
            <a:r>
              <a:rPr lang="ru-RU" sz="3200" b="0" strike="noStrike" spc="-1" dirty="0">
                <a:solidFill>
                  <a:srgbClr val="000000"/>
                </a:solidFill>
                <a:latin typeface="Calibri"/>
              </a:rPr>
              <a:t>:</a:t>
            </a:r>
            <a:endParaRPr lang="ru-RU" sz="3200" b="0" strike="noStrike" spc="-1" dirty="0">
              <a:latin typeface="Arial"/>
            </a:endParaRPr>
          </a:p>
          <a:p>
            <a:pPr marL="514440" indent="-5137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Определить понятие и сущность предпринимательской 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Calibri"/>
              </a:rPr>
              <a:t>экосреды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.</a:t>
            </a:r>
            <a:endParaRPr lang="ru-RU" sz="2800" b="0" strike="noStrike" spc="-1" dirty="0">
              <a:latin typeface="Arial"/>
            </a:endParaRPr>
          </a:p>
          <a:p>
            <a:pPr marL="514440" indent="-5137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Изучить зарубежный и отечественный опыт</a:t>
            </a:r>
            <a:r>
              <a:rPr lang="ru-RU" sz="28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университетской предпринимательской 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Calibri"/>
              </a:rPr>
              <a:t>экосреды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.</a:t>
            </a:r>
            <a:endParaRPr lang="ru-RU" sz="2800" b="0" strike="noStrike" spc="-1" dirty="0">
              <a:latin typeface="Arial"/>
            </a:endParaRPr>
          </a:p>
          <a:p>
            <a:pPr marL="514440" indent="-5137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Определить факторы влияющие на создание предпринимательской 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Calibri"/>
              </a:rPr>
              <a:t>экосреды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 в университетах. </a:t>
            </a:r>
            <a:endParaRPr lang="ru-RU" sz="2800" b="0" strike="noStrike" spc="-1" dirty="0">
              <a:latin typeface="Arial"/>
            </a:endParaRPr>
          </a:p>
          <a:p>
            <a:pPr marL="514440" indent="-51372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Calibri Light"/>
              <a:buAutoNum type="arabicPeriod"/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Разработать эффективную модель развития университетской предпринимательской 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Calibri"/>
              </a:rPr>
              <a:t>экосреды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. </a:t>
            </a:r>
            <a:endParaRPr lang="ru-RU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838080" y="365040"/>
            <a:ext cx="10514880" cy="56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Calibri Light"/>
              </a:rPr>
              <a:t>Понятие и сущность предпринимательской экосреды</a:t>
            </a:r>
            <a:endParaRPr lang="ru-RU" sz="320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838080" y="928080"/>
            <a:ext cx="10514880" cy="524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Эко от </a:t>
            </a:r>
            <a:r>
              <a:rPr lang="ru-RU" sz="2800" b="0" u="sng" strike="noStrike" spc="-1" dirty="0"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др.-греч.</a:t>
            </a:r>
            <a:r>
              <a:rPr lang="ru-RU" sz="2800" b="0" strike="noStrike" spc="-1" dirty="0">
                <a:latin typeface="Calibri"/>
              </a:rPr>
              <a:t> 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Calibri"/>
              </a:rPr>
              <a:t>οἶκος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 — жилище, местопребывание </a:t>
            </a:r>
            <a:endParaRPr lang="ru-RU" sz="2800" b="0" strike="noStrike" spc="-1" dirty="0">
              <a:latin typeface="Arial"/>
            </a:endParaRPr>
          </a:p>
          <a:p>
            <a:pPr marL="228600" indent="-2278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1" strike="noStrike" spc="-1" dirty="0">
                <a:solidFill>
                  <a:srgbClr val="000000"/>
                </a:solidFill>
                <a:latin typeface="Calibri"/>
              </a:rPr>
              <a:t>Среда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 — многозначный термин. Происходит </a:t>
            </a:r>
            <a:r>
              <a:rPr lang="ru-RU" sz="2800" b="0" strike="noStrike" spc="-1" dirty="0">
                <a:uFillTx/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этимологически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 от слова средина-середина, но означает по сути противоположное слово — </a:t>
            </a:r>
            <a:r>
              <a:rPr lang="ru-RU" sz="2800" b="0" u="sng" strike="noStrike" spc="-1" dirty="0"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окружение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. То есть всё, что находится вокруг середины (вокруг меня). В этом значении употребляется, как правило, с уточнением (какая среда?).</a:t>
            </a:r>
            <a:endParaRPr lang="ru-RU" sz="2800" b="0" strike="noStrike" spc="-1" dirty="0">
              <a:latin typeface="Arial"/>
            </a:endParaRPr>
          </a:p>
          <a:p>
            <a:pPr marL="228600" indent="-22788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Следовательно понятие предпринимательская </a:t>
            </a:r>
            <a:r>
              <a:rPr lang="ru-RU" sz="2800" b="0" strike="noStrike" spc="-1" dirty="0" err="1">
                <a:solidFill>
                  <a:srgbClr val="000000"/>
                </a:solidFill>
                <a:latin typeface="Calibri"/>
              </a:rPr>
              <a:t>экосреда</a:t>
            </a:r>
            <a:r>
              <a:rPr lang="ru-RU" sz="2800" b="0" strike="noStrike" spc="-1" dirty="0">
                <a:solidFill>
                  <a:srgbClr val="000000"/>
                </a:solidFill>
                <a:latin typeface="Calibri"/>
              </a:rPr>
              <a:t> это то, что должно окружать и находиться внутри настоящего или будущего предпринимателя. Университетская предпринимательская среда – совокупность внешних и внутренних факторов влияющих на развитие бизнес-компетенций у будущих предпринимателей, формирование желания и создание возможностей организации «собственного дела». </a:t>
            </a:r>
            <a:endParaRPr lang="ru-RU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838080" y="365040"/>
            <a:ext cx="10514880" cy="100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Calibri Light"/>
              </a:rPr>
              <a:t>Зарубежные университеты с развитой предпринимательской экосредой</a:t>
            </a:r>
            <a:endParaRPr lang="ru-RU" sz="3200" b="0" strike="noStrike" spc="-1">
              <a:latin typeface="Arial"/>
            </a:endParaRPr>
          </a:p>
        </p:txBody>
      </p:sp>
      <p:graphicFrame>
        <p:nvGraphicFramePr>
          <p:cNvPr id="87" name="Table 2"/>
          <p:cNvGraphicFramePr/>
          <p:nvPr/>
        </p:nvGraphicFramePr>
        <p:xfrm>
          <a:off x="838080" y="1551600"/>
          <a:ext cx="10515240" cy="2215800"/>
        </p:xfrm>
        <a:graphic>
          <a:graphicData uri="http://schemas.openxmlformats.org/drawingml/2006/table">
            <a:tbl>
              <a:tblPr/>
              <a:tblGrid>
                <a:gridCol w="63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п/п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Название университета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Особенности экосреды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1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8" name="Table 3"/>
          <p:cNvGraphicFramePr/>
          <p:nvPr>
            <p:extLst>
              <p:ext uri="{D42A27DB-BD31-4B8C-83A1-F6EECF244321}">
                <p14:modId xmlns:p14="http://schemas.microsoft.com/office/powerpoint/2010/main" val="1978235551"/>
              </p:ext>
            </p:extLst>
          </p:nvPr>
        </p:nvGraphicFramePr>
        <p:xfrm>
          <a:off x="858960" y="1296141"/>
          <a:ext cx="10515240" cy="4977640"/>
        </p:xfrm>
        <a:graphic>
          <a:graphicData uri="http://schemas.openxmlformats.org/drawingml/2006/table">
            <a:tbl>
              <a:tblPr/>
              <a:tblGrid>
                <a:gridCol w="534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53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73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п/п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Название университета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Особенности экосреды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14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Stanford University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Один из самых известных образовательных и исследовательских университетов мира, является новатором в сфере высоких технологий. Университет начал свою работу в 1891 году. В 30-е годы вуз призывал выпускников и студентов создавать свои собственные предприятия. После чего многие студенты основали свои фирмы рядом со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Stanford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University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, так появилась Кремниевая долина — огромное сообщество IT-компаний. Среди известных выпускников основатели многих ярких брендов Кремниевой долины: Сергей Брин –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Google,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Уильям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Хьюлетт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и Дэвид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Пакард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–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Hewlett-Packard,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Леонард Босак –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Cisco Systems,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а также основатели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Instagram, Snapchat, Yahoo!, Netflix, NVidia, Electronic Arts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 спортивного бренда 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Nike.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7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Massachusetts Institute of Technology</a:t>
                      </a:r>
                      <a:r>
                        <a:rPr lang="ru-RU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(MIT)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Это частный исследовательский университет США, расположенный в Кембридже, штат Массачусетс. Основанный в 1861 году, вуз перенял европейскую модель политехнического университета.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В предпринимательской система 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</a:t>
                      </a: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выстроены отношения с </a:t>
                      </a:r>
                      <a:r>
                        <a:rPr lang="ru-RU" sz="16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экосредой</a:t>
                      </a:r>
                      <a:r>
                        <a:rPr lang="ru-RU" sz="16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региона и страны, проводятся исследования по предпринимательству, развита систем студенческих клубов по предпринимательской деятельности и есть своя система инвестирования. 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Table 1"/>
          <p:cNvGraphicFramePr/>
          <p:nvPr/>
        </p:nvGraphicFramePr>
        <p:xfrm>
          <a:off x="838080" y="1551600"/>
          <a:ext cx="10515240" cy="2215800"/>
        </p:xfrm>
        <a:graphic>
          <a:graphicData uri="http://schemas.openxmlformats.org/drawingml/2006/table">
            <a:tbl>
              <a:tblPr/>
              <a:tblGrid>
                <a:gridCol w="63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п/п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Название университета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Особенности экосреды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1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0" name="Table 2"/>
          <p:cNvGraphicFramePr/>
          <p:nvPr>
            <p:extLst>
              <p:ext uri="{D42A27DB-BD31-4B8C-83A1-F6EECF244321}">
                <p14:modId xmlns:p14="http://schemas.microsoft.com/office/powerpoint/2010/main" val="3408871702"/>
              </p:ext>
            </p:extLst>
          </p:nvPr>
        </p:nvGraphicFramePr>
        <p:xfrm>
          <a:off x="858960" y="504000"/>
          <a:ext cx="10515240" cy="6158880"/>
        </p:xfrm>
        <a:graphic>
          <a:graphicData uri="http://schemas.openxmlformats.org/drawingml/2006/table">
            <a:tbl>
              <a:tblPr/>
              <a:tblGrid>
                <a:gridCol w="63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4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2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п/п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Название университета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Особенности </a:t>
                      </a:r>
                      <a:r>
                        <a:rPr lang="ru-RU" sz="1800" b="1" strike="noStrike" spc="-1" dirty="0" err="1">
                          <a:solidFill>
                            <a:srgbClr val="FFFFFF"/>
                          </a:solidFill>
                          <a:latin typeface="Calibri"/>
                        </a:rPr>
                        <a:t>экосреды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8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Boston University</a:t>
                      </a:r>
                      <a:endParaRPr lang="ru-RU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Программы глобального предпринимательства предлагают молодым предпринимателям возможность учиться у всемирно известных преподавателей и новаторские исследования которые они проводят. За рамками университета студенты погружаются в необычную предпринимательскую экосистему г. Бостона. Здесь они получают практические инструменты и знания необходимые для запуска своих венчурных идей. При подготовке будущих и настоящих предпринимателей в университете используются </a:t>
                      </a:r>
                      <a:r>
                        <a:rPr lang="ru-RU" dirty="0" err="1"/>
                        <a:t>коучинговые</a:t>
                      </a:r>
                      <a:r>
                        <a:rPr lang="ru-RU" dirty="0"/>
                        <a:t> программы.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720"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 of Utah</a:t>
                      </a:r>
                      <a:endParaRPr lang="ru-RU" dirty="0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Комплексная предпринимательская экосистема включает центр трансфера технологий, колледж предпринимательства, центр инноваций, центр финансирования проектов. Сформировано единое пространство для студентов-предпринимателей (кампус предпринимательства). За год защищается более 300 стартапов, в предпринимательских мероприятиях (конкурсы бизнес-планов, встречи, семинары, сетевые мероприятия и т.п.) участвует более 7000 студентов.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77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Alto University</a:t>
                      </a:r>
                      <a:endParaRPr lang="ru-RU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Делается акцент на связи, убираются дублирующие мероприятия/ организации, что делает предпринимательскую экосистему более прозрачной и понятной. Ведутся исследования на тему предпринимательство, как его развивать.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838080" y="365040"/>
            <a:ext cx="10514880" cy="107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Calibri Light"/>
              </a:rPr>
              <a:t>Отечественные университеты с развитой предпринимательской экосредой</a:t>
            </a:r>
            <a:endParaRPr lang="ru-RU" sz="3200" b="0" strike="noStrike" spc="-1">
              <a:latin typeface="Arial"/>
            </a:endParaRPr>
          </a:p>
        </p:txBody>
      </p:sp>
      <p:graphicFrame>
        <p:nvGraphicFramePr>
          <p:cNvPr id="92" name="Table 2"/>
          <p:cNvGraphicFramePr/>
          <p:nvPr/>
        </p:nvGraphicFramePr>
        <p:xfrm>
          <a:off x="838080" y="1825560"/>
          <a:ext cx="10515240" cy="741600"/>
        </p:xfrm>
        <a:graphic>
          <a:graphicData uri="http://schemas.openxmlformats.org/drawingml/2006/table">
            <a:tbl>
              <a:tblPr/>
              <a:tblGrid>
                <a:gridCol w="350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4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3" name="Table 3"/>
          <p:cNvGraphicFramePr/>
          <p:nvPr>
            <p:extLst>
              <p:ext uri="{D42A27DB-BD31-4B8C-83A1-F6EECF244321}">
                <p14:modId xmlns:p14="http://schemas.microsoft.com/office/powerpoint/2010/main" val="3761626304"/>
              </p:ext>
            </p:extLst>
          </p:nvPr>
        </p:nvGraphicFramePr>
        <p:xfrm>
          <a:off x="554040" y="1440720"/>
          <a:ext cx="11083320" cy="5852160"/>
        </p:xfrm>
        <a:graphic>
          <a:graphicData uri="http://schemas.openxmlformats.org/drawingml/2006/table">
            <a:tbl>
              <a:tblPr/>
              <a:tblGrid>
                <a:gridCol w="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1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п/п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Название университета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Особенности экосреды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Пензенский государственный университет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Более 100 резидентов бизнес-инкубатора принимают активное участие в поиске посевного финансирования (не менее 10 млн. рублей ежегодно). При поддержке Фонда содействия инноваций и программам «УМНИК» и «Старт» резиденты имеют  возможность  получить финансирование до 3-х лет. Ежегодно, не менее 5 резидентов бизнес-инкубатора получают финансовую поддержку для коммерциализации своих разработок.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2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Крымский федеральный университет имени В.И. Вернадского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Одним из успешных кейсов стал образовательный проект «Акулы бизнеса», реализуемый в вузе совместно с Фондом поддержки предпринимательства Республики Крым в рамках Федеральной программы «Ты – предприниматель». Ежегодно примерно 7-10 студентов в процессе прохождения программы открывают свои индивидуальные предприятия и впоследствии совмещают обучение с предпринимательской деятельностью. 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2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Воронежский государственный технический университет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Заложить фундамент  призваны модули «Технологическое предпринимательство» и «Проектная деятельность», включенные в программы бакалавриата и магистратуры. Курс охватывает весь процесс создания проекта, начиная от поиска идеи и заканчивая выведением продукта на рынок. Кроме того, в ВГТУ реализуются лицензионные программы «Интернет-предпринимательство» и «Инновационная экономика и технологическое предпринимательство». 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Table 1"/>
          <p:cNvGraphicFramePr/>
          <p:nvPr>
            <p:extLst>
              <p:ext uri="{D42A27DB-BD31-4B8C-83A1-F6EECF244321}">
                <p14:modId xmlns:p14="http://schemas.microsoft.com/office/powerpoint/2010/main" val="2558998715"/>
              </p:ext>
            </p:extLst>
          </p:nvPr>
        </p:nvGraphicFramePr>
        <p:xfrm>
          <a:off x="838080" y="495720"/>
          <a:ext cx="10515240" cy="5760720"/>
        </p:xfrm>
        <a:graphic>
          <a:graphicData uri="http://schemas.openxmlformats.org/drawingml/2006/table">
            <a:tbl>
              <a:tblPr/>
              <a:tblGrid>
                <a:gridCol w="54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6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9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№</a:t>
                      </a:r>
                      <a:endParaRPr lang="ru-RU" sz="18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п/п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Название университета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Особенности экосреды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42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Дагестанский государственный университет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Создана сеть малых инновационных компаний, среди которых наиболее успешными являются «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Экотех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», «ИВИЖ» и Инжиниринговый центр «Цифровые платформы». Успешно развиваются и две стартап-компании: «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Сиклаб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» и «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Сансинтез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». Предприятия сотрудничают с ведущими медицинскими учреждениями, заводами, муниципальными районами и министерствами. Их годовой доход составляет от нескольких десятков тысяч до миллионов рублей.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1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Новосибирский государственный университет экономики и управления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В рамках внеучебной траектории «Бизнес и предпринимательство» для ребят проводятся открытые мероприятия – мастерские известных предпринимателей, тренинги и мини-конкурсы. С 2019 года для всех первокурсников университета ведется </a:t>
                      </a:r>
                      <a:r>
                        <a:rPr lang="ru-RU" sz="1800" b="0" strike="noStrike" spc="-1" dirty="0" err="1">
                          <a:solidFill>
                            <a:srgbClr val="000000"/>
                          </a:solidFill>
                          <a:latin typeface="Calibri"/>
                        </a:rPr>
                        <a:t>кампусный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курс «Основы предпринимательства», который является базисом экосистемы вуза. На втором уровне совместно с «Мой бизнес» НГУЭУ проводит бизнес-акселератор, где команды студентов апробируют свои бизнес-проекты, получают консультацию экспертов и информацию о государственной поддержке. В мероприятиях принимают участие около 200-300 студентов разных направлений подготовки. Третий уровень подразумевает работу с наставниками, участие во взрослых акселераторах. Заключительный, четвертый уровень экосистемы предпринимательства в вузе –подготовка и защита ВКР в рамках программы «Стартап как диплом». </a:t>
                      </a:r>
                      <a:endParaRPr lang="ru-RU" sz="18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1944</Words>
  <Application>Microsoft Office PowerPoint</Application>
  <PresentationFormat>Широкоэкранный</PresentationFormat>
  <Paragraphs>166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Trebuchet MS</vt:lpstr>
      <vt:lpstr>Wingdings</vt:lpstr>
      <vt:lpstr>Wingdings 3</vt:lpstr>
      <vt:lpstr>Office Theme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Факторы внешней университетской среды</vt:lpstr>
      <vt:lpstr>Факторы внутренней университетской среды</vt:lpstr>
      <vt:lpstr>Что сделано по созданию университетской предпринимательской экосреды</vt:lpstr>
      <vt:lpstr>Что еще надо сделать по созданию университетской предпринимательской экосреды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необходимости создания университетской предпринимательской экосреды</dc:title>
  <dc:subject/>
  <dc:creator>Home</dc:creator>
  <dc:description/>
  <cp:lastModifiedBy>Виктор Потаев</cp:lastModifiedBy>
  <cp:revision>66</cp:revision>
  <dcterms:created xsi:type="dcterms:W3CDTF">2020-12-11T01:16:09Z</dcterms:created>
  <dcterms:modified xsi:type="dcterms:W3CDTF">2021-01-16T10:04:55Z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