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799763" cy="75596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1242" y="-348"/>
      </p:cViewPr>
      <p:guideLst>
        <p:guide orient="horz" pos="2381"/>
        <p:guide pos="34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92599416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685800"/>
            <a:ext cx="4895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685800"/>
            <a:ext cx="4895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685800"/>
            <a:ext cx="4895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685800"/>
            <a:ext cx="4895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809982" y="1237197"/>
            <a:ext cx="9179799" cy="2631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49971" y="3970580"/>
            <a:ext cx="8099822" cy="1825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742484" y="402484"/>
            <a:ext cx="9314796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001610" y="-246712"/>
            <a:ext cx="4796544" cy="9314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689693" y="2441371"/>
            <a:ext cx="6406475" cy="2328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64797" y="180170"/>
            <a:ext cx="6406475" cy="68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42484" y="402484"/>
            <a:ext cx="9314796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742484" y="2012414"/>
            <a:ext cx="9314796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36859" y="1884671"/>
            <a:ext cx="9314796" cy="314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36859" y="5059035"/>
            <a:ext cx="9314796" cy="165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984"/>
              <a:buNone/>
              <a:defRPr sz="1984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742484" y="402484"/>
            <a:ext cx="9314796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742484" y="2012414"/>
            <a:ext cx="458989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5467380" y="2012414"/>
            <a:ext cx="458989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743890" y="402484"/>
            <a:ext cx="9314796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743892" y="1853171"/>
            <a:ext cx="4568805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743892" y="2761381"/>
            <a:ext cx="4568805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5467381" y="1853171"/>
            <a:ext cx="4591306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5467381" y="2761381"/>
            <a:ext cx="4591306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742484" y="402484"/>
            <a:ext cx="9314796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743890" y="503978"/>
            <a:ext cx="3483205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591306" y="1088455"/>
            <a:ext cx="5467380" cy="5372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52564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Char char="•"/>
              <a:defRPr sz="3527"/>
            </a:lvl1pPr>
            <a:lvl2pPr marL="914400" lvl="1" indent="-424561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Char char="•"/>
              <a:defRPr sz="3086"/>
            </a:lvl2pPr>
            <a:lvl3pPr marL="1371600" lvl="2" indent="-39662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marL="1828800" lvl="3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marL="2286000" lvl="4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marL="2743200" lvl="5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marL="3200400" lvl="6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marL="3657600" lvl="7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marL="4114800" lvl="8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743890" y="2267902"/>
            <a:ext cx="3483205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743890" y="503978"/>
            <a:ext cx="3483205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591306" y="1088455"/>
            <a:ext cx="5467380" cy="5372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Font typeface="Arial"/>
              <a:buNone/>
              <a:defRPr sz="35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None/>
              <a:defRPr sz="3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None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None/>
              <a:defRPr sz="22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None/>
              <a:defRPr sz="22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None/>
              <a:defRPr sz="22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None/>
              <a:defRPr sz="22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None/>
              <a:defRPr sz="22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None/>
              <a:defRPr sz="22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743890" y="2267902"/>
            <a:ext cx="3483205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42484" y="402484"/>
            <a:ext cx="9314796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Calibri"/>
              <a:buNone/>
              <a:defRPr sz="48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42484" y="2012414"/>
            <a:ext cx="9314796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24561" algn="l" rtl="0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sz="3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621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617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sz="22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742484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577422" y="7006700"/>
            <a:ext cx="3644920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7627332" y="7006700"/>
            <a:ext cx="242994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480059" y="2111616"/>
            <a:ext cx="995553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ru-RU" sz="32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ТЕМА</a:t>
            </a:r>
            <a:r>
              <a:rPr lang="ru-RU" sz="3200" b="1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ru-RU" sz="32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Территориальный аспект суеверий </a:t>
            </a:r>
            <a:r>
              <a:rPr lang="ru-RU" sz="3200" b="1" dirty="0" err="1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франкофонов</a:t>
            </a:r>
            <a:r>
              <a:rPr lang="ru-RU" sz="32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Бельгии</a:t>
            </a:r>
            <a:endParaRPr sz="32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6480001" y="3691890"/>
            <a:ext cx="4104456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i="1" dirty="0" smtClean="0">
                <a:solidFill>
                  <a:schemeClr val="lt1"/>
                </a:solidFill>
                <a:latin typeface="Calibri"/>
                <a:sym typeface="Calibri"/>
              </a:rPr>
              <a:t>Калинина Анна Андреевна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В исследовании производится анализ суеверий </a:t>
            </a:r>
            <a:r>
              <a:rPr lang="ru-RU" sz="2000" dirty="0" err="1" smtClean="0">
                <a:solidFill>
                  <a:schemeClr val="bg1"/>
                </a:solidFill>
              </a:rPr>
              <a:t>франкофонов</a:t>
            </a:r>
            <a:r>
              <a:rPr lang="ru-RU" sz="2000" dirty="0" smtClean="0">
                <a:solidFill>
                  <a:schemeClr val="bg1"/>
                </a:solidFill>
              </a:rPr>
              <a:t> Бельгии, регион </a:t>
            </a:r>
            <a:r>
              <a:rPr lang="ru-RU" sz="2000" dirty="0" err="1" smtClean="0">
                <a:solidFill>
                  <a:schemeClr val="bg1"/>
                </a:solidFill>
              </a:rPr>
              <a:t>Валлония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</a:p>
          <a:p>
            <a:pPr lvl="0"/>
            <a:r>
              <a:rPr lang="ru-RU" sz="2000" dirty="0" smtClean="0">
                <a:solidFill>
                  <a:schemeClr val="bg1"/>
                </a:solidFill>
              </a:rPr>
              <a:t> </a:t>
            </a:r>
            <a:endParaRPr sz="2000" i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chemeClr val="lt1"/>
                </a:solidFill>
                <a:latin typeface="Calibri"/>
                <a:sym typeface="Calibri"/>
              </a:rPr>
              <a:t>Бурятский государственный университет им. </a:t>
            </a:r>
            <a:r>
              <a:rPr lang="ru-RU" sz="2000" b="1" dirty="0" err="1" smtClean="0">
                <a:solidFill>
                  <a:schemeClr val="lt1"/>
                </a:solidFill>
                <a:latin typeface="Calibri"/>
                <a:sym typeface="Calibri"/>
              </a:rPr>
              <a:t>Доржи</a:t>
            </a:r>
            <a:r>
              <a:rPr lang="ru-RU" sz="2000" b="1" dirty="0" smtClean="0">
                <a:solidFill>
                  <a:schemeClr val="lt1"/>
                </a:solidFill>
                <a:latin typeface="Calibri"/>
                <a:sym typeface="Calibri"/>
              </a:rPr>
              <a:t> Банзарова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9843" b="98658" l="9988" r="89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27538" y="13718"/>
            <a:ext cx="1896080" cy="120680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735585" y="112526"/>
            <a:ext cx="799288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этнокультурную специфику суеверных традиций, их вербальные и невербальные средства объективации в культуре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франкофонов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Королевства Бельгия. 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6597" y="1986445"/>
            <a:ext cx="1080120" cy="108127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871489" y="1850157"/>
            <a:ext cx="8856984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территориальный аспект суеверий, преобладающих среди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франкофонов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регионе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Валлония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Королевства Бельгия;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исследовать общекультурные понятия суеверия;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классификацию мотивов появления национальных суеверных традиций.</a:t>
            </a:r>
          </a:p>
          <a:p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1329" y="4577813"/>
            <a:ext cx="1081641" cy="1081641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512970" y="4499917"/>
            <a:ext cx="805995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концептуального анализа;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сравнительно-исторический метод,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анкетирования информантов;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культурно-исторической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контекстологической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интерпретации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ctrTitle"/>
          </p:nvPr>
        </p:nvSpPr>
        <p:spPr>
          <a:xfrm>
            <a:off x="1511449" y="179437"/>
            <a:ext cx="9001000" cy="2101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>
              <a:buSzPts val="4000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стажировки в Бельгии было проведено анкетирование, в котором приняли участие </a:t>
            </a:r>
            <a:r>
              <a:rPr lang="ru-RU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человек в возрасте от 9 до 76 лет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проживающих на территории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Валлонии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принадлежащих к французскому языковому сообществу: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4000" b="1" dirty="0">
              <a:solidFill>
                <a:srgbClr val="9317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3297" y="1907629"/>
            <a:ext cx="3147940" cy="224110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95625" y="1929374"/>
            <a:ext cx="3063342" cy="212859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1723" y="4168875"/>
            <a:ext cx="5179027" cy="311704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80750" y="2993669"/>
            <a:ext cx="4811211" cy="29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6267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ctrTitle"/>
          </p:nvPr>
        </p:nvSpPr>
        <p:spPr>
          <a:xfrm>
            <a:off x="2015505" y="26681"/>
            <a:ext cx="7449543" cy="697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ru-RU" sz="4000" b="1" dirty="0" smtClean="0">
                <a:solidFill>
                  <a:srgbClr val="931770"/>
                </a:solidFill>
                <a:latin typeface="Calibri"/>
                <a:ea typeface="Calibri"/>
                <a:cs typeface="Calibri"/>
                <a:sym typeface="Calibri"/>
              </a:rPr>
              <a:t>Примеры из </a:t>
            </a:r>
            <a:r>
              <a:rPr lang="ru-RU" sz="3600" b="1" dirty="0" smtClean="0">
                <a:solidFill>
                  <a:srgbClr val="931770"/>
                </a:solidFill>
                <a:latin typeface="Calibri"/>
                <a:ea typeface="Calibri"/>
                <a:cs typeface="Calibri"/>
                <a:sym typeface="Calibri"/>
              </a:rPr>
              <a:t>анкет</a:t>
            </a:r>
            <a:endParaRPr sz="3600" b="1" dirty="0">
              <a:solidFill>
                <a:srgbClr val="9317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1329" y="827509"/>
            <a:ext cx="9865096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Региональные: </a:t>
            </a:r>
          </a:p>
          <a:p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fr-F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statue porte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bonheur de t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Serclaes sur la Grand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 de Bruxelles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 ответов) – Горельеф лорду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Эверарду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Т-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Серкласу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площади Гранд-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Плас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приносит удачу. </a:t>
            </a: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fr-F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Toucher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tête de singe </a:t>
            </a:r>
            <a:r>
              <a:rPr lang="fr-B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Mons (pour porter chance à qui caresse sa tête avec la main gauche pour la réalisation d’un vœu) - 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Потереть голову обезьянке</a:t>
            </a:r>
            <a:r>
              <a:rPr lang="fr-B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статуя в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Монсе</a:t>
            </a:r>
            <a:r>
              <a:rPr lang="fr-B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левой рукой</a:t>
            </a:r>
            <a:r>
              <a:rPr lang="fr-B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удаче.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Семейные: </a:t>
            </a: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oeuf cass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erreur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apporte une bonne nouvelle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Случайно разбитое яйцо принесет хорошее известие.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fr-F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Mettre du sucre a la place du sel – serait l’arriver d’une bonne nouvelle</a:t>
            </a:r>
            <a:r>
              <a:rPr lang="fr-B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Положить сахар вместо соли</a:t>
            </a:r>
            <a:r>
              <a:rPr lang="fr-B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ждите хороших новостей</a:t>
            </a:r>
            <a:r>
              <a:rPr lang="fr-B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 «bonne march» à la place du «bonne chance» - pour ne pas porter l’oeil –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говорить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счастливого пути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вместо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желаю удачи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-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не сглазить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65851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291</Words>
  <Application>Microsoft Office PowerPoint</Application>
  <PresentationFormat>Произвольный</PresentationFormat>
  <Paragraphs>29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Во время стажировки в Бельгии было проведено анкетирование, в котором приняли участие 90 человек в возрасте от 9 до 76 лет, проживающих на территории Валлонии и принадлежащих к французскому языковому сообществу: </vt:lpstr>
      <vt:lpstr>Примеры из анкет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Серебренникова</dc:creator>
  <cp:lastModifiedBy>test</cp:lastModifiedBy>
  <cp:revision>4</cp:revision>
  <dcterms:modified xsi:type="dcterms:W3CDTF">2021-01-20T05:27:25Z</dcterms:modified>
</cp:coreProperties>
</file>