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57" r:id="rId2"/>
    <p:sldId id="414" r:id="rId3"/>
    <p:sldId id="381" r:id="rId4"/>
    <p:sldId id="400" r:id="rId5"/>
    <p:sldId id="401" r:id="rId6"/>
    <p:sldId id="273" r:id="rId7"/>
    <p:sldId id="413" r:id="rId8"/>
    <p:sldId id="372" r:id="rId9"/>
    <p:sldId id="402" r:id="rId10"/>
    <p:sldId id="415" r:id="rId11"/>
    <p:sldId id="405" r:id="rId12"/>
    <p:sldId id="406" r:id="rId13"/>
    <p:sldId id="411" r:id="rId14"/>
    <p:sldId id="412" r:id="rId15"/>
    <p:sldId id="398" r:id="rId16"/>
    <p:sldId id="3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C36DB5-4F0A-0243-8304-F0D9EFF4DA4D}">
          <p14:sldIdLst>
            <p14:sldId id="357"/>
            <p14:sldId id="414"/>
            <p14:sldId id="381"/>
            <p14:sldId id="400"/>
            <p14:sldId id="401"/>
            <p14:sldId id="273"/>
            <p14:sldId id="413"/>
            <p14:sldId id="372"/>
            <p14:sldId id="402"/>
            <p14:sldId id="415"/>
            <p14:sldId id="405"/>
            <p14:sldId id="406"/>
            <p14:sldId id="411"/>
            <p14:sldId id="412"/>
            <p14:sldId id="398"/>
            <p14:sldId id="36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амойло" initials="ВС" lastIdx="1" clrIdx="0">
    <p:extLst>
      <p:ext uri="{19B8F6BF-5375-455C-9EA6-DF929625EA0E}">
        <p15:presenceInfo xmlns:p15="http://schemas.microsoft.com/office/powerpoint/2012/main" xmlns="" userId="53fc2a8146e50a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72"/>
    <a:srgbClr val="187CA8"/>
    <a:srgbClr val="EEEFF1"/>
    <a:srgbClr val="043377"/>
    <a:srgbClr val="56BEDB"/>
    <a:srgbClr val="022653"/>
    <a:srgbClr val="D2E7F6"/>
    <a:srgbClr val="D1E7F6"/>
    <a:srgbClr val="232DB7"/>
    <a:srgbClr val="16A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/>
    <p:restoredTop sz="94762"/>
  </p:normalViewPr>
  <p:slideViewPr>
    <p:cSldViewPr snapToGrid="0" snapToObjects="1">
      <p:cViewPr>
        <p:scale>
          <a:sx n="117" d="100"/>
          <a:sy n="117" d="100"/>
        </p:scale>
        <p:origin x="-114" y="-48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r>
              <a:rPr lang="ru-RU" sz="1200" dirty="0"/>
              <a:t>Количество пользователей всех МООС-платформ, млн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35</c:v>
                </c:pt>
                <c:pt idx="2">
                  <c:v>58</c:v>
                </c:pt>
                <c:pt idx="3">
                  <c:v>81</c:v>
                </c:pt>
                <c:pt idx="4">
                  <c:v>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CF-3A45-ADAF-65657C97C8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3889280"/>
        <c:axId val="33024832"/>
      </c:barChart>
      <c:catAx>
        <c:axId val="3388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endParaRPr lang="ru-RU"/>
          </a:p>
        </c:txPr>
        <c:crossAx val="33024832"/>
        <c:crosses val="autoZero"/>
        <c:auto val="1"/>
        <c:lblAlgn val="ctr"/>
        <c:lblOffset val="100"/>
        <c:noMultiLvlLbl val="0"/>
      </c:catAx>
      <c:valAx>
        <c:axId val="33024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88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r>
              <a:rPr lang="ru-RU" sz="1200" dirty="0"/>
              <a:t>Количество курсов на всех МООС-платформах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6BE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2400</c:v>
                </c:pt>
                <c:pt idx="1">
                  <c:v>4200</c:v>
                </c:pt>
                <c:pt idx="2">
                  <c:v>6850</c:v>
                </c:pt>
                <c:pt idx="3">
                  <c:v>9400</c:v>
                </c:pt>
                <c:pt idx="4">
                  <c:v>11400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CF-3A45-ADAF-65657C97C8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39267328"/>
        <c:axId val="33026560"/>
      </c:barChart>
      <c:catAx>
        <c:axId val="3926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endParaRPr lang="ru-RU"/>
          </a:p>
        </c:txPr>
        <c:crossAx val="33026560"/>
        <c:crosses val="autoZero"/>
        <c:auto val="1"/>
        <c:lblAlgn val="ctr"/>
        <c:lblOffset val="100"/>
        <c:noMultiLvlLbl val="0"/>
      </c:catAx>
      <c:valAx>
        <c:axId val="33026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26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1864A-D914-FC43-9AA2-4DD154FCDCF6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6976D-B2F5-C241-A0C0-7E24CD2C70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6976D-B2F5-C241-A0C0-7E24CD2C70D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8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6976D-B2F5-C241-A0C0-7E24CD2C70D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4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6976D-B2F5-C241-A0C0-7E24CD2C70D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3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999457-D6C6-FF43-8F4B-7725A9B69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2E1F8B-84A2-7449-B19D-D54BF948A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DD6D9D-9CF8-6049-BF2F-035BF163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BEF8EA-7A77-2542-B30D-3B0BEC1E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CFA06E-58B1-F643-9711-9186A783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60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74612C-0D68-BA4B-8836-642BD125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8389B35-290E-DC49-82E7-F44BCBAED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F2605E-071A-854E-866B-0DD3E5C0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319B81-C73A-8B47-8C05-75C10FCF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E69B71-8287-A94A-AF2F-E83782D9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7025579-EF46-344A-B428-1445E6AB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DC2053-4263-DE49-B9D1-9BF8274AE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0EE541-93B1-7245-A82E-386BB94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F6E2AF-135B-A04F-BB0D-CA3B1640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58976F-E9EC-C04C-9606-E3CE03F2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44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BB5AF7-46FB-A847-ACCE-9AF475E7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22A054-C68B-EC46-A4D5-AA3FCCBCD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A6F0A2-7972-734F-A1ED-F27A82EE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C19258-6B9D-FF45-86FB-18C79684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644AE6-6ED8-0645-B2F4-36C605F2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2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F3AADF-17BC-AE4C-A230-51828545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849BC6-5AD7-A547-AD9A-65A305960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EE3502-DCAF-2F47-8138-370458FAF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42D092-0F8E-FA4E-B140-F1E1E3C8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41F821-927E-4E43-8E18-583E0B42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6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5D64FB-9A26-A447-AF01-EA1A1CA9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BB2714-E038-E54E-B50D-587D3B322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48EFB7-48EC-CC4E-B1CF-06C039A5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9302393-73F3-2542-A037-33E8826E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0125CBC-7B3D-4740-B83D-03F36523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D66E412-3741-0B4D-869F-255E3427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7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26B9B3-704A-9249-9541-1605EE2C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BF31B8-6DAD-A24E-A411-4285D971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97A84E-220D-6A47-97E4-9477AC816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6E220CE-4774-8941-8293-5778A1E68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6AD3CA7-4ECA-CE4D-BBF2-546E5278D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5E43CE5-7081-4545-A869-95D4CBBD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7CDEC39-9A7B-E04A-B7EE-8BDAD9D0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CD41D7D-78C5-3040-BDA3-2C1F4EDC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7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210B0-254B-AE48-A320-58869FF3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C74CF9-850C-4341-AB91-2F21445B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F4827D6-1678-724E-9802-0AEF2925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F1C512-C582-8441-A2BF-754006F6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2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3D31C67-94FD-CF4A-9405-104097CC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793C72-B340-8348-B8EE-20A18D02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45B820A-0B75-A84E-B3C3-22AC0A0F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5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6C88A0-9ED2-734E-B830-5BE4E2E9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375B17-34B9-2744-BE47-F3F22D56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052CB3-F65A-AE43-849E-8E2E35FE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AE342F-11E6-C44F-9981-B25B14C6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78B7EA-DC9F-D34A-BB20-1C400671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F41C7B-0C46-0940-95DD-30831BB8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B23FF8-B747-074E-A931-4C65CB8C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518B1E7-6F09-5347-AABD-5839A47BB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28EAC78-7B25-914B-B0EE-9E3034BCD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05C95A-E79D-A14A-A800-52AE540F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0BBB2D-8DEC-2A4B-9B27-60ECE1B9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959B7B-43FD-0249-AC55-2446EE64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32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B37A89-2F65-2942-9AFB-7F0D9929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4128DB-16F6-C64C-A57A-C5A75B881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C958C6-84DB-2343-80B4-BD3563619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313CF-E520-AB43-AC6C-6FD9604FC1E9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0DDAB2-53D2-6043-8212-0669D9E70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384CAD-BDBD-774B-84BE-238444756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669-7377-C441-9AF1-BC9B27C13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1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emf"/><Relationship Id="rId7" Type="http://schemas.openxmlformats.org/officeDocument/2006/relationships/image" Target="../media/image28.sv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tif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www.class-central.com/universitie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12AC5D2-D414-EB43-9EFF-A7AF3BFD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BC63E4-AD50-2F44-8337-8FA251E22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6"/>
          <a:stretch/>
        </p:blipFill>
        <p:spPr>
          <a:xfrm>
            <a:off x="-1" y="0"/>
            <a:ext cx="518612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F4BF84-4E1B-5A46-AF4B-42A847683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43" y="29108"/>
            <a:ext cx="2876834" cy="33998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CDF787B-CB8D-1249-87EB-BCD8928B8349}"/>
              </a:ext>
            </a:extLst>
          </p:cNvPr>
          <p:cNvSpPr txBox="1">
            <a:spLocks/>
          </p:cNvSpPr>
          <p:nvPr/>
        </p:nvSpPr>
        <p:spPr>
          <a:xfrm>
            <a:off x="4880461" y="2159377"/>
            <a:ext cx="7013196" cy="21391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800" spc="2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ЭЛЕКТРОННОЕ МЕДИЦИНСКОЕ ОБРАЗОВАНИЕ В РОССИИ: ВОЗМОЖНОСТИ И ПЕРСПЕКТИВЫ</a:t>
            </a:r>
            <a:endParaRPr lang="en-US" sz="2800" spc="20" dirty="0">
              <a:solidFill>
                <a:srgbClr val="022653"/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BA0CA8-484A-3B46-833C-33401D1C0E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8" b="6158"/>
          <a:stretch/>
        </p:blipFill>
        <p:spPr>
          <a:xfrm>
            <a:off x="2204305" y="1"/>
            <a:ext cx="3328193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A0DC32D-4CD4-EA4A-B021-BE479396CF90}"/>
              </a:ext>
            </a:extLst>
          </p:cNvPr>
          <p:cNvSpPr txBox="1">
            <a:spLocks/>
          </p:cNvSpPr>
          <p:nvPr/>
        </p:nvSpPr>
        <p:spPr>
          <a:xfrm>
            <a:off x="4880461" y="5923770"/>
            <a:ext cx="7013196" cy="84938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Проректор по учебной работе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89B8D13-9C90-DA48-9913-7095BD0F4C18}"/>
              </a:ext>
            </a:extLst>
          </p:cNvPr>
          <p:cNvSpPr txBox="1">
            <a:spLocks/>
          </p:cNvSpPr>
          <p:nvPr/>
        </p:nvSpPr>
        <p:spPr>
          <a:xfrm>
            <a:off x="4880461" y="4989540"/>
            <a:ext cx="7013196" cy="84938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1600" spc="20">
                <a:solidFill>
                  <a:srgbClr val="02265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2400" b="1" dirty="0"/>
              <a:t>ЛИТВИНОВА </a:t>
            </a:r>
            <a:br>
              <a:rPr lang="ru-RU" sz="2400" b="1" dirty="0"/>
            </a:br>
            <a:r>
              <a:rPr lang="ru-RU" sz="2400" b="1" dirty="0"/>
              <a:t>Татьяна Михайловна</a:t>
            </a:r>
          </a:p>
          <a:p>
            <a:endParaRPr lang="en-US" sz="24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4ADF92E-D8CB-BF49-9346-697ED7736017}"/>
              </a:ext>
            </a:extLst>
          </p:cNvPr>
          <p:cNvSpPr txBox="1">
            <a:spLocks/>
          </p:cNvSpPr>
          <p:nvPr/>
        </p:nvSpPr>
        <p:spPr>
          <a:xfrm>
            <a:off x="448980" y="5649240"/>
            <a:ext cx="1817465" cy="84938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3 апреля 2019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Москва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ct val="25000"/>
              <a:buNone/>
              <a:defRPr sz="2000" b="1">
                <a:solidFill>
                  <a:srgbClr val="002060"/>
                </a:solidFill>
                <a:latin typeface="Helvetica" pitchFamily="34" charset="0"/>
                <a:ea typeface="Glober Book" charset="0"/>
                <a:cs typeface="Helvetica" pitchFamily="34" charset="0"/>
              </a:defRPr>
            </a:lvl1pPr>
          </a:lstStyle>
          <a:p>
            <a:r>
              <a:rPr lang="ru-RU" dirty="0">
                <a:sym typeface="Calibri"/>
              </a:rPr>
              <a:t>Результаты работы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C011A64-5427-5E4E-8CF5-739B9C3C358A}"/>
              </a:ext>
            </a:extLst>
          </p:cNvPr>
          <p:cNvSpPr/>
          <p:nvPr/>
        </p:nvSpPr>
        <p:spPr>
          <a:xfrm>
            <a:off x="1406794" y="1342187"/>
            <a:ext cx="45057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BEDB"/>
              </a:buClr>
            </a:pP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Размещение базовых курсов Университета и вузов кластера способствовало повышению качества и доступности программ высшего медицинского образования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F0924F-46B8-DA40-AE9F-F9A851A2905B}"/>
              </a:ext>
            </a:extLst>
          </p:cNvPr>
          <p:cNvSpPr/>
          <p:nvPr/>
        </p:nvSpPr>
        <p:spPr>
          <a:xfrm>
            <a:off x="1970373" y="3056313"/>
            <a:ext cx="3702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BEDB"/>
              </a:buClr>
            </a:pP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Возможность проводить независимый контроль знаний на любом этапе освоения программы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FE5059C-4CA5-3142-9CA3-783F7C7DBA23}"/>
              </a:ext>
            </a:extLst>
          </p:cNvPr>
          <p:cNvSpPr/>
          <p:nvPr/>
        </p:nvSpPr>
        <p:spPr>
          <a:xfrm>
            <a:off x="7411714" y="3064304"/>
            <a:ext cx="393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BEDB"/>
              </a:buClr>
            </a:pP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Организация профессионального роста педагогов и сотрудников институтов повышения квалификаций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2F14EA-8403-BA44-9EA7-2E0225AB0D91}"/>
              </a:ext>
            </a:extLst>
          </p:cNvPr>
          <p:cNvSpPr/>
          <p:nvPr/>
        </p:nvSpPr>
        <p:spPr>
          <a:xfrm>
            <a:off x="6852745" y="1349575"/>
            <a:ext cx="3932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6BEDB"/>
              </a:buClr>
            </a:pP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Популяризация и продвижение авторских курсов, уникальных медицинских разработок и увековечивание «корифеев» медицины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572D085-F8BC-5F47-83EB-27C1B903421E}"/>
              </a:ext>
            </a:extLst>
          </p:cNvPr>
          <p:cNvSpPr/>
          <p:nvPr/>
        </p:nvSpPr>
        <p:spPr>
          <a:xfrm>
            <a:off x="511758" y="4581478"/>
            <a:ext cx="26869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С чем столкнулись:</a:t>
            </a:r>
          </a:p>
          <a:p>
            <a:endParaRPr lang="ru-RU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29716F-66AE-1A48-ACCE-39336CF25D10}"/>
              </a:ext>
            </a:extLst>
          </p:cNvPr>
          <p:cNvSpPr txBox="1"/>
          <p:nvPr/>
        </p:nvSpPr>
        <p:spPr>
          <a:xfrm>
            <a:off x="432000" y="5289364"/>
            <a:ext cx="400192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56BEDB"/>
              </a:buClr>
              <a:buFont typeface="Wingdings" pitchFamily="2" charset="2"/>
              <a:buChar char="§"/>
              <a:defRPr sz="160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Моральная неготовность и низкая мотивация педагогического сообщества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9102FE-DAEB-1A40-A5DD-18DC4CB39EEA}"/>
              </a:ext>
            </a:extLst>
          </p:cNvPr>
          <p:cNvSpPr txBox="1"/>
          <p:nvPr/>
        </p:nvSpPr>
        <p:spPr>
          <a:xfrm>
            <a:off x="7678322" y="5289364"/>
            <a:ext cx="400192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algn="ctr">
              <a:buClr>
                <a:srgbClr val="56BEDB"/>
              </a:buClr>
              <a:buFont typeface="Wingdings" pitchFamily="2" charset="2"/>
              <a:buChar char="§"/>
              <a:defRPr sz="160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l"/>
            <a:r>
              <a:rPr lang="ru-RU" dirty="0"/>
              <a:t>Недостаточный уровень учебно-методического и информационно-технического оснащения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C189D6-6534-5645-9031-151C3A00426C}"/>
              </a:ext>
            </a:extLst>
          </p:cNvPr>
          <p:cNvSpPr txBox="1"/>
          <p:nvPr/>
        </p:nvSpPr>
        <p:spPr>
          <a:xfrm>
            <a:off x="4275305" y="5289364"/>
            <a:ext cx="327689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56BEDB"/>
              </a:buClr>
              <a:buFont typeface="Wingdings" pitchFamily="2" charset="2"/>
              <a:buChar char="§"/>
              <a:defRPr sz="160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Несовершенство </a:t>
            </a:r>
            <a:br>
              <a:rPr lang="ru-RU" dirty="0"/>
            </a:br>
            <a:r>
              <a:rPr lang="ru-RU" dirty="0"/>
              <a:t>нормативно-правовой базы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B53EF50-2914-014C-9BDE-0D275979A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866" y="1420993"/>
            <a:ext cx="504000" cy="504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4AF7031-463A-C648-A3DA-1FC39D440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30636" y="1420993"/>
            <a:ext cx="504000" cy="504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22B0757-5928-6045-8BF8-7C13319C4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6794" y="3177000"/>
            <a:ext cx="504000" cy="50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4DBA4D2-44B5-2840-8356-6C56033A77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52745" y="3072907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>
                <a:sym typeface="Calibri"/>
              </a:rPr>
              <a:t>НАЦИОНАЛЬНАЯ ПЛАТФОРМА </a:t>
            </a:r>
            <a:r>
              <a:rPr lang="en-US" dirty="0">
                <a:sym typeface="Calibri"/>
              </a:rPr>
              <a:t/>
            </a:r>
            <a:br>
              <a:rPr lang="en-US" dirty="0">
                <a:sym typeface="Calibri"/>
              </a:rPr>
            </a:br>
            <a:r>
              <a:rPr lang="ru-RU" dirty="0">
                <a:sym typeface="Calibri"/>
              </a:rPr>
              <a:t>ЭЛЕКТРОННОГО МЕДИЦИНСКОГО ОБРАЗОВАНИЯ</a:t>
            </a:r>
          </a:p>
        </p:txBody>
      </p:sp>
      <p:sp>
        <p:nvSpPr>
          <p:cNvPr id="5" name="Shape 345">
            <a:extLst>
              <a:ext uri="{FF2B5EF4-FFF2-40B4-BE49-F238E27FC236}">
                <a16:creationId xmlns:a16="http://schemas.microsoft.com/office/drawing/2014/main" xmlns="" id="{71142FEA-A697-6048-A7A0-F580CD367E3D}"/>
              </a:ext>
            </a:extLst>
          </p:cNvPr>
          <p:cNvSpPr txBox="1">
            <a:spLocks/>
          </p:cNvSpPr>
          <p:nvPr/>
        </p:nvSpPr>
        <p:spPr>
          <a:xfrm>
            <a:off x="439352" y="4459293"/>
            <a:ext cx="10911820" cy="117061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8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Ассоциация развития электронного медицинского образования </a:t>
            </a:r>
            <a:r>
              <a:rPr lang="ru-RU" sz="18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(включает </a:t>
            </a:r>
            <a:r>
              <a:rPr lang="ru-RU" sz="20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  <a:r>
              <a:rPr lang="ru-RU" sz="18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ВУЗов )</a:t>
            </a:r>
            <a:endParaRPr lang="ru-RU" sz="1800" b="1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spcAft>
                <a:spcPts val="1200"/>
              </a:spcAft>
            </a:pPr>
            <a:r>
              <a:rPr lang="ru-RU" sz="18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Активно участвует </a:t>
            </a:r>
            <a:r>
              <a:rPr lang="ru-RU" sz="24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29</a:t>
            </a:r>
            <a:r>
              <a:rPr lang="ru-RU" sz="18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образовательных организаций</a:t>
            </a:r>
          </a:p>
          <a:p>
            <a:pPr algn="l">
              <a:spcAft>
                <a:spcPts val="1200"/>
              </a:spcAft>
            </a:pPr>
            <a:endParaRPr lang="en-US" sz="18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>
              <a:spcAft>
                <a:spcPts val="1200"/>
              </a:spcAft>
            </a:pPr>
            <a:endParaRPr lang="ru-RU" sz="18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88EF5C-2793-3948-B5B0-7CA7691E6B60}"/>
              </a:ext>
            </a:extLst>
          </p:cNvPr>
          <p:cNvSpPr txBox="1"/>
          <p:nvPr/>
        </p:nvSpPr>
        <p:spPr>
          <a:xfrm>
            <a:off x="432000" y="3775598"/>
            <a:ext cx="1140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Национальная платформа электронного медицинского образования </a:t>
            </a:r>
            <a:r>
              <a:rPr lang="en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http://med-</a:t>
            </a:r>
            <a:r>
              <a:rPr lang="en" b="1" dirty="0" err="1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edu.pro</a:t>
            </a:r>
            <a:r>
              <a:rPr lang="en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/</a:t>
            </a:r>
            <a:endParaRPr lang="ru-RU" b="1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11" name="Изображение 3">
            <a:extLst>
              <a:ext uri="{FF2B5EF4-FFF2-40B4-BE49-F238E27FC236}">
                <a16:creationId xmlns:a16="http://schemas.microsoft.com/office/drawing/2014/main" xmlns="" id="{1DFADB25-8154-B44E-A645-CC825DCB2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56" y="5633421"/>
            <a:ext cx="1616639" cy="500160"/>
          </a:xfrm>
          <a:prstGeom prst="rect">
            <a:avLst/>
          </a:prstGeom>
        </p:spPr>
      </p:pic>
      <p:pic>
        <p:nvPicPr>
          <p:cNvPr id="13" name="Изображение 4">
            <a:extLst>
              <a:ext uri="{FF2B5EF4-FFF2-40B4-BE49-F238E27FC236}">
                <a16:creationId xmlns:a16="http://schemas.microsoft.com/office/drawing/2014/main" xmlns="" id="{A17AC91D-4C07-6A4F-894A-51C3F8858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77" y="5536612"/>
            <a:ext cx="1489729" cy="719536"/>
          </a:xfrm>
          <a:prstGeom prst="rect">
            <a:avLst/>
          </a:prstGeom>
        </p:spPr>
      </p:pic>
      <p:pic>
        <p:nvPicPr>
          <p:cNvPr id="14" name="Изображение 6">
            <a:extLst>
              <a:ext uri="{FF2B5EF4-FFF2-40B4-BE49-F238E27FC236}">
                <a16:creationId xmlns:a16="http://schemas.microsoft.com/office/drawing/2014/main" xmlns="" id="{2768920D-9A32-0F4F-8A0C-E2073C541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916" y="5502053"/>
            <a:ext cx="803342" cy="788655"/>
          </a:xfrm>
          <a:prstGeom prst="rect">
            <a:avLst/>
          </a:prstGeom>
        </p:spPr>
      </p:pic>
      <p:pic>
        <p:nvPicPr>
          <p:cNvPr id="15" name="Изображение 7">
            <a:extLst>
              <a:ext uri="{FF2B5EF4-FFF2-40B4-BE49-F238E27FC236}">
                <a16:creationId xmlns:a16="http://schemas.microsoft.com/office/drawing/2014/main" xmlns="" id="{E7AEBAAF-199E-284A-B890-C813B18061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00" y="5509985"/>
            <a:ext cx="767154" cy="772791"/>
          </a:xfrm>
          <a:prstGeom prst="rect">
            <a:avLst/>
          </a:prstGeom>
        </p:spPr>
      </p:pic>
      <p:pic>
        <p:nvPicPr>
          <p:cNvPr id="16" name="Изображение 9">
            <a:extLst>
              <a:ext uri="{FF2B5EF4-FFF2-40B4-BE49-F238E27FC236}">
                <a16:creationId xmlns:a16="http://schemas.microsoft.com/office/drawing/2014/main" xmlns="" id="{A989C56A-0EFF-FB47-9938-02F27AD08D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882" y="5503947"/>
            <a:ext cx="774738" cy="784866"/>
          </a:xfrm>
          <a:prstGeom prst="rect">
            <a:avLst/>
          </a:prstGeom>
        </p:spPr>
      </p:pic>
      <p:pic>
        <p:nvPicPr>
          <p:cNvPr id="17" name="Изображение 11">
            <a:extLst>
              <a:ext uri="{FF2B5EF4-FFF2-40B4-BE49-F238E27FC236}">
                <a16:creationId xmlns:a16="http://schemas.microsoft.com/office/drawing/2014/main" xmlns="" id="{99363E22-DCD3-CE4C-81DE-9A41746077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937" y="5512896"/>
            <a:ext cx="952576" cy="7669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0D6D09-F5FC-5948-A4CE-711A3F99B9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82" y="5428928"/>
            <a:ext cx="857631" cy="8576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5238F26-14E5-6545-896B-BD9069A226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1607" y="1402763"/>
            <a:ext cx="7252656" cy="21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ПРЕИМУЩЕСТВА СОВМЕСТНОЙ РАБОТЫ</a:t>
            </a:r>
            <a:endParaRPr lang="ru-RU" dirty="0"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41560-2B84-D945-898A-8DAC4B77D402}"/>
              </a:ext>
            </a:extLst>
          </p:cNvPr>
          <p:cNvSpPr txBox="1"/>
          <p:nvPr/>
        </p:nvSpPr>
        <p:spPr>
          <a:xfrm>
            <a:off x="625436" y="1691015"/>
            <a:ext cx="10866347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Высокое качество преподавания и вариативность программ в условиях ограниченных кадровых ресурсов</a:t>
            </a:r>
          </a:p>
          <a:p>
            <a:pPr marL="285750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Современные концепции преподавания дисциплин</a:t>
            </a:r>
          </a:p>
          <a:p>
            <a:pPr marL="285750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Повышение квалификации преподавателей</a:t>
            </a:r>
          </a:p>
          <a:p>
            <a:pPr marL="285750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Согласованные ведущими ВУЗами стандарты качества:</a:t>
            </a:r>
          </a:p>
          <a:p>
            <a:pPr marL="742950" lvl="1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Требования к курсам (структуре, содержанию и т.д.)</a:t>
            </a:r>
          </a:p>
          <a:p>
            <a:pPr marL="742950" lvl="1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Требования к процедуре оценивания:</a:t>
            </a:r>
          </a:p>
          <a:p>
            <a:pPr marL="1200150" lvl="2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 структуре и составу оценочных средств</a:t>
            </a:r>
          </a:p>
          <a:p>
            <a:pPr marL="1200150" lvl="2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Идентификации личности при итоговом оценивании (</a:t>
            </a:r>
            <a:r>
              <a:rPr lang="ru-RU" sz="1600" dirty="0" err="1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прокторинг</a:t>
            </a: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8A401-E955-7C48-9AE2-D215175D88DB}"/>
              </a:ext>
            </a:extLst>
          </p:cNvPr>
          <p:cNvSpPr txBox="1"/>
          <p:nvPr/>
        </p:nvSpPr>
        <p:spPr>
          <a:xfrm>
            <a:off x="625436" y="5458316"/>
            <a:ext cx="9593601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ru-RU"/>
            </a:defPPr>
            <a:lvl1pPr marL="285750" indent="-285750">
              <a:spcAft>
                <a:spcPts val="1200"/>
              </a:spcAft>
              <a:buClr>
                <a:srgbClr val="0AC0E0"/>
              </a:buClr>
              <a:buFont typeface="Wingdings" pitchFamily="2" charset="2"/>
              <a:buChar char="§"/>
              <a:defRPr sz="160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Обучение у ведущих преподавателей страны и авторов учебников</a:t>
            </a:r>
          </a:p>
          <a:p>
            <a:r>
              <a:rPr lang="ru-RU" dirty="0" err="1"/>
              <a:t>Перезачет</a:t>
            </a:r>
            <a:r>
              <a:rPr lang="ru-RU" dirty="0"/>
              <a:t> дисциплины, как изученной в другом ВУЗе с указанием этого факта в дипломе</a:t>
            </a:r>
          </a:p>
          <a:p>
            <a:r>
              <a:rPr lang="ru-RU" dirty="0"/>
              <a:t>Возможность пересдачи в случае неудачного экзамена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162E3F-FE68-8E4B-9C14-34F5CF565D38}"/>
              </a:ext>
            </a:extLst>
          </p:cNvPr>
          <p:cNvSpPr txBox="1"/>
          <p:nvPr/>
        </p:nvSpPr>
        <p:spPr>
          <a:xfrm>
            <a:off x="625436" y="1241113"/>
            <a:ext cx="8591938" cy="37087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ct val="25000"/>
              <a:buNone/>
              <a:defRPr sz="2000" b="1">
                <a:solidFill>
                  <a:srgbClr val="002060"/>
                </a:solidFill>
                <a:latin typeface="Helvetica" pitchFamily="34" charset="0"/>
                <a:ea typeface="Glober Book" charset="0"/>
                <a:cs typeface="Helvetica" pitchFamily="34" charset="0"/>
              </a:defRPr>
            </a:lvl1pPr>
          </a:lstStyle>
          <a:p>
            <a:r>
              <a:rPr lang="ru-RU" dirty="0"/>
              <a:t>Для ВУЗа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CCBF24-D6B0-EA4D-95DD-A7C8A2FEDBC8}"/>
              </a:ext>
            </a:extLst>
          </p:cNvPr>
          <p:cNvSpPr txBox="1"/>
          <p:nvPr/>
        </p:nvSpPr>
        <p:spPr>
          <a:xfrm>
            <a:off x="625436" y="4981549"/>
            <a:ext cx="8591938" cy="37087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ct val="25000"/>
              <a:buNone/>
              <a:defRPr sz="2000" b="1">
                <a:solidFill>
                  <a:srgbClr val="002060"/>
                </a:solidFill>
                <a:latin typeface="Helvetica" pitchFamily="34" charset="0"/>
                <a:ea typeface="Glober Book" charset="0"/>
                <a:cs typeface="Helvetica" pitchFamily="34" charset="0"/>
              </a:defRPr>
            </a:lvl1pPr>
          </a:lstStyle>
          <a:p>
            <a:r>
              <a:rPr lang="ru-RU" dirty="0"/>
              <a:t>Для обучающегося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57F60D-293A-504C-B000-DAADB7CEF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25" y="2279872"/>
            <a:ext cx="3598750" cy="28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4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>
                <a:sym typeface="Calibri"/>
              </a:rPr>
              <a:t>ЧТО ОЖИДАЕМ</a:t>
            </a:r>
          </a:p>
        </p:txBody>
      </p:sp>
      <p:sp>
        <p:nvSpPr>
          <p:cNvPr id="5" name="Shape 345">
            <a:extLst>
              <a:ext uri="{FF2B5EF4-FFF2-40B4-BE49-F238E27FC236}">
                <a16:creationId xmlns:a16="http://schemas.microsoft.com/office/drawing/2014/main" xmlns="" id="{5633A04A-591E-DA4E-9364-CA0F8E2CEDDA}"/>
              </a:ext>
            </a:extLst>
          </p:cNvPr>
          <p:cNvSpPr txBox="1">
            <a:spLocks/>
          </p:cNvSpPr>
          <p:nvPr/>
        </p:nvSpPr>
        <p:spPr>
          <a:xfrm>
            <a:off x="431999" y="1483200"/>
            <a:ext cx="9703673" cy="51049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8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Электронное обучение </a:t>
            </a:r>
            <a:r>
              <a:rPr lang="ru-RU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инструмент накопления знаний у студента </a:t>
            </a:r>
            <a:r>
              <a:rPr lang="en-US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 катализатор профессионального роста медицинского работника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637CEC5-EBF2-AC4B-A1FF-0D965B8E5A08}"/>
              </a:ext>
            </a:extLst>
          </p:cNvPr>
          <p:cNvSpPr/>
          <p:nvPr/>
        </p:nvSpPr>
        <p:spPr>
          <a:xfrm>
            <a:off x="431999" y="3013501"/>
            <a:ext cx="249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Обучение в удобное время и в удобном месте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18FDC3F-1C44-8445-BB34-9CB66A91B63E}"/>
              </a:ext>
            </a:extLst>
          </p:cNvPr>
          <p:cNvSpPr/>
          <p:nvPr/>
        </p:nvSpPr>
        <p:spPr>
          <a:xfrm>
            <a:off x="2786901" y="4370855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Личностная мотивация к обучению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01B02D0-6BE9-184D-8A6B-1D248F96EC20}"/>
              </a:ext>
            </a:extLst>
          </p:cNvPr>
          <p:cNvSpPr/>
          <p:nvPr/>
        </p:nvSpPr>
        <p:spPr>
          <a:xfrm>
            <a:off x="4300827" y="3013501"/>
            <a:ext cx="2232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Индивидуальные программы </a:t>
            </a:r>
          </a:p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 траектория обучения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B9E5564-AFA3-9D4A-8E0D-999562C73561}"/>
              </a:ext>
            </a:extLst>
          </p:cNvPr>
          <p:cNvSpPr/>
          <p:nvPr/>
        </p:nvSpPr>
        <p:spPr>
          <a:xfrm>
            <a:off x="5903884" y="4571060"/>
            <a:ext cx="1930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Новые формы представления образовательных программ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7109866-1D54-4B48-8B83-A943ECA45530}"/>
              </a:ext>
            </a:extLst>
          </p:cNvPr>
          <p:cNvSpPr/>
          <p:nvPr/>
        </p:nvSpPr>
        <p:spPr>
          <a:xfrm>
            <a:off x="7824644" y="3013501"/>
            <a:ext cx="1679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Бесплатность </a:t>
            </a:r>
          </a:p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 доступность образования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C3DF2D1-89D6-7344-99D1-125EB45565EE}"/>
              </a:ext>
            </a:extLst>
          </p:cNvPr>
          <p:cNvSpPr/>
          <p:nvPr/>
        </p:nvSpPr>
        <p:spPr>
          <a:xfrm>
            <a:off x="9715660" y="4510503"/>
            <a:ext cx="1940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Агрегация лучших образовательных ресурсов мира </a:t>
            </a:r>
          </a:p>
        </p:txBody>
      </p:sp>
      <p:cxnSp>
        <p:nvCxnSpPr>
          <p:cNvPr id="20" name="Скругленная соединительная линия 19">
            <a:extLst>
              <a:ext uri="{FF2B5EF4-FFF2-40B4-BE49-F238E27FC236}">
                <a16:creationId xmlns:a16="http://schemas.microsoft.com/office/drawing/2014/main" xmlns="" id="{F2844C11-4830-E24E-943C-E5F4F5C0EAA2}"/>
              </a:ext>
            </a:extLst>
          </p:cNvPr>
          <p:cNvCxnSpPr>
            <a:cxnSpLocks/>
            <a:stCxn id="6" idx="2"/>
            <a:endCxn id="8" idx="1"/>
          </p:cNvCxnSpPr>
          <p:nvPr/>
        </p:nvCxnSpPr>
        <p:spPr>
          <a:xfrm rot="16200000" flipH="1">
            <a:off x="1762812" y="3762265"/>
            <a:ext cx="941856" cy="1106322"/>
          </a:xfrm>
          <a:prstGeom prst="curvedConnector2">
            <a:avLst/>
          </a:prstGeom>
          <a:ln w="28575">
            <a:solidFill>
              <a:srgbClr val="56BED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>
            <a:extLst>
              <a:ext uri="{FF2B5EF4-FFF2-40B4-BE49-F238E27FC236}">
                <a16:creationId xmlns:a16="http://schemas.microsoft.com/office/drawing/2014/main" xmlns="" id="{7278A18C-1E15-D744-87B7-F2F05D974F9A}"/>
              </a:ext>
            </a:extLst>
          </p:cNvPr>
          <p:cNvCxnSpPr>
            <a:stCxn id="10" idx="1"/>
            <a:endCxn id="8" idx="0"/>
          </p:cNvCxnSpPr>
          <p:nvPr/>
        </p:nvCxnSpPr>
        <p:spPr>
          <a:xfrm rot="10800000" flipV="1">
            <a:off x="3614993" y="3552109"/>
            <a:ext cx="685834" cy="818745"/>
          </a:xfrm>
          <a:prstGeom prst="curvedConnector2">
            <a:avLst/>
          </a:prstGeom>
          <a:ln w="28575">
            <a:solidFill>
              <a:srgbClr val="56BED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>
            <a:extLst>
              <a:ext uri="{FF2B5EF4-FFF2-40B4-BE49-F238E27FC236}">
                <a16:creationId xmlns:a16="http://schemas.microsoft.com/office/drawing/2014/main" xmlns="" id="{EA395533-ED58-2C41-AD2D-8547F67E6444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4907476" y="4113261"/>
            <a:ext cx="1018950" cy="973866"/>
          </a:xfrm>
          <a:prstGeom prst="curvedConnector2">
            <a:avLst/>
          </a:prstGeom>
          <a:ln w="28575">
            <a:solidFill>
              <a:srgbClr val="56BED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>
            <a:extLst>
              <a:ext uri="{FF2B5EF4-FFF2-40B4-BE49-F238E27FC236}">
                <a16:creationId xmlns:a16="http://schemas.microsoft.com/office/drawing/2014/main" xmlns="" id="{84D7198E-1203-804C-B9F3-65F15571A99F}"/>
              </a:ext>
            </a:extLst>
          </p:cNvPr>
          <p:cNvCxnSpPr>
            <a:cxnSpLocks/>
            <a:stCxn id="13" idx="1"/>
            <a:endCxn id="11" idx="0"/>
          </p:cNvCxnSpPr>
          <p:nvPr/>
        </p:nvCxnSpPr>
        <p:spPr>
          <a:xfrm rot="10800000" flipV="1">
            <a:off x="6868912" y="3429000"/>
            <a:ext cx="955732" cy="1142060"/>
          </a:xfrm>
          <a:prstGeom prst="curvedConnector2">
            <a:avLst/>
          </a:prstGeom>
          <a:ln w="28575">
            <a:solidFill>
              <a:srgbClr val="56BED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>
            <a:extLst>
              <a:ext uri="{FF2B5EF4-FFF2-40B4-BE49-F238E27FC236}">
                <a16:creationId xmlns:a16="http://schemas.microsoft.com/office/drawing/2014/main" xmlns="" id="{4E84E220-A4A5-0541-ACAE-0CEAE8DA25B9}"/>
              </a:ext>
            </a:extLst>
          </p:cNvPr>
          <p:cNvCxnSpPr>
            <a:cxnSpLocks/>
            <a:stCxn id="13" idx="2"/>
            <a:endCxn id="14" idx="1"/>
          </p:cNvCxnSpPr>
          <p:nvPr/>
        </p:nvCxnSpPr>
        <p:spPr>
          <a:xfrm rot="16200000" flipH="1">
            <a:off x="8649226" y="3859568"/>
            <a:ext cx="1081504" cy="1051364"/>
          </a:xfrm>
          <a:prstGeom prst="curvedConnector2">
            <a:avLst/>
          </a:prstGeom>
          <a:ln w="28575">
            <a:solidFill>
              <a:srgbClr val="56BED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49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ПРЕИМУЩЕСТВА ЭЛЕКТРОННОГО МЕДИЦИНСКОГО ОБРАЗОВАНИЯ</a:t>
            </a:r>
            <a:endParaRPr lang="ru-RU" dirty="0"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41A669-572A-034F-9A81-6628805B0CC2}"/>
              </a:ext>
            </a:extLst>
          </p:cNvPr>
          <p:cNvSpPr txBox="1"/>
          <p:nvPr/>
        </p:nvSpPr>
        <p:spPr>
          <a:xfrm>
            <a:off x="4840385" y="1478340"/>
            <a:ext cx="8596538" cy="37087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ct val="25000"/>
              <a:buNone/>
              <a:defRPr sz="2000" b="1">
                <a:solidFill>
                  <a:srgbClr val="002060"/>
                </a:solidFill>
                <a:latin typeface="Helvetica" pitchFamily="34" charset="0"/>
                <a:ea typeface="Glober Book" charset="0"/>
                <a:cs typeface="Helvetica" pitchFamily="34" charset="0"/>
              </a:defRPr>
            </a:lvl1pPr>
          </a:lstStyle>
          <a:p>
            <a:r>
              <a:rPr lang="ru-RU" dirty="0"/>
              <a:t>Для обучающихся: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BD843D-29DB-3146-96F6-8469F924E436}"/>
              </a:ext>
            </a:extLst>
          </p:cNvPr>
          <p:cNvSpPr txBox="1"/>
          <p:nvPr/>
        </p:nvSpPr>
        <p:spPr>
          <a:xfrm>
            <a:off x="4813303" y="1941954"/>
            <a:ext cx="7080422" cy="15542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Мотивация к самостоятельному профессиональному росту, повышение самоконтроля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Высвобождение контактного времени для практической подготовки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Формирование индивидуальной траектории обучения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Осознанная готовность к профессиональной деятельности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B627F2B-5E53-AB4F-A594-6FF2DED86383}"/>
              </a:ext>
            </a:extLst>
          </p:cNvPr>
          <p:cNvSpPr txBox="1"/>
          <p:nvPr/>
        </p:nvSpPr>
        <p:spPr>
          <a:xfrm>
            <a:off x="4813303" y="3904730"/>
            <a:ext cx="7461731" cy="37087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ct val="25000"/>
              <a:buNone/>
              <a:defRPr sz="2000" b="1">
                <a:solidFill>
                  <a:srgbClr val="002060"/>
                </a:solidFill>
                <a:latin typeface="Helvetica" pitchFamily="34" charset="0"/>
                <a:ea typeface="Glober Book" charset="0"/>
                <a:cs typeface="Helvetica" pitchFamily="34" charset="0"/>
              </a:defRPr>
            </a:lvl1pPr>
          </a:lstStyle>
          <a:p>
            <a:r>
              <a:rPr lang="ru-RU" dirty="0"/>
              <a:t>Для специалистов: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DDE15B-2FF5-9747-AC6B-96C5ABB534A3}"/>
              </a:ext>
            </a:extLst>
          </p:cNvPr>
          <p:cNvSpPr txBox="1"/>
          <p:nvPr/>
        </p:nvSpPr>
        <p:spPr>
          <a:xfrm>
            <a:off x="4813304" y="4370904"/>
            <a:ext cx="6134070" cy="20467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Предоставление актуальной и достоверной профессиональной информации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Пользование унифицированным практико-ориентированным информационным ресурсом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Интеграция в электронное рабочее место специалиста</a:t>
            </a:r>
          </a:p>
          <a:p>
            <a:pPr marL="285750" indent="-285750">
              <a:spcAft>
                <a:spcPts val="600"/>
              </a:spcAft>
              <a:buClr>
                <a:srgbClr val="0AC0E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Обеспечение непрерывности медицинского образования в комфортных условиях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FD9F7DA-BFC9-5346-BCBB-18707630D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9" r="18150"/>
          <a:stretch/>
        </p:blipFill>
        <p:spPr>
          <a:xfrm>
            <a:off x="13063" y="1478341"/>
            <a:ext cx="4676503" cy="49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1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НОРМАТИВНАЯ БАЗА</a:t>
            </a:r>
          </a:p>
        </p:txBody>
      </p:sp>
      <p:sp>
        <p:nvSpPr>
          <p:cNvPr id="255" name="Rectangle 2">
            <a:extLst>
              <a:ext uri="{FF2B5EF4-FFF2-40B4-BE49-F238E27FC236}">
                <a16:creationId xmlns:a16="http://schemas.microsoft.com/office/drawing/2014/main" xmlns="" id="{04FB71F1-9FDD-4D41-BD34-6B3C6D025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56" y="1483200"/>
            <a:ext cx="11206030" cy="236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226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Приказ №2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226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b="1" dirty="0" err="1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Минобрнауки</a:t>
            </a:r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России от 9 января 2014 г. </a:t>
            </a:r>
            <a:r>
              <a:rPr lang="ru-RU" sz="16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/>
            </a:r>
            <a:br>
              <a:rPr lang="ru-RU" sz="16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226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«Об утверждении Порядка применения организациями, осуществляющими образовательную деятельность, </a:t>
            </a:r>
            <a:b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226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226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электронного обучения, дистанционных образовательных технологий при реализации образовательных программ»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Программа развития электронного обучения на 2014 - 2020 гг.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Национальный проект «Здравоохранение» 2019 - 2024 гг. *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Национальная программа «Цифровая экономика Российской Федерации» 2019 – 2024 гг. **</a:t>
            </a:r>
          </a:p>
        </p:txBody>
      </p:sp>
      <p:pic>
        <p:nvPicPr>
          <p:cNvPr id="256" name="Рисунок 3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90608F7-BE0A-2C4A-80D9-CF4E762818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73" y="4190822"/>
            <a:ext cx="5808728" cy="2367956"/>
          </a:xfrm>
          <a:prstGeom prst="rect">
            <a:avLst/>
          </a:prstGeom>
        </p:spPr>
      </p:pic>
      <p:pic>
        <p:nvPicPr>
          <p:cNvPr id="257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0B822A4-54E2-7A4D-840D-29FCBE77A8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52"/>
          <a:stretch/>
        </p:blipFill>
        <p:spPr>
          <a:xfrm>
            <a:off x="6188425" y="4396477"/>
            <a:ext cx="5888627" cy="816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0F739DE-D465-5742-8A2D-CBCBAB4E460B}"/>
              </a:ext>
            </a:extLst>
          </p:cNvPr>
          <p:cNvSpPr/>
          <p:nvPr/>
        </p:nvSpPr>
        <p:spPr>
          <a:xfrm>
            <a:off x="382273" y="4211812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43377"/>
                </a:solidFill>
                <a:latin typeface="Arial" pitchFamily="34" charset="0"/>
                <a:cs typeface="Arial" pitchFamily="34" charset="0"/>
              </a:rPr>
              <a:t>*</a:t>
            </a:r>
            <a:endParaRPr lang="ru-RU" dirty="0">
              <a:solidFill>
                <a:srgbClr val="043377"/>
              </a:solidFill>
            </a:endParaRPr>
          </a:p>
        </p:txBody>
      </p:sp>
      <p:sp>
        <p:nvSpPr>
          <p:cNvPr id="258" name="Прямоугольник 257">
            <a:extLst>
              <a:ext uri="{FF2B5EF4-FFF2-40B4-BE49-F238E27FC236}">
                <a16:creationId xmlns:a16="http://schemas.microsoft.com/office/drawing/2014/main" xmlns="" id="{D1430F39-0D98-014C-97AC-C0F2048ED56D}"/>
              </a:ext>
            </a:extLst>
          </p:cNvPr>
          <p:cNvSpPr/>
          <p:nvPr/>
        </p:nvSpPr>
        <p:spPr>
          <a:xfrm>
            <a:off x="6003576" y="421181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43377"/>
                </a:solidFill>
                <a:latin typeface="Arial" pitchFamily="34" charset="0"/>
                <a:cs typeface="Arial" pitchFamily="34" charset="0"/>
              </a:rPr>
              <a:t>**</a:t>
            </a:r>
            <a:endParaRPr lang="ru-RU" dirty="0">
              <a:solidFill>
                <a:srgbClr val="0433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44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B4D879-1AB2-3243-86DC-8699AC85B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BC63E4-AD50-2F44-8337-8FA251E22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73"/>
          <a:stretch/>
        </p:blipFill>
        <p:spPr>
          <a:xfrm>
            <a:off x="0" y="0"/>
            <a:ext cx="624313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F4BF84-4E1B-5A46-AF4B-42A847683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84" y="1098703"/>
            <a:ext cx="2876834" cy="33998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CDF787B-CB8D-1249-87EB-BCD8928B8349}"/>
              </a:ext>
            </a:extLst>
          </p:cNvPr>
          <p:cNvSpPr txBox="1">
            <a:spLocks/>
          </p:cNvSpPr>
          <p:nvPr/>
        </p:nvSpPr>
        <p:spPr>
          <a:xfrm>
            <a:off x="6112778" y="2388510"/>
            <a:ext cx="5797657" cy="21391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8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СПАСИБО ЗА ВНИМАНИЕ!</a:t>
            </a:r>
            <a:endParaRPr lang="en-US" sz="2800" spc="2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BA0CA8-484A-3B46-833C-33401D1C0E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8" b="6158"/>
          <a:stretch/>
        </p:blipFill>
        <p:spPr>
          <a:xfrm>
            <a:off x="3248228" y="0"/>
            <a:ext cx="3328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0318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ЭЛЕКТРОННОЕ ОБУЧЕНИЕ В ОБРАЗОВАТЕЛЬНОМ СЕГМЕНТЕ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9027E2B-261B-064A-A0F7-3A0B23C055B4}"/>
              </a:ext>
            </a:extLst>
          </p:cNvPr>
          <p:cNvSpPr/>
          <p:nvPr/>
        </p:nvSpPr>
        <p:spPr>
          <a:xfrm>
            <a:off x="432000" y="1483200"/>
            <a:ext cx="9640914" cy="105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Электронное обучение</a:t>
            </a: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(англ. </a:t>
            </a:r>
            <a:r>
              <a:rPr lang="ru-RU" i="1" dirty="0" err="1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E-learning</a:t>
            </a: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сокращение от англ. </a:t>
            </a:r>
            <a:r>
              <a:rPr lang="ru-RU" i="1" dirty="0" err="1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Electronic</a:t>
            </a:r>
            <a:r>
              <a:rPr lang="ru-RU" i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i="1" dirty="0" err="1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 — это система обучения при помощи информационных и электронных технологий (персональный компьютер, </a:t>
            </a:r>
            <a:r>
              <a:rPr lang="en-US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DVD-</a:t>
            </a: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проигрыватель, телевизор, мобильный телефон)</a:t>
            </a:r>
            <a:endParaRPr lang="ru-RU" i="1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69EC8D6-505C-694C-B248-81163711A63B}"/>
              </a:ext>
            </a:extLst>
          </p:cNvPr>
          <p:cNvSpPr/>
          <p:nvPr/>
        </p:nvSpPr>
        <p:spPr>
          <a:xfrm>
            <a:off x="432000" y="2742749"/>
            <a:ext cx="9466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Определение специалистов ЮНЕСКО: </a:t>
            </a:r>
            <a:b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i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</a:t>
            </a:r>
            <a:r>
              <a:rPr lang="ru-RU" i="1" dirty="0" err="1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e-Learning</a:t>
            </a:r>
            <a:r>
              <a:rPr lang="ru-RU" i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— обучение с помощью интернета и мультимедиа»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D878BBA-ACF1-9B44-9792-F1190347E2F5}"/>
              </a:ext>
            </a:extLst>
          </p:cNvPr>
          <p:cNvSpPr/>
          <p:nvPr/>
        </p:nvSpPr>
        <p:spPr>
          <a:xfrm>
            <a:off x="700470" y="4508306"/>
            <a:ext cx="4756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C1DF"/>
              </a:buClr>
            </a:pPr>
            <a:r>
              <a:rPr lang="ru-RU" sz="120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старт</a:t>
            </a:r>
            <a:r>
              <a:rPr lang="ru-RU" sz="140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электронного обучения; широкое  использование компьютеров в образовании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D75526A-F5A1-6847-855F-9658537CAA78}"/>
              </a:ext>
            </a:extLst>
          </p:cNvPr>
          <p:cNvSpPr/>
          <p:nvPr/>
        </p:nvSpPr>
        <p:spPr>
          <a:xfrm>
            <a:off x="700472" y="3971376"/>
            <a:ext cx="1383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C1DF"/>
              </a:buClr>
            </a:pPr>
            <a:r>
              <a:rPr lang="ru-RU" sz="2400" b="1" spc="6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400" b="1" spc="6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980</a:t>
            </a:r>
            <a:r>
              <a:rPr lang="ru-RU" sz="2400" b="1" spc="6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pc="6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г.</a:t>
            </a:r>
            <a:endParaRPr lang="ru-RU" spc="6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F4AFB6F-E9FD-1D4D-A012-DD04408AC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1" y="3829033"/>
            <a:ext cx="356575" cy="80022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E234A7E-F6B5-8341-BCA7-270EBCB4437F}"/>
              </a:ext>
            </a:extLst>
          </p:cNvPr>
          <p:cNvSpPr/>
          <p:nvPr/>
        </p:nvSpPr>
        <p:spPr>
          <a:xfrm>
            <a:off x="700470" y="5926243"/>
            <a:ext cx="5947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C1DF"/>
              </a:buClr>
            </a:pPr>
            <a:r>
              <a:rPr lang="ru-RU" sz="120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внедрение новой формы обучения — </a:t>
            </a:r>
            <a:r>
              <a:rPr lang="ru-RU" sz="1200" i="1" dirty="0">
                <a:solidFill>
                  <a:srgbClr val="1F32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массовых открытых онлайн-курсов</a:t>
            </a:r>
            <a:r>
              <a:rPr lang="ru-RU" sz="120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которые позволяют одновременно обучать сотни тысяч студентов</a:t>
            </a:r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613DF75-20E8-2242-8A77-4113F3E15993}"/>
              </a:ext>
            </a:extLst>
          </p:cNvPr>
          <p:cNvSpPr/>
          <p:nvPr/>
        </p:nvSpPr>
        <p:spPr>
          <a:xfrm>
            <a:off x="700471" y="5389313"/>
            <a:ext cx="1383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C1DF"/>
              </a:buClr>
            </a:pPr>
            <a:r>
              <a:rPr lang="ru-RU" sz="2400" b="1" spc="60" dirty="0">
                <a:solidFill>
                  <a:srgbClr val="1F32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2007</a:t>
            </a:r>
            <a:r>
              <a:rPr lang="ru-RU" sz="2800" b="1" spc="6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pc="6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г.</a:t>
            </a:r>
            <a:endParaRPr lang="ru-RU" spc="6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2DA6417-8DD4-4B49-8457-5FB9C2FB1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" y="5246970"/>
            <a:ext cx="356575" cy="8002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859B3D-158E-394A-BA64-20BE40455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112" y="1847623"/>
            <a:ext cx="1607888" cy="4714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143D158-0806-CC42-A785-83C6BCD9B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788" y="3065914"/>
            <a:ext cx="5559211" cy="34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lIns="90000"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>
                <a:sym typeface="Calibri"/>
              </a:rPr>
              <a:t>РАЗВИТИЕ ЭЛЕКТРОННОГО ОБУЧЕНИЯ В МИРЕ </a:t>
            </a:r>
          </a:p>
        </p:txBody>
      </p:sp>
      <p:sp>
        <p:nvSpPr>
          <p:cNvPr id="10" name="TextBox 69">
            <a:extLst>
              <a:ext uri="{FF2B5EF4-FFF2-40B4-BE49-F238E27FC236}">
                <a16:creationId xmlns:a16="http://schemas.microsoft.com/office/drawing/2014/main" xmlns="" id="{23984AB2-3457-E74D-BD1B-67C8A2852F0C}"/>
              </a:ext>
            </a:extLst>
          </p:cNvPr>
          <p:cNvSpPr/>
          <p:nvPr/>
        </p:nvSpPr>
        <p:spPr>
          <a:xfrm>
            <a:off x="432000" y="2022005"/>
            <a:ext cx="1498161" cy="1084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0000" tIns="72000" rIns="90000" bIns="72000" anchor="t">
            <a:spAutoFit/>
          </a:bodyPr>
          <a:lstStyle>
            <a:lvl1pPr algn="l" defTabSz="2032070">
              <a:lnSpc>
                <a:spcPct val="80000"/>
              </a:lnSpc>
              <a:defRPr sz="8000" b="1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</a:t>
            </a: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 </a:t>
            </a:r>
            <a:r>
              <a:rPr lang="ru-RU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00</a:t>
            </a: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ru-RU" sz="26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Курсов </a:t>
            </a:r>
            <a:b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 201</a:t>
            </a:r>
            <a:r>
              <a:rPr lang="en-US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году</a:t>
            </a:r>
            <a:endParaRPr sz="1400" b="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61">
            <a:extLst>
              <a:ext uri="{FF2B5EF4-FFF2-40B4-BE49-F238E27FC236}">
                <a16:creationId xmlns:a16="http://schemas.microsoft.com/office/drawing/2014/main" xmlns="" id="{D396CA31-AB72-A946-A70D-FCCF96FC6A43}"/>
              </a:ext>
            </a:extLst>
          </p:cNvPr>
          <p:cNvSpPr/>
          <p:nvPr/>
        </p:nvSpPr>
        <p:spPr>
          <a:xfrm>
            <a:off x="447404" y="4447044"/>
            <a:ext cx="771700" cy="516278"/>
          </a:xfrm>
          <a:prstGeom prst="roundRect">
            <a:avLst>
              <a:gd name="adj" fmla="val 10252"/>
            </a:avLst>
          </a:prstGeom>
          <a:solidFill>
            <a:srgbClr val="D1E7F6">
              <a:alpha val="14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0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</a:t>
            </a:r>
            <a:r>
              <a:rPr lang="ru-RU" sz="20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</a:t>
            </a:r>
            <a:endParaRPr sz="20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20">
            <a:extLst>
              <a:ext uri="{FF2B5EF4-FFF2-40B4-BE49-F238E27FC236}">
                <a16:creationId xmlns:a16="http://schemas.microsoft.com/office/drawing/2014/main" xmlns="" id="{7AAD7794-1EFE-7F41-B459-9846665B3B3E}"/>
              </a:ext>
            </a:extLst>
          </p:cNvPr>
          <p:cNvSpPr/>
          <p:nvPr/>
        </p:nvSpPr>
        <p:spPr>
          <a:xfrm>
            <a:off x="447404" y="3870839"/>
            <a:ext cx="771700" cy="509468"/>
          </a:xfrm>
          <a:prstGeom prst="roundRect">
            <a:avLst>
              <a:gd name="adj" fmla="val 10252"/>
            </a:avLst>
          </a:prstGeom>
          <a:solidFill>
            <a:srgbClr val="D4D9EC">
              <a:alpha val="50196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0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35</a:t>
            </a:r>
            <a:r>
              <a:rPr lang="ru-RU" sz="20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</a:t>
            </a:r>
            <a:endParaRPr sz="20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19">
            <a:extLst>
              <a:ext uri="{FF2B5EF4-FFF2-40B4-BE49-F238E27FC236}">
                <a16:creationId xmlns:a16="http://schemas.microsoft.com/office/drawing/2014/main" xmlns="" id="{62F81F38-2144-D444-BB84-14EB2B23FFF9}"/>
              </a:ext>
            </a:extLst>
          </p:cNvPr>
          <p:cNvSpPr/>
          <p:nvPr/>
        </p:nvSpPr>
        <p:spPr>
          <a:xfrm>
            <a:off x="447404" y="3294634"/>
            <a:ext cx="771701" cy="509468"/>
          </a:xfrm>
          <a:prstGeom prst="roundRect">
            <a:avLst>
              <a:gd name="adj" fmla="val 10252"/>
            </a:avLst>
          </a:prstGeom>
          <a:solidFill>
            <a:srgbClr val="0226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44</a:t>
            </a:r>
            <a:r>
              <a:rPr lang="ru-RU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</a:t>
            </a:r>
            <a:endParaRPr sz="2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Box 69">
            <a:extLst>
              <a:ext uri="{FF2B5EF4-FFF2-40B4-BE49-F238E27FC236}">
                <a16:creationId xmlns:a16="http://schemas.microsoft.com/office/drawing/2014/main" xmlns="" id="{4FA37295-0757-D343-B555-3117AECB5F9E}"/>
              </a:ext>
            </a:extLst>
          </p:cNvPr>
          <p:cNvSpPr/>
          <p:nvPr/>
        </p:nvSpPr>
        <p:spPr>
          <a:xfrm>
            <a:off x="5875266" y="4923192"/>
            <a:ext cx="582570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0000" rIns="90000" anchor="ctr">
            <a:spAutoFit/>
          </a:bodyPr>
          <a:lstStyle>
            <a:lvl1pPr algn="l" defTabSz="2032070">
              <a:lnSpc>
                <a:spcPct val="80000"/>
              </a:lnSpc>
              <a:defRPr sz="8000" b="1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Ежегодное удвоение количества обучающихся, которые освоили хотя бы один курс - с </a:t>
            </a: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35 млн</a:t>
            </a:r>
            <a:r>
              <a:rPr lang="ru-RU" sz="16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 2015 году до </a:t>
            </a:r>
            <a:r>
              <a:rPr lang="ru-RU" sz="1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101 млн</a:t>
            </a:r>
            <a:r>
              <a:rPr lang="ru-RU" sz="16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 2018 году</a:t>
            </a:r>
            <a:endParaRPr sz="1400" b="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7C97ED30-F064-A24F-869E-372CCB1FBCF9}"/>
              </a:ext>
            </a:extLst>
          </p:cNvPr>
          <p:cNvSpPr/>
          <p:nvPr/>
        </p:nvSpPr>
        <p:spPr>
          <a:xfrm>
            <a:off x="447404" y="1521293"/>
            <a:ext cx="4608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Как это работает?</a:t>
            </a:r>
            <a:endParaRPr lang="ru-RU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ADEF6FCD-8368-9B4A-B065-E9C98C22D18E}"/>
              </a:ext>
            </a:extLst>
          </p:cNvPr>
          <p:cNvSpPr/>
          <p:nvPr/>
        </p:nvSpPr>
        <p:spPr>
          <a:xfrm>
            <a:off x="5875266" y="1517936"/>
            <a:ext cx="421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Рост числа онлайн-курсов в мире</a:t>
            </a:r>
            <a:r>
              <a:rPr lang="en-US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*</a:t>
            </a:r>
            <a:endParaRPr lang="ru-RU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19">
            <a:extLst>
              <a:ext uri="{FF2B5EF4-FFF2-40B4-BE49-F238E27FC236}">
                <a16:creationId xmlns:a16="http://schemas.microsoft.com/office/drawing/2014/main" xmlns="" id="{68B05F70-4640-2A46-A0EA-CFFC53B269F8}"/>
              </a:ext>
            </a:extLst>
          </p:cNvPr>
          <p:cNvSpPr/>
          <p:nvPr/>
        </p:nvSpPr>
        <p:spPr>
          <a:xfrm>
            <a:off x="1291553" y="3294634"/>
            <a:ext cx="4210003" cy="509468"/>
          </a:xfrm>
          <a:prstGeom prst="roundRect">
            <a:avLst>
              <a:gd name="adj" fmla="val 10252"/>
            </a:avLst>
          </a:prstGeom>
          <a:solidFill>
            <a:srgbClr val="0226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Университеты ТОП-20 национальных рейтингов </a:t>
            </a:r>
            <a:endParaRPr sz="1400" b="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20">
            <a:extLst>
              <a:ext uri="{FF2B5EF4-FFF2-40B4-BE49-F238E27FC236}">
                <a16:creationId xmlns:a16="http://schemas.microsoft.com/office/drawing/2014/main" xmlns="" id="{CFE859BD-0B36-B049-85C2-0DDDD9934C98}"/>
              </a:ext>
            </a:extLst>
          </p:cNvPr>
          <p:cNvSpPr/>
          <p:nvPr/>
        </p:nvSpPr>
        <p:spPr>
          <a:xfrm>
            <a:off x="1291554" y="3870839"/>
            <a:ext cx="4210004" cy="509468"/>
          </a:xfrm>
          <a:prstGeom prst="roundRect">
            <a:avLst>
              <a:gd name="adj" fmla="val 10252"/>
            </a:avLst>
          </a:prstGeom>
          <a:solidFill>
            <a:srgbClr val="D4D9EC">
              <a:alpha val="50196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Остальные университеты</a:t>
            </a:r>
            <a:endParaRPr sz="1400" b="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61">
            <a:extLst>
              <a:ext uri="{FF2B5EF4-FFF2-40B4-BE49-F238E27FC236}">
                <a16:creationId xmlns:a16="http://schemas.microsoft.com/office/drawing/2014/main" xmlns="" id="{C17ECE02-9042-2449-A303-138D54D389E5}"/>
              </a:ext>
            </a:extLst>
          </p:cNvPr>
          <p:cNvSpPr/>
          <p:nvPr/>
        </p:nvSpPr>
        <p:spPr>
          <a:xfrm>
            <a:off x="1291554" y="4447044"/>
            <a:ext cx="4210004" cy="516278"/>
          </a:xfrm>
          <a:prstGeom prst="roundRect">
            <a:avLst>
              <a:gd name="adj" fmla="val 10252"/>
            </a:avLst>
          </a:prstGeom>
          <a:solidFill>
            <a:srgbClr val="D1E7F6">
              <a:alpha val="14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Остальные университеты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5D3D0E71-D946-A340-B301-A48CFAE792D6}"/>
              </a:ext>
            </a:extLst>
          </p:cNvPr>
          <p:cNvSpPr/>
          <p:nvPr/>
        </p:nvSpPr>
        <p:spPr>
          <a:xfrm>
            <a:off x="432000" y="5110163"/>
            <a:ext cx="5069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Открытый доступ к содержанию онлайн-курсов, </a:t>
            </a:r>
            <a:b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близкая к нулю стоимость освоения онлайн-курса стали причиной роста доверия к онлайн-обучению, резкого «взлета» востребованности онлайн-курсов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1A59F6C-4C45-E24D-9393-04E6325689B8}"/>
              </a:ext>
            </a:extLst>
          </p:cNvPr>
          <p:cNvSpPr txBox="1"/>
          <p:nvPr/>
        </p:nvSpPr>
        <p:spPr>
          <a:xfrm>
            <a:off x="432000" y="6195650"/>
            <a:ext cx="2651133" cy="2814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000" tIns="32668" rIns="32668" bIns="32668" numCol="1" spcCol="38100" rtlCol="0" anchor="ctr">
            <a:spAutoFit/>
          </a:bodyPr>
          <a:lstStyle/>
          <a:p>
            <a:pPr algn="r" defTabSz="375710" hangingPunct="0"/>
            <a:r>
              <a:rPr lang="ru-RU" sz="1400" dirty="0">
                <a:solidFill>
                  <a:srgbClr val="022653">
                    <a:alpha val="6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по данным </a:t>
            </a:r>
            <a:r>
              <a:rPr lang="en-US" sz="1400" dirty="0">
                <a:solidFill>
                  <a:srgbClr val="022653">
                    <a:alpha val="60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 CENTRAL</a:t>
            </a:r>
            <a:endParaRPr lang="en-US" sz="1400" dirty="0">
              <a:solidFill>
                <a:srgbClr val="022653">
                  <a:alpha val="60000"/>
                </a:srgb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460FF4-F196-8449-910D-63DBA0EFF850}"/>
              </a:ext>
            </a:extLst>
          </p:cNvPr>
          <p:cNvSpPr txBox="1"/>
          <p:nvPr/>
        </p:nvSpPr>
        <p:spPr>
          <a:xfrm>
            <a:off x="5875267" y="5726468"/>
            <a:ext cx="5825707" cy="769441"/>
          </a:xfrm>
          <a:prstGeom prst="rect">
            <a:avLst/>
          </a:prstGeom>
          <a:noFill/>
        </p:spPr>
        <p:txBody>
          <a:bodyPr wrap="square" lIns="90000" rIns="9000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 2018 году более </a:t>
            </a:r>
            <a:r>
              <a:rPr lang="ru-RU" sz="16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900 университетов</a:t>
            </a: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в мире запустили около </a:t>
            </a:r>
            <a:r>
              <a:rPr lang="ru-RU" sz="14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2000 МООС</a:t>
            </a:r>
            <a:r>
              <a:rPr lang="en-US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</a:t>
            </a: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 или в среднем </a:t>
            </a:r>
            <a:r>
              <a:rPr lang="ru-RU" sz="1400" b="1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 МООС </a:t>
            </a: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 один Университет</a:t>
            </a:r>
            <a:b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ru-RU"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61E028C3-D08D-EB41-BEB7-796ED5E07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549790"/>
              </p:ext>
            </p:extLst>
          </p:nvPr>
        </p:nvGraphicFramePr>
        <p:xfrm>
          <a:off x="5700380" y="1970644"/>
          <a:ext cx="3188299" cy="2872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xmlns="" id="{FD08E07A-C595-E04B-B666-043323944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286171"/>
              </p:ext>
            </p:extLst>
          </p:nvPr>
        </p:nvGraphicFramePr>
        <p:xfrm>
          <a:off x="8755118" y="1943447"/>
          <a:ext cx="3188299" cy="2872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69">
            <a:extLst>
              <a:ext uri="{FF2B5EF4-FFF2-40B4-BE49-F238E27FC236}">
                <a16:creationId xmlns:a16="http://schemas.microsoft.com/office/drawing/2014/main" xmlns="" id="{6D6E2957-1D7D-F84E-8D80-BCA3AEA1114E}"/>
              </a:ext>
            </a:extLst>
          </p:cNvPr>
          <p:cNvSpPr/>
          <p:nvPr/>
        </p:nvSpPr>
        <p:spPr>
          <a:xfrm>
            <a:off x="2334764" y="2022005"/>
            <a:ext cx="1498161" cy="837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0000" tIns="72000" rIns="90000" bIns="72000" anchor="t">
            <a:spAutoFit/>
          </a:bodyPr>
          <a:lstStyle>
            <a:lvl1pPr algn="l" defTabSz="2032070">
              <a:lnSpc>
                <a:spcPct val="80000"/>
              </a:lnSpc>
              <a:defRPr sz="8000" b="1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</a:t>
            </a:r>
            <a:r>
              <a:rPr lang="ru-RU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</a:t>
            </a: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ru-RU" sz="26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Университетов</a:t>
            </a:r>
            <a:endParaRPr sz="1400" b="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Box 69">
            <a:extLst>
              <a:ext uri="{FF2B5EF4-FFF2-40B4-BE49-F238E27FC236}">
                <a16:creationId xmlns:a16="http://schemas.microsoft.com/office/drawing/2014/main" xmlns="" id="{4459895F-9529-0C4A-AE24-E2D4C4B6705B}"/>
              </a:ext>
            </a:extLst>
          </p:cNvPr>
          <p:cNvSpPr/>
          <p:nvPr/>
        </p:nvSpPr>
        <p:spPr>
          <a:xfrm>
            <a:off x="4299564" y="2022005"/>
            <a:ext cx="1498161" cy="1053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0000" tIns="72000" rIns="90000" bIns="72000" anchor="t">
            <a:spAutoFit/>
          </a:bodyPr>
          <a:lstStyle>
            <a:lvl1pPr algn="l" defTabSz="2032070">
              <a:lnSpc>
                <a:spcPct val="80000"/>
              </a:lnSpc>
              <a:defRPr sz="8000" b="1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</a:t>
            </a:r>
            <a:r>
              <a:rPr lang="ru-RU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26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ru-RU" sz="26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b="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Национальных платформ</a:t>
            </a:r>
            <a:endParaRPr sz="1400" b="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01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ОНЛАЙН КУРСЫ В РОССИИ</a:t>
            </a:r>
          </a:p>
        </p:txBody>
      </p:sp>
      <p:sp>
        <p:nvSpPr>
          <p:cNvPr id="10" name="Стрелка вправо 58">
            <a:extLst>
              <a:ext uri="{FF2B5EF4-FFF2-40B4-BE49-F238E27FC236}">
                <a16:creationId xmlns:a16="http://schemas.microsoft.com/office/drawing/2014/main" xmlns="" id="{1658C764-1E8B-2B4D-AC74-5AE610FA6F24}"/>
              </a:ext>
            </a:extLst>
          </p:cNvPr>
          <p:cNvSpPr/>
          <p:nvPr/>
        </p:nvSpPr>
        <p:spPr>
          <a:xfrm>
            <a:off x="6094613" y="3069756"/>
            <a:ext cx="466095" cy="340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BEDB">
              <a:alpha val="50000"/>
            </a:srgbClr>
          </a:solidFill>
          <a:ln w="12700">
            <a:miter lim="400000"/>
          </a:ln>
        </p:spPr>
        <p:txBody>
          <a:bodyPr lIns="18816" rIns="18816" anchor="ctr"/>
          <a:lstStyle/>
          <a:p>
            <a:pPr defTabSz="836393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00">
              <a:solidFill>
                <a:srgbClr val="56BEDB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Прямоугольник 68">
            <a:extLst>
              <a:ext uri="{FF2B5EF4-FFF2-40B4-BE49-F238E27FC236}">
                <a16:creationId xmlns:a16="http://schemas.microsoft.com/office/drawing/2014/main" xmlns="" id="{DAEC4F6D-62A2-D043-9B95-EF0B79433A81}"/>
              </a:ext>
            </a:extLst>
          </p:cNvPr>
          <p:cNvSpPr/>
          <p:nvPr/>
        </p:nvSpPr>
        <p:spPr>
          <a:xfrm>
            <a:off x="1425759" y="3144971"/>
            <a:ext cx="2648674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816" rIns="18816">
            <a:spAutoFit/>
          </a:bodyPr>
          <a:lstStyle>
            <a:lvl1pPr defTabSz="2032070">
              <a:defRPr sz="3200" i="1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400" b="1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255</a:t>
            </a:r>
            <a:r>
              <a:rPr lang="en-US" sz="2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онлайн-курсов </a:t>
            </a:r>
            <a:b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 дисциплинам </a:t>
            </a:r>
            <a:r>
              <a:rPr lang="ru-RU" sz="1400" i="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бакалавриата</a:t>
            </a:r>
            <a:endParaRPr sz="1400" i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Скругленный прямоугольник 66">
            <a:extLst>
              <a:ext uri="{FF2B5EF4-FFF2-40B4-BE49-F238E27FC236}">
                <a16:creationId xmlns:a16="http://schemas.microsoft.com/office/drawing/2014/main" xmlns="" id="{D5F4F387-BB2C-DE49-A599-7E1DB73A3EA9}"/>
              </a:ext>
            </a:extLst>
          </p:cNvPr>
          <p:cNvSpPr/>
          <p:nvPr/>
        </p:nvSpPr>
        <p:spPr>
          <a:xfrm>
            <a:off x="1304254" y="5343120"/>
            <a:ext cx="4659364" cy="892551"/>
          </a:xfrm>
          <a:prstGeom prst="roundRect">
            <a:avLst>
              <a:gd name="adj" fmla="val 6013"/>
            </a:avLst>
          </a:prstGeom>
          <a:ln w="6350">
            <a:solidFill>
              <a:srgbClr val="D2E7F6"/>
            </a:solidFill>
            <a:prstDash val="lgDash"/>
            <a:miter/>
          </a:ln>
        </p:spPr>
        <p:txBody>
          <a:bodyPr lIns="18816" rIns="18816" anchor="ctr"/>
          <a:lstStyle/>
          <a:p>
            <a:pPr defTabSz="836393">
              <a:spcBef>
                <a:spcPts val="494"/>
              </a:spcBef>
              <a:defRPr sz="3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Прямоугольник 68">
            <a:extLst>
              <a:ext uri="{FF2B5EF4-FFF2-40B4-BE49-F238E27FC236}">
                <a16:creationId xmlns:a16="http://schemas.microsoft.com/office/drawing/2014/main" xmlns="" id="{FC9EEFE5-218E-A64E-9A3A-39BF1FFA8291}"/>
              </a:ext>
            </a:extLst>
          </p:cNvPr>
          <p:cNvSpPr/>
          <p:nvPr/>
        </p:nvSpPr>
        <p:spPr>
          <a:xfrm>
            <a:off x="3386456" y="5343120"/>
            <a:ext cx="2649170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816" rIns="18816">
            <a:spAutoFit/>
          </a:bodyPr>
          <a:lstStyle>
            <a:lvl1pPr defTabSz="2032070">
              <a:defRPr sz="3200" i="1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sz="2400" b="1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&gt;14</a:t>
            </a:r>
            <a:r>
              <a:rPr lang="ru-RU" sz="2400" b="1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</a:t>
            </a:r>
            <a:endParaRPr lang="ru-RU" sz="2400" i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онлайн-курсов на русском и английском языках</a:t>
            </a:r>
            <a:endParaRPr sz="1400" i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Прямоугольник 68">
            <a:extLst>
              <a:ext uri="{FF2B5EF4-FFF2-40B4-BE49-F238E27FC236}">
                <a16:creationId xmlns:a16="http://schemas.microsoft.com/office/drawing/2014/main" xmlns="" id="{A8EE0686-8FC3-9149-8F7E-8093CFA6BA22}"/>
              </a:ext>
            </a:extLst>
          </p:cNvPr>
          <p:cNvSpPr/>
          <p:nvPr/>
        </p:nvSpPr>
        <p:spPr>
          <a:xfrm>
            <a:off x="1445307" y="1459122"/>
            <a:ext cx="495669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816" rIns="18816">
            <a:spAutoFit/>
          </a:bodyPr>
          <a:lstStyle>
            <a:lvl1pPr defTabSz="2032070">
              <a:defRPr sz="3200" i="1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Более 700 онлайн-курсов </a:t>
            </a:r>
            <a:b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i="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 20 российских платформах</a:t>
            </a:r>
            <a:endParaRPr sz="1400" i="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20">
            <a:extLst>
              <a:ext uri="{FF2B5EF4-FFF2-40B4-BE49-F238E27FC236}">
                <a16:creationId xmlns:a16="http://schemas.microsoft.com/office/drawing/2014/main" xmlns="" id="{4A45B02F-F1BE-E542-9E55-E27E0E75D905}"/>
              </a:ext>
            </a:extLst>
          </p:cNvPr>
          <p:cNvSpPr/>
          <p:nvPr/>
        </p:nvSpPr>
        <p:spPr>
          <a:xfrm>
            <a:off x="2147195" y="4384821"/>
            <a:ext cx="3816422" cy="385799"/>
          </a:xfrm>
          <a:prstGeom prst="roundRect">
            <a:avLst>
              <a:gd name="adj" fmla="val 10252"/>
            </a:avLst>
          </a:prstGeom>
          <a:solidFill>
            <a:srgbClr val="C7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Студенты из 300 университетов</a:t>
            </a:r>
            <a:endParaRPr sz="14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19">
            <a:extLst>
              <a:ext uri="{FF2B5EF4-FFF2-40B4-BE49-F238E27FC236}">
                <a16:creationId xmlns:a16="http://schemas.microsoft.com/office/drawing/2014/main" xmlns="" id="{F849CB2A-159D-384F-88E4-C66EA2227F10}"/>
              </a:ext>
            </a:extLst>
          </p:cNvPr>
          <p:cNvSpPr/>
          <p:nvPr/>
        </p:nvSpPr>
        <p:spPr>
          <a:xfrm>
            <a:off x="2147195" y="4823337"/>
            <a:ext cx="3816422" cy="386752"/>
          </a:xfrm>
          <a:prstGeom prst="roundRect">
            <a:avLst>
              <a:gd name="adj" fmla="val 10252"/>
            </a:avLst>
          </a:prstGeom>
          <a:solidFill>
            <a:schemeClr val="accent2">
              <a:lumMod val="40000"/>
              <a:lumOff val="60000"/>
              <a:alpha val="18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Преподаватели и учителя</a:t>
            </a:r>
            <a:endParaRPr sz="14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7D76B5-FB1E-FF49-904F-D9A23B8A8ED1}"/>
              </a:ext>
            </a:extLst>
          </p:cNvPr>
          <p:cNvSpPr txBox="1"/>
          <p:nvPr/>
        </p:nvSpPr>
        <p:spPr>
          <a:xfrm>
            <a:off x="4235426" y="3162731"/>
            <a:ext cx="1604576" cy="65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668" tIns="32668" rIns="32668" bIns="32668" numCol="1" spcCol="38100" rtlCol="0" anchor="ctr">
            <a:spAutoFit/>
          </a:bodyPr>
          <a:lstStyle/>
          <a:p>
            <a:pPr defTabSz="836393"/>
            <a:r>
              <a:rPr lang="ru-RU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2 000 000 </a:t>
            </a:r>
          </a:p>
          <a:p>
            <a:pPr defTabSz="836393"/>
            <a:r>
              <a:rPr lang="ru-RU" sz="1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заявок </a:t>
            </a:r>
          </a:p>
        </p:txBody>
      </p:sp>
      <p:sp>
        <p:nvSpPr>
          <p:cNvPr id="20" name="ЦЕНТР СОЦИАЛЬНОГО РАЗВИТИЯ РЕГИОНА">
            <a:extLst>
              <a:ext uri="{FF2B5EF4-FFF2-40B4-BE49-F238E27FC236}">
                <a16:creationId xmlns:a16="http://schemas.microsoft.com/office/drawing/2014/main" xmlns="" id="{3019903B-0A3C-1C42-998E-8F858DB691B2}"/>
              </a:ext>
            </a:extLst>
          </p:cNvPr>
          <p:cNvSpPr/>
          <p:nvPr/>
        </p:nvSpPr>
        <p:spPr>
          <a:xfrm>
            <a:off x="6620500" y="2507890"/>
            <a:ext cx="3447572" cy="1334047"/>
          </a:xfrm>
          <a:prstGeom prst="roundRect">
            <a:avLst>
              <a:gd name="adj" fmla="val 10252"/>
            </a:avLst>
          </a:prstGeom>
          <a:solidFill>
            <a:schemeClr val="bg1"/>
          </a:solidFill>
          <a:ln w="6350">
            <a:solidFill>
              <a:srgbClr val="D2E7F6"/>
            </a:solidFill>
            <a:prstDash val="lg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/>
          <a:p>
            <a:pPr algn="ctr" defTabSz="836393">
              <a:spcBef>
                <a:spcPts val="494"/>
              </a:spcBef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Освоение части образовательной программы высшего образования</a:t>
            </a:r>
            <a:endParaRPr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ЦЕНТР СОЦИАЛЬНОГО РАЗВИТИЯ РЕГИОНА">
            <a:extLst>
              <a:ext uri="{FF2B5EF4-FFF2-40B4-BE49-F238E27FC236}">
                <a16:creationId xmlns:a16="http://schemas.microsoft.com/office/drawing/2014/main" xmlns="" id="{045098E6-E2C8-2944-AB7C-75416416993F}"/>
              </a:ext>
            </a:extLst>
          </p:cNvPr>
          <p:cNvSpPr/>
          <p:nvPr/>
        </p:nvSpPr>
        <p:spPr>
          <a:xfrm>
            <a:off x="6618050" y="4282653"/>
            <a:ext cx="1654311" cy="971211"/>
          </a:xfrm>
          <a:prstGeom prst="roundRect">
            <a:avLst>
              <a:gd name="adj" fmla="val 10252"/>
            </a:avLst>
          </a:prstGeom>
          <a:solidFill>
            <a:schemeClr val="bg1"/>
          </a:solidFill>
          <a:ln w="6350">
            <a:solidFill>
              <a:srgbClr val="D2E7F6"/>
            </a:solidFill>
            <a:prstDash val="lg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/>
          <a:p>
            <a:pPr algn="ctr" defTabSz="836393">
              <a:spcBef>
                <a:spcPts val="494"/>
              </a:spcBef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Зачет результатов обучения</a:t>
            </a:r>
            <a:endParaRPr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ЦЕНТР СОЦИАЛЬНОГО РАЗВИТИЯ РЕГИОНА">
            <a:extLst>
              <a:ext uri="{FF2B5EF4-FFF2-40B4-BE49-F238E27FC236}">
                <a16:creationId xmlns:a16="http://schemas.microsoft.com/office/drawing/2014/main" xmlns="" id="{21564F5E-4A22-CD46-8596-3E20008C95D0}"/>
              </a:ext>
            </a:extLst>
          </p:cNvPr>
          <p:cNvSpPr/>
          <p:nvPr/>
        </p:nvSpPr>
        <p:spPr>
          <a:xfrm>
            <a:off x="8411890" y="4284317"/>
            <a:ext cx="1656182" cy="969324"/>
          </a:xfrm>
          <a:prstGeom prst="roundRect">
            <a:avLst>
              <a:gd name="adj" fmla="val 10252"/>
            </a:avLst>
          </a:prstGeom>
          <a:solidFill>
            <a:schemeClr val="bg1"/>
          </a:solidFill>
          <a:ln w="6350">
            <a:solidFill>
              <a:srgbClr val="D2E7F6"/>
            </a:solidFill>
            <a:prstDash val="lg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/>
          <a:p>
            <a:pPr algn="ctr" defTabSz="836393">
              <a:spcBef>
                <a:spcPts val="494"/>
              </a:spcBef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Включение онлайн-курса в учебный план</a:t>
            </a:r>
            <a:endParaRPr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ЦЕНТР СОЦИАЛЬНОГО РАЗВИТИЯ РЕГИОНА">
            <a:extLst>
              <a:ext uri="{FF2B5EF4-FFF2-40B4-BE49-F238E27FC236}">
                <a16:creationId xmlns:a16="http://schemas.microsoft.com/office/drawing/2014/main" xmlns="" id="{FC6904C8-9961-F640-AD91-AD11CC263E8B}"/>
              </a:ext>
            </a:extLst>
          </p:cNvPr>
          <p:cNvSpPr/>
          <p:nvPr/>
        </p:nvSpPr>
        <p:spPr>
          <a:xfrm>
            <a:off x="6620500" y="5343120"/>
            <a:ext cx="3447572" cy="892551"/>
          </a:xfrm>
          <a:prstGeom prst="roundRect">
            <a:avLst>
              <a:gd name="adj" fmla="val 10252"/>
            </a:avLst>
          </a:prstGeom>
          <a:solidFill>
            <a:schemeClr val="bg1"/>
          </a:solidFill>
          <a:ln w="6350">
            <a:solidFill>
              <a:srgbClr val="D2E7F6"/>
            </a:solidFill>
            <a:prstDash val="lg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/>
          <a:p>
            <a:pPr algn="ctr" defTabSz="836393">
              <a:spcBef>
                <a:spcPts val="494"/>
              </a:spcBef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Программы дополнительного образования</a:t>
            </a:r>
            <a:endParaRPr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Стрелка вправо 58">
            <a:extLst>
              <a:ext uri="{FF2B5EF4-FFF2-40B4-BE49-F238E27FC236}">
                <a16:creationId xmlns:a16="http://schemas.microsoft.com/office/drawing/2014/main" xmlns="" id="{35905F83-AA1A-D144-BE91-C2EA78C6D1DA}"/>
              </a:ext>
            </a:extLst>
          </p:cNvPr>
          <p:cNvSpPr/>
          <p:nvPr/>
        </p:nvSpPr>
        <p:spPr>
          <a:xfrm rot="5400000">
            <a:off x="7296026" y="3832449"/>
            <a:ext cx="298357" cy="4535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BEDB">
              <a:alpha val="50000"/>
            </a:srgbClr>
          </a:solidFill>
          <a:ln w="12700">
            <a:noFill/>
            <a:miter lim="400000"/>
          </a:ln>
        </p:spPr>
        <p:txBody>
          <a:bodyPr lIns="18816" rIns="18816" anchor="ctr"/>
          <a:lstStyle/>
          <a:p>
            <a:pPr defTabSz="836393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00">
              <a:solidFill>
                <a:srgbClr val="56BEDB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Стрелка вправо 24">
            <a:extLst>
              <a:ext uri="{FF2B5EF4-FFF2-40B4-BE49-F238E27FC236}">
                <a16:creationId xmlns:a16="http://schemas.microsoft.com/office/drawing/2014/main" xmlns="" id="{D7879448-DC38-3B4B-A63E-335B6DFD2ED0}"/>
              </a:ext>
            </a:extLst>
          </p:cNvPr>
          <p:cNvSpPr/>
          <p:nvPr/>
        </p:nvSpPr>
        <p:spPr>
          <a:xfrm rot="5400000">
            <a:off x="9090802" y="3836968"/>
            <a:ext cx="298357" cy="4535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BEDB">
              <a:alpha val="50000"/>
            </a:srgbClr>
          </a:solidFill>
          <a:ln w="12700">
            <a:miter lim="400000"/>
          </a:ln>
        </p:spPr>
        <p:txBody>
          <a:bodyPr lIns="18816" rIns="18816" anchor="ctr"/>
          <a:lstStyle/>
          <a:p>
            <a:pPr defTabSz="836393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00">
              <a:solidFill>
                <a:srgbClr val="56BEDB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Рисунок 3">
            <a:extLst>
              <a:ext uri="{FF2B5EF4-FFF2-40B4-BE49-F238E27FC236}">
                <a16:creationId xmlns:a16="http://schemas.microsoft.com/office/drawing/2014/main" xmlns="" id="{B4FF1992-5CDB-D34C-8788-4B4A681D5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153" y="2046433"/>
            <a:ext cx="861643" cy="166769"/>
          </a:xfrm>
          <a:prstGeom prst="rect">
            <a:avLst/>
          </a:prstGeom>
        </p:spPr>
      </p:pic>
      <p:pic>
        <p:nvPicPr>
          <p:cNvPr id="27" name="Рисунок 5">
            <a:extLst>
              <a:ext uri="{FF2B5EF4-FFF2-40B4-BE49-F238E27FC236}">
                <a16:creationId xmlns:a16="http://schemas.microsoft.com/office/drawing/2014/main" xmlns="" id="{6B7F2E06-089E-DA4D-96A5-2448576AE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552" y="2078025"/>
            <a:ext cx="827244" cy="151325"/>
          </a:xfrm>
          <a:prstGeom prst="rect">
            <a:avLst/>
          </a:prstGeom>
        </p:spPr>
      </p:pic>
      <p:pic>
        <p:nvPicPr>
          <p:cNvPr id="28" name="Рисунок 7">
            <a:extLst>
              <a:ext uri="{FF2B5EF4-FFF2-40B4-BE49-F238E27FC236}">
                <a16:creationId xmlns:a16="http://schemas.microsoft.com/office/drawing/2014/main" xmlns="" id="{3FA13733-7C7A-D94C-9289-F1EA38255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550" y="2070303"/>
            <a:ext cx="825956" cy="153959"/>
          </a:xfrm>
          <a:prstGeom prst="rect">
            <a:avLst/>
          </a:prstGeom>
        </p:spPr>
      </p:pic>
      <p:pic>
        <p:nvPicPr>
          <p:cNvPr id="29" name="Рисунок 8">
            <a:extLst>
              <a:ext uri="{FF2B5EF4-FFF2-40B4-BE49-F238E27FC236}">
                <a16:creationId xmlns:a16="http://schemas.microsoft.com/office/drawing/2014/main" xmlns="" id="{21B30B26-F30A-F54B-A9B9-EA0F8F5F1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615" y="2043684"/>
            <a:ext cx="1100241" cy="185666"/>
          </a:xfrm>
          <a:prstGeom prst="rect">
            <a:avLst/>
          </a:prstGeom>
        </p:spPr>
      </p:pic>
      <p:pic>
        <p:nvPicPr>
          <p:cNvPr id="30" name="Изображение 4">
            <a:extLst>
              <a:ext uri="{FF2B5EF4-FFF2-40B4-BE49-F238E27FC236}">
                <a16:creationId xmlns:a16="http://schemas.microsoft.com/office/drawing/2014/main" xmlns="" id="{1B69E003-4FCA-D541-8CFD-4F4DFB4C6A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5" b="2034"/>
          <a:stretch/>
        </p:blipFill>
        <p:spPr>
          <a:xfrm>
            <a:off x="1442736" y="2693258"/>
            <a:ext cx="1643364" cy="415335"/>
          </a:xfrm>
          <a:prstGeom prst="rect">
            <a:avLst/>
          </a:prstGeom>
        </p:spPr>
      </p:pic>
      <p:pic>
        <p:nvPicPr>
          <p:cNvPr id="31" name="Рисунок 4">
            <a:extLst>
              <a:ext uri="{FF2B5EF4-FFF2-40B4-BE49-F238E27FC236}">
                <a16:creationId xmlns:a16="http://schemas.microsoft.com/office/drawing/2014/main" xmlns="" id="{61E55367-D2CE-4946-8BA3-A3322A23EB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986" y="5697487"/>
            <a:ext cx="1913338" cy="268078"/>
          </a:xfrm>
          <a:prstGeom prst="rect">
            <a:avLst/>
          </a:prstGeom>
        </p:spPr>
      </p:pic>
      <p:pic>
        <p:nvPicPr>
          <p:cNvPr id="32" name="Picture 6" descr="Картинки по запросу российские mooc платформы">
            <a:extLst>
              <a:ext uri="{FF2B5EF4-FFF2-40B4-BE49-F238E27FC236}">
                <a16:creationId xmlns:a16="http://schemas.microsoft.com/office/drawing/2014/main" xmlns="" id="{01C6B816-8AFC-BA40-AA14-5B29A9F3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2736" y="1991457"/>
            <a:ext cx="432619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F8B2BCA-B975-4248-A3CE-424A32C1E19D}"/>
              </a:ext>
            </a:extLst>
          </p:cNvPr>
          <p:cNvSpPr txBox="1"/>
          <p:nvPr/>
        </p:nvSpPr>
        <p:spPr>
          <a:xfrm>
            <a:off x="5510695" y="2974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F9DE6E-9131-AB49-8301-1FCED21597E2}"/>
              </a:ext>
            </a:extLst>
          </p:cNvPr>
          <p:cNvSpPr/>
          <p:nvPr/>
        </p:nvSpPr>
        <p:spPr>
          <a:xfrm>
            <a:off x="4164274" y="2517337"/>
            <a:ext cx="15113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6393"/>
            <a:r>
              <a:rPr lang="ru-RU" sz="2400" b="1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450 000 </a:t>
            </a:r>
          </a:p>
          <a:p>
            <a:pPr defTabSz="836393"/>
            <a:r>
              <a:rPr lang="ru-RU" sz="1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пользователей</a:t>
            </a:r>
            <a:endParaRPr lang="en-US" sz="14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19">
            <a:extLst>
              <a:ext uri="{FF2B5EF4-FFF2-40B4-BE49-F238E27FC236}">
                <a16:creationId xmlns:a16="http://schemas.microsoft.com/office/drawing/2014/main" xmlns="" id="{E287D43F-A4EF-3E49-9297-193C1D27EB2A}"/>
              </a:ext>
            </a:extLst>
          </p:cNvPr>
          <p:cNvSpPr/>
          <p:nvPr/>
        </p:nvSpPr>
        <p:spPr>
          <a:xfrm>
            <a:off x="2147195" y="3947246"/>
            <a:ext cx="3816422" cy="383097"/>
          </a:xfrm>
          <a:prstGeom prst="roundRect">
            <a:avLst>
              <a:gd name="adj" fmla="val 10252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</a:t>
            </a:r>
            <a:r>
              <a:rPr lang="ru-RU" sz="1400" b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вободные слушатели</a:t>
            </a:r>
          </a:p>
        </p:txBody>
      </p:sp>
      <p:sp>
        <p:nvSpPr>
          <p:cNvPr id="36" name="Скругленный прямоугольник 66">
            <a:extLst>
              <a:ext uri="{FF2B5EF4-FFF2-40B4-BE49-F238E27FC236}">
                <a16:creationId xmlns:a16="http://schemas.microsoft.com/office/drawing/2014/main" xmlns="" id="{F73CBEB8-A3FE-2C46-8DE0-7010D34D033C}"/>
              </a:ext>
            </a:extLst>
          </p:cNvPr>
          <p:cNvSpPr/>
          <p:nvPr/>
        </p:nvSpPr>
        <p:spPr>
          <a:xfrm>
            <a:off x="1304254" y="2528258"/>
            <a:ext cx="4659364" cy="1313679"/>
          </a:xfrm>
          <a:prstGeom prst="roundRect">
            <a:avLst>
              <a:gd name="adj" fmla="val 6013"/>
            </a:avLst>
          </a:prstGeom>
          <a:ln w="6350">
            <a:solidFill>
              <a:srgbClr val="D2E7F6"/>
            </a:solidFill>
            <a:prstDash val="lgDash"/>
            <a:miter/>
          </a:ln>
        </p:spPr>
        <p:txBody>
          <a:bodyPr lIns="18816" rIns="18816" anchor="ctr"/>
          <a:lstStyle/>
          <a:p>
            <a:pPr defTabSz="836393">
              <a:spcBef>
                <a:spcPts val="494"/>
              </a:spcBef>
              <a:defRPr sz="3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Стрелка вправо 58">
            <a:extLst>
              <a:ext uri="{FF2B5EF4-FFF2-40B4-BE49-F238E27FC236}">
                <a16:creationId xmlns:a16="http://schemas.microsoft.com/office/drawing/2014/main" xmlns="" id="{E3C872C7-DA98-3146-980C-8E32FD5F5090}"/>
              </a:ext>
            </a:extLst>
          </p:cNvPr>
          <p:cNvSpPr/>
          <p:nvPr/>
        </p:nvSpPr>
        <p:spPr>
          <a:xfrm>
            <a:off x="6085219" y="5538587"/>
            <a:ext cx="466095" cy="340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BEDB">
              <a:alpha val="50000"/>
            </a:srgbClr>
          </a:solidFill>
          <a:ln w="12700">
            <a:miter lim="400000"/>
          </a:ln>
        </p:spPr>
        <p:txBody>
          <a:bodyPr lIns="18816" rIns="18816" anchor="ctr"/>
          <a:lstStyle/>
          <a:p>
            <a:pPr defTabSz="836393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00">
              <a:solidFill>
                <a:srgbClr val="56BEDB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61">
            <a:extLst>
              <a:ext uri="{FF2B5EF4-FFF2-40B4-BE49-F238E27FC236}">
                <a16:creationId xmlns:a16="http://schemas.microsoft.com/office/drawing/2014/main" xmlns="" id="{51DA46D8-7228-BD43-9AFD-425B5A4F1C69}"/>
              </a:ext>
            </a:extLst>
          </p:cNvPr>
          <p:cNvSpPr/>
          <p:nvPr/>
        </p:nvSpPr>
        <p:spPr>
          <a:xfrm>
            <a:off x="1319453" y="4822412"/>
            <a:ext cx="771700" cy="387677"/>
          </a:xfrm>
          <a:prstGeom prst="roundRect">
            <a:avLst>
              <a:gd name="adj" fmla="val 10252"/>
            </a:avLst>
          </a:prstGeom>
          <a:solidFill>
            <a:schemeClr val="accent2">
              <a:lumMod val="40000"/>
              <a:lumOff val="60000"/>
              <a:alpha val="14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1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15%</a:t>
            </a:r>
            <a:endParaRPr sz="1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20">
            <a:extLst>
              <a:ext uri="{FF2B5EF4-FFF2-40B4-BE49-F238E27FC236}">
                <a16:creationId xmlns:a16="http://schemas.microsoft.com/office/drawing/2014/main" xmlns="" id="{5165881F-A294-1E44-ADB8-E3F016BCB1DD}"/>
              </a:ext>
            </a:extLst>
          </p:cNvPr>
          <p:cNvSpPr/>
          <p:nvPr/>
        </p:nvSpPr>
        <p:spPr>
          <a:xfrm>
            <a:off x="1319453" y="4387635"/>
            <a:ext cx="771700" cy="382985"/>
          </a:xfrm>
          <a:prstGeom prst="roundRect">
            <a:avLst>
              <a:gd name="adj" fmla="val 10252"/>
            </a:avLst>
          </a:prstGeom>
          <a:solidFill>
            <a:srgbClr val="C7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ru-RU" sz="1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0%</a:t>
            </a:r>
            <a:endParaRPr sz="14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19">
            <a:extLst>
              <a:ext uri="{FF2B5EF4-FFF2-40B4-BE49-F238E27FC236}">
                <a16:creationId xmlns:a16="http://schemas.microsoft.com/office/drawing/2014/main" xmlns="" id="{8CF6606C-17F8-9E4D-B5ED-68BAE75D27EE}"/>
              </a:ext>
            </a:extLst>
          </p:cNvPr>
          <p:cNvSpPr/>
          <p:nvPr/>
        </p:nvSpPr>
        <p:spPr>
          <a:xfrm>
            <a:off x="1304255" y="3947246"/>
            <a:ext cx="786899" cy="383097"/>
          </a:xfrm>
          <a:prstGeom prst="roundRect">
            <a:avLst>
              <a:gd name="adj" fmla="val 10252"/>
            </a:avLst>
          </a:prstGeom>
          <a:solidFill>
            <a:schemeClr val="tx2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>
            <a:lvl1pPr defTabSz="2032070">
              <a:spcBef>
                <a:spcPts val="1200"/>
              </a:spcBef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55%</a:t>
            </a:r>
            <a:endParaRPr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Скругленный прямоугольник 66">
            <a:extLst>
              <a:ext uri="{FF2B5EF4-FFF2-40B4-BE49-F238E27FC236}">
                <a16:creationId xmlns:a16="http://schemas.microsoft.com/office/drawing/2014/main" xmlns="" id="{3040A3F5-5273-0E4F-A9BD-9FFFDE6A2E79}"/>
              </a:ext>
            </a:extLst>
          </p:cNvPr>
          <p:cNvSpPr/>
          <p:nvPr/>
        </p:nvSpPr>
        <p:spPr>
          <a:xfrm>
            <a:off x="1287474" y="1301076"/>
            <a:ext cx="4668663" cy="1100702"/>
          </a:xfrm>
          <a:prstGeom prst="roundRect">
            <a:avLst>
              <a:gd name="adj" fmla="val 6013"/>
            </a:avLst>
          </a:prstGeom>
          <a:ln w="6350">
            <a:solidFill>
              <a:srgbClr val="D2E7F6"/>
            </a:solidFill>
            <a:prstDash val="lgDash"/>
            <a:miter/>
          </a:ln>
        </p:spPr>
        <p:txBody>
          <a:bodyPr lIns="18816" rIns="18816" anchor="ctr"/>
          <a:lstStyle/>
          <a:p>
            <a:pPr defTabSz="836393">
              <a:spcBef>
                <a:spcPts val="494"/>
              </a:spcBef>
              <a:defRPr sz="3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2" name="ЦЕНТР СОЦИАЛЬНОГО РАЗВИТИЯ РЕГИОНА">
            <a:extLst>
              <a:ext uri="{FF2B5EF4-FFF2-40B4-BE49-F238E27FC236}">
                <a16:creationId xmlns:a16="http://schemas.microsoft.com/office/drawing/2014/main" xmlns="" id="{12B94804-7C6F-9743-97E0-B41BAC439108}"/>
              </a:ext>
            </a:extLst>
          </p:cNvPr>
          <p:cNvSpPr/>
          <p:nvPr/>
        </p:nvSpPr>
        <p:spPr>
          <a:xfrm>
            <a:off x="6613019" y="1310650"/>
            <a:ext cx="3447572" cy="1091128"/>
          </a:xfrm>
          <a:prstGeom prst="roundRect">
            <a:avLst>
              <a:gd name="adj" fmla="val 10252"/>
            </a:avLst>
          </a:prstGeom>
          <a:solidFill>
            <a:schemeClr val="bg1"/>
          </a:solidFill>
          <a:ln w="6350">
            <a:solidFill>
              <a:srgbClr val="D2E7F6"/>
            </a:solidFill>
            <a:prstDash val="lg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816" rIns="18816" anchor="ctr"/>
          <a:lstStyle/>
          <a:p>
            <a:pPr algn="ctr" defTabSz="836393">
              <a:spcBef>
                <a:spcPts val="494"/>
              </a:spcBef>
            </a:pPr>
            <a:r>
              <a:rPr lang="ru-RU" sz="1400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Самообразование, ознакомление с онлайн-курсом без получения подтверждения результатов обучения</a:t>
            </a:r>
            <a:endParaRPr sz="1400" dirty="0">
              <a:solidFill>
                <a:srgbClr val="02265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Стрелка вправо 58">
            <a:extLst>
              <a:ext uri="{FF2B5EF4-FFF2-40B4-BE49-F238E27FC236}">
                <a16:creationId xmlns:a16="http://schemas.microsoft.com/office/drawing/2014/main" xmlns="" id="{2C843E90-944B-4047-82D6-CBAB4F1427A0}"/>
              </a:ext>
            </a:extLst>
          </p:cNvPr>
          <p:cNvSpPr/>
          <p:nvPr/>
        </p:nvSpPr>
        <p:spPr>
          <a:xfrm>
            <a:off x="6077738" y="1752995"/>
            <a:ext cx="466095" cy="340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BEDB">
              <a:alpha val="50000"/>
            </a:srgbClr>
          </a:solidFill>
          <a:ln w="12700">
            <a:miter lim="400000"/>
          </a:ln>
        </p:spPr>
        <p:txBody>
          <a:bodyPr lIns="18816" rIns="18816" anchor="ctr"/>
          <a:lstStyle/>
          <a:p>
            <a:pPr defTabSz="836393"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00">
              <a:solidFill>
                <a:srgbClr val="56BEDB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89C44B-CAB1-1E40-9590-A0984B0EA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73"/>
          <a:stretch/>
        </p:blipFill>
        <p:spPr>
          <a:xfrm>
            <a:off x="6507631" y="0"/>
            <a:ext cx="568437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ПРЕДПОСЫЛКИ ВНЕДРЕНИЯ ЭЛЕКТРОННОГО ОБРАЗОВАНИЯ</a:t>
            </a:r>
            <a:endParaRPr lang="ru-RU" dirty="0"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02279FB-3B52-F240-8748-6C538F423E1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ru-RU" dirty="0"/>
          </a:p>
        </p:txBody>
      </p:sp>
      <p:sp>
        <p:nvSpPr>
          <p:cNvPr id="295" name="Прямоугольник 294">
            <a:extLst>
              <a:ext uri="{FF2B5EF4-FFF2-40B4-BE49-F238E27FC236}">
                <a16:creationId xmlns:a16="http://schemas.microsoft.com/office/drawing/2014/main" xmlns="" id="{CA6BBD30-AE01-AA4F-829A-248C749D6501}"/>
              </a:ext>
            </a:extLst>
          </p:cNvPr>
          <p:cNvSpPr/>
          <p:nvPr/>
        </p:nvSpPr>
        <p:spPr>
          <a:xfrm>
            <a:off x="432000" y="1483200"/>
            <a:ext cx="5645549" cy="51504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Разрабатывается навык самостоятельной работы с источниками информации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Получение консультаций, советов, оценок </a:t>
            </a:r>
            <a:b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 удалённого (территориально) эксперта (преподавателя)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Освоение и популяризация инновационных педагогических технологий, передача </a:t>
            </a:r>
            <a:b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их преподавателям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Возможность в любое время и в любом месте </a:t>
            </a:r>
            <a:b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получить современные знания, находящиеся </a:t>
            </a:r>
            <a:b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 любой доступной точке мира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Формирование гибкого учебного плана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56BEDB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Контроль качества знаний на любом этапе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5BAE23-F0A0-CD45-BFC2-79AA7F00A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00" y="1939593"/>
            <a:ext cx="5297962" cy="36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ИНСТИТУТ ЭЛЕКТРОННОГО МЕДИЦИНСКОГО ОБРАЗОВАНИЯ </a:t>
            </a:r>
            <a:r>
              <a:rPr lang="en-US" dirty="0"/>
              <a:t/>
            </a:r>
            <a:br>
              <a:rPr lang="en-US" dirty="0"/>
            </a:br>
            <a:r>
              <a:rPr lang="ru-RU" sz="1600" dirty="0"/>
              <a:t>(создан 19 марта 2018 года)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25D09F-42F7-9F4A-936B-06C094282230}"/>
              </a:ext>
            </a:extLst>
          </p:cNvPr>
          <p:cNvSpPr txBox="1"/>
          <p:nvPr/>
        </p:nvSpPr>
        <p:spPr>
          <a:xfrm>
            <a:off x="532251" y="4664713"/>
            <a:ext cx="3878493" cy="40254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pc="20">
                <a:solidFill>
                  <a:srgbClr val="02265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ru-RU" dirty="0"/>
              <a:t>ЗАДАЧИ ИНСТИТУТА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4A8269-1B36-7C48-9752-86738CDF6E2E}"/>
              </a:ext>
            </a:extLst>
          </p:cNvPr>
          <p:cNvSpPr txBox="1"/>
          <p:nvPr/>
        </p:nvSpPr>
        <p:spPr>
          <a:xfrm>
            <a:off x="532251" y="5176512"/>
            <a:ext cx="11659749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C0DF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Разработка дорожной карты внедрения электронных технологий обучения в Университете</a:t>
            </a:r>
            <a:endParaRPr lang="ru-RU" dirty="0"/>
          </a:p>
          <a:p>
            <a:pPr marL="285750" indent="-285750">
              <a:spcAft>
                <a:spcPts val="600"/>
              </a:spcAft>
              <a:buClr>
                <a:srgbClr val="00C0DF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Создание электронной системы объективной оценки знаний студентов и аттестации преподавателей</a:t>
            </a:r>
          </a:p>
          <a:p>
            <a:pPr marL="285750" indent="-285750">
              <a:spcAft>
                <a:spcPts val="600"/>
              </a:spcAft>
              <a:buClr>
                <a:srgbClr val="00C0DF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Формирование национальной системы аккредитации медицинских специалистов</a:t>
            </a:r>
          </a:p>
          <a:p>
            <a:pPr marL="285750" indent="-285750">
              <a:spcAft>
                <a:spcPts val="600"/>
              </a:spcAft>
              <a:buClr>
                <a:srgbClr val="00C0DF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Интеграция дистанционных образовательных программ в систему непрерывного медицинского образования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506B531-31F1-DC4E-82AA-EDABC6B0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1" y="1589405"/>
            <a:ext cx="11473382" cy="416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en-US" sz="2000" spc="20" dirty="0">
              <a:solidFill>
                <a:srgbClr val="022653"/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04E1A9-89E9-C04B-9193-82E87706FA29}"/>
              </a:ext>
            </a:extLst>
          </p:cNvPr>
          <p:cNvSpPr txBox="1"/>
          <p:nvPr/>
        </p:nvSpPr>
        <p:spPr>
          <a:xfrm>
            <a:off x="454412" y="0"/>
            <a:ext cx="11280677" cy="101049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СИСТЕМА НЕЗАВИСИМОЙ ОБЪЕКТИВНОЙ ОЦЕНКИ ЗНАНИЙ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0182E272-7B5A-4213-B5CD-E2A8BC7DAAFF}"/>
              </a:ext>
            </a:extLst>
          </p:cNvPr>
          <p:cNvSpPr txBox="1"/>
          <p:nvPr/>
        </p:nvSpPr>
        <p:spPr>
          <a:xfrm>
            <a:off x="2565261" y="6141053"/>
            <a:ext cx="7061478" cy="52322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1F32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За 2018 год центр посетило – </a:t>
            </a:r>
            <a:r>
              <a:rPr lang="ru-RU" sz="2800" b="1" dirty="0">
                <a:solidFill>
                  <a:srgbClr val="1F32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20 584 </a:t>
            </a:r>
            <a:r>
              <a:rPr lang="ru-RU" dirty="0">
                <a:solidFill>
                  <a:srgbClr val="1F32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человек</a:t>
            </a:r>
          </a:p>
        </p:txBody>
      </p:sp>
      <p:sp>
        <p:nvSpPr>
          <p:cNvPr id="19" name="Полилиния 11">
            <a:extLst>
              <a:ext uri="{FF2B5EF4-FFF2-40B4-BE49-F238E27FC236}">
                <a16:creationId xmlns:a16="http://schemas.microsoft.com/office/drawing/2014/main" xmlns="" id="{B7253F79-8F0F-FE4A-BF69-870807802AAB}"/>
              </a:ext>
            </a:extLst>
          </p:cNvPr>
          <p:cNvSpPr/>
          <p:nvPr/>
        </p:nvSpPr>
        <p:spPr>
          <a:xfrm>
            <a:off x="7286721" y="2116913"/>
            <a:ext cx="3764222" cy="1280672"/>
          </a:xfrm>
          <a:custGeom>
            <a:avLst/>
            <a:gdLst>
              <a:gd name="connsiteX0" fmla="*/ 0 w 2299655"/>
              <a:gd name="connsiteY0" fmla="*/ 0 h 1277586"/>
              <a:gd name="connsiteX1" fmla="*/ 2299655 w 2299655"/>
              <a:gd name="connsiteY1" fmla="*/ 0 h 1277586"/>
              <a:gd name="connsiteX2" fmla="*/ 2299655 w 2299655"/>
              <a:gd name="connsiteY2" fmla="*/ 1277586 h 1277586"/>
              <a:gd name="connsiteX3" fmla="*/ 0 w 2299655"/>
              <a:gd name="connsiteY3" fmla="*/ 1277586 h 1277586"/>
              <a:gd name="connsiteX4" fmla="*/ 0 w 2299655"/>
              <a:gd name="connsiteY4" fmla="*/ 0 h 1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655" h="1277586">
                <a:moveTo>
                  <a:pt x="0" y="0"/>
                </a:moveTo>
                <a:lnTo>
                  <a:pt x="2299655" y="0"/>
                </a:lnTo>
                <a:lnTo>
                  <a:pt x="2299655" y="1277586"/>
                </a:lnTo>
                <a:lnTo>
                  <a:pt x="0" y="12775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000" tIns="38100" rIns="38100" bIns="38100" numCol="1" spcCol="1270" anchor="t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Центр мониторинга качества образования: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6BEDB"/>
              </a:buClr>
            </a:pPr>
            <a:r>
              <a:rPr lang="ru-RU" sz="14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Аттестация: текущая, </a:t>
            </a:r>
            <a:br>
              <a:rPr lang="ru-RU" sz="14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промежуточная, итоговая</a:t>
            </a: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6BEDB"/>
              </a:buClr>
            </a:pPr>
            <a:r>
              <a:rPr lang="ru-RU" sz="1400" dirty="0" err="1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аккредитационные</a:t>
            </a:r>
            <a:r>
              <a:rPr lang="ru-RU" sz="14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мероприятия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xmlns="" id="{59FD3B1D-A571-7C4B-AD7B-FE51DD24C714}"/>
              </a:ext>
            </a:extLst>
          </p:cNvPr>
          <p:cNvSpPr/>
          <p:nvPr/>
        </p:nvSpPr>
        <p:spPr>
          <a:xfrm>
            <a:off x="926652" y="3983286"/>
            <a:ext cx="3277218" cy="1277586"/>
          </a:xfrm>
          <a:custGeom>
            <a:avLst/>
            <a:gdLst>
              <a:gd name="connsiteX0" fmla="*/ 0 w 2299655"/>
              <a:gd name="connsiteY0" fmla="*/ 0 h 1277586"/>
              <a:gd name="connsiteX1" fmla="*/ 2299655 w 2299655"/>
              <a:gd name="connsiteY1" fmla="*/ 0 h 1277586"/>
              <a:gd name="connsiteX2" fmla="*/ 2299655 w 2299655"/>
              <a:gd name="connsiteY2" fmla="*/ 1277586 h 1277586"/>
              <a:gd name="connsiteX3" fmla="*/ 0 w 2299655"/>
              <a:gd name="connsiteY3" fmla="*/ 1277586 h 1277586"/>
              <a:gd name="connsiteX4" fmla="*/ 0 w 2299655"/>
              <a:gd name="connsiteY4" fmla="*/ 0 h 1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655" h="1277586">
                <a:moveTo>
                  <a:pt x="0" y="0"/>
                </a:moveTo>
                <a:lnTo>
                  <a:pt x="2299655" y="0"/>
                </a:lnTo>
                <a:lnTo>
                  <a:pt x="2299655" y="1277586"/>
                </a:lnTo>
                <a:lnTo>
                  <a:pt x="0" y="12775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000" tIns="38100" rIns="38100" bIns="38100" numCol="1" spcCol="1270" anchor="t" anchorCtr="0">
            <a:noAutofit/>
          </a:bodyPr>
          <a:lstStyle/>
          <a:p>
            <a:pPr algn="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err="1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Аккредитационно</a:t>
            </a:r>
            <a:r>
              <a:rPr lang="ru-RU" sz="1600" b="1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—</a:t>
            </a:r>
            <a:r>
              <a:rPr lang="ru-RU" sz="1600" b="1" dirty="0" err="1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симуляционный</a:t>
            </a:r>
            <a:r>
              <a:rPr lang="ru-RU" sz="1600" b="1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центр:</a:t>
            </a:r>
          </a:p>
          <a:p>
            <a:pPr algn="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56BEDB"/>
              </a:buClr>
            </a:pPr>
            <a:r>
              <a:rPr lang="ru-RU" sz="1400" dirty="0">
                <a:solidFill>
                  <a:srgbClr val="1F325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Тренинги, мастер-классы, самоподготовка, олимпиадное движение</a:t>
            </a:r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xmlns="" id="{CB43BEA8-8522-A34E-A941-60E64BDA8A28}"/>
              </a:ext>
            </a:extLst>
          </p:cNvPr>
          <p:cNvSpPr/>
          <p:nvPr/>
        </p:nvSpPr>
        <p:spPr>
          <a:xfrm>
            <a:off x="5363954" y="1721606"/>
            <a:ext cx="1852500" cy="2129311"/>
          </a:xfrm>
          <a:custGeom>
            <a:avLst/>
            <a:gdLst>
              <a:gd name="connsiteX0" fmla="*/ 0 w 2129310"/>
              <a:gd name="connsiteY0" fmla="*/ 926250 h 1852499"/>
              <a:gd name="connsiteX1" fmla="*/ 463125 w 2129310"/>
              <a:gd name="connsiteY1" fmla="*/ 0 h 1852499"/>
              <a:gd name="connsiteX2" fmla="*/ 1666185 w 2129310"/>
              <a:gd name="connsiteY2" fmla="*/ 0 h 1852499"/>
              <a:gd name="connsiteX3" fmla="*/ 2129310 w 2129310"/>
              <a:gd name="connsiteY3" fmla="*/ 926250 h 1852499"/>
              <a:gd name="connsiteX4" fmla="*/ 1666185 w 2129310"/>
              <a:gd name="connsiteY4" fmla="*/ 1852499 h 1852499"/>
              <a:gd name="connsiteX5" fmla="*/ 463125 w 2129310"/>
              <a:gd name="connsiteY5" fmla="*/ 1852499 h 1852499"/>
              <a:gd name="connsiteX6" fmla="*/ 0 w 2129310"/>
              <a:gd name="connsiteY6" fmla="*/ 926250 h 185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10" h="1852499">
                <a:moveTo>
                  <a:pt x="1064654" y="0"/>
                </a:moveTo>
                <a:lnTo>
                  <a:pt x="2129309" y="402919"/>
                </a:lnTo>
                <a:lnTo>
                  <a:pt x="2129309" y="1449580"/>
                </a:lnTo>
                <a:lnTo>
                  <a:pt x="1064654" y="1852499"/>
                </a:lnTo>
                <a:lnTo>
                  <a:pt x="1" y="1449580"/>
                </a:lnTo>
                <a:lnTo>
                  <a:pt x="1" y="402919"/>
                </a:lnTo>
                <a:lnTo>
                  <a:pt x="1064654" y="0"/>
                </a:lnTo>
                <a:close/>
              </a:path>
            </a:pathLst>
          </a:custGeom>
          <a:solidFill>
            <a:srgbClr val="1F32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378000" rIns="72000" bIns="37753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Электронная площадка независимого тестирования </a:t>
            </a:r>
            <a:endParaRPr lang="ru-RU" sz="1400" b="1" i="0" kern="1200" spc="-20" dirty="0">
              <a:solidFill>
                <a:schemeClr val="bg1"/>
              </a:solidFill>
              <a:latin typeface="HelveticaNeueCyr" panose="02000506020000020004" pitchFamily="50" charset="-52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Полилиния 33">
            <a:extLst>
              <a:ext uri="{FF2B5EF4-FFF2-40B4-BE49-F238E27FC236}">
                <a16:creationId xmlns:a16="http://schemas.microsoft.com/office/drawing/2014/main" xmlns="" id="{EF267828-9B69-F042-B700-AA70C0E8C0E6}"/>
              </a:ext>
            </a:extLst>
          </p:cNvPr>
          <p:cNvSpPr/>
          <p:nvPr/>
        </p:nvSpPr>
        <p:spPr>
          <a:xfrm>
            <a:off x="4359771" y="3528965"/>
            <a:ext cx="1852500" cy="2129311"/>
          </a:xfrm>
          <a:custGeom>
            <a:avLst/>
            <a:gdLst>
              <a:gd name="connsiteX0" fmla="*/ 0 w 2129310"/>
              <a:gd name="connsiteY0" fmla="*/ 926250 h 1852499"/>
              <a:gd name="connsiteX1" fmla="*/ 463125 w 2129310"/>
              <a:gd name="connsiteY1" fmla="*/ 0 h 1852499"/>
              <a:gd name="connsiteX2" fmla="*/ 1666185 w 2129310"/>
              <a:gd name="connsiteY2" fmla="*/ 0 h 1852499"/>
              <a:gd name="connsiteX3" fmla="*/ 2129310 w 2129310"/>
              <a:gd name="connsiteY3" fmla="*/ 926250 h 1852499"/>
              <a:gd name="connsiteX4" fmla="*/ 1666185 w 2129310"/>
              <a:gd name="connsiteY4" fmla="*/ 1852499 h 1852499"/>
              <a:gd name="connsiteX5" fmla="*/ 463125 w 2129310"/>
              <a:gd name="connsiteY5" fmla="*/ 1852499 h 1852499"/>
              <a:gd name="connsiteX6" fmla="*/ 0 w 2129310"/>
              <a:gd name="connsiteY6" fmla="*/ 926250 h 185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10" h="1852499">
                <a:moveTo>
                  <a:pt x="1064654" y="0"/>
                </a:moveTo>
                <a:lnTo>
                  <a:pt x="2129309" y="402919"/>
                </a:lnTo>
                <a:lnTo>
                  <a:pt x="2129309" y="1449580"/>
                </a:lnTo>
                <a:lnTo>
                  <a:pt x="1064654" y="1852499"/>
                </a:lnTo>
                <a:lnTo>
                  <a:pt x="1" y="1449580"/>
                </a:lnTo>
                <a:lnTo>
                  <a:pt x="1" y="402919"/>
                </a:lnTo>
                <a:lnTo>
                  <a:pt x="1064654" y="0"/>
                </a:lnTo>
                <a:close/>
              </a:path>
            </a:pathLst>
          </a:custGeom>
          <a:solidFill>
            <a:srgbClr val="1F32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72000" tIns="377538" rIns="72000" bIns="37753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b="1" i="0" kern="120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Центр оценки </a:t>
            </a:r>
            <a:br>
              <a:rPr lang="ru-RU" sz="1400" b="1" i="0" kern="120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клинических</a:t>
            </a:r>
            <a:b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400" b="1" i="0" kern="120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 компетенций ОСКЭ</a:t>
            </a:r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xmlns="" id="{F77CF317-193D-7A45-B8DF-2EE0B656F684}"/>
              </a:ext>
            </a:extLst>
          </p:cNvPr>
          <p:cNvSpPr/>
          <p:nvPr/>
        </p:nvSpPr>
        <p:spPr>
          <a:xfrm>
            <a:off x="6360471" y="3528965"/>
            <a:ext cx="1852500" cy="2129311"/>
          </a:xfrm>
          <a:custGeom>
            <a:avLst/>
            <a:gdLst>
              <a:gd name="connsiteX0" fmla="*/ 0 w 2129310"/>
              <a:gd name="connsiteY0" fmla="*/ 926250 h 1852499"/>
              <a:gd name="connsiteX1" fmla="*/ 463125 w 2129310"/>
              <a:gd name="connsiteY1" fmla="*/ 0 h 1852499"/>
              <a:gd name="connsiteX2" fmla="*/ 1666185 w 2129310"/>
              <a:gd name="connsiteY2" fmla="*/ 0 h 1852499"/>
              <a:gd name="connsiteX3" fmla="*/ 2129310 w 2129310"/>
              <a:gd name="connsiteY3" fmla="*/ 926250 h 1852499"/>
              <a:gd name="connsiteX4" fmla="*/ 1666185 w 2129310"/>
              <a:gd name="connsiteY4" fmla="*/ 1852499 h 1852499"/>
              <a:gd name="connsiteX5" fmla="*/ 463125 w 2129310"/>
              <a:gd name="connsiteY5" fmla="*/ 1852499 h 1852499"/>
              <a:gd name="connsiteX6" fmla="*/ 0 w 2129310"/>
              <a:gd name="connsiteY6" fmla="*/ 926250 h 185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10" h="1852499">
                <a:moveTo>
                  <a:pt x="1064654" y="0"/>
                </a:moveTo>
                <a:lnTo>
                  <a:pt x="2129309" y="402919"/>
                </a:lnTo>
                <a:lnTo>
                  <a:pt x="2129309" y="1449580"/>
                </a:lnTo>
                <a:lnTo>
                  <a:pt x="1064654" y="1852499"/>
                </a:lnTo>
                <a:lnTo>
                  <a:pt x="1" y="1449580"/>
                </a:lnTo>
                <a:lnTo>
                  <a:pt x="1" y="402919"/>
                </a:lnTo>
                <a:lnTo>
                  <a:pt x="1064654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61793" t="-7274" r="-2280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681" tIns="331818" rIns="288682" bIns="331817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3600" kern="1200" dirty="0"/>
          </a:p>
        </p:txBody>
      </p:sp>
      <p:sp>
        <p:nvSpPr>
          <p:cNvPr id="37" name="Полилиния 36">
            <a:extLst>
              <a:ext uri="{FF2B5EF4-FFF2-40B4-BE49-F238E27FC236}">
                <a16:creationId xmlns:a16="http://schemas.microsoft.com/office/drawing/2014/main" xmlns="" id="{56ED3342-359B-9241-997F-E8167517E8EB}"/>
              </a:ext>
            </a:extLst>
          </p:cNvPr>
          <p:cNvSpPr/>
          <p:nvPr/>
        </p:nvSpPr>
        <p:spPr>
          <a:xfrm>
            <a:off x="3316728" y="1672631"/>
            <a:ext cx="1852500" cy="2129311"/>
          </a:xfrm>
          <a:custGeom>
            <a:avLst/>
            <a:gdLst>
              <a:gd name="connsiteX0" fmla="*/ 0 w 2129310"/>
              <a:gd name="connsiteY0" fmla="*/ 926250 h 1852499"/>
              <a:gd name="connsiteX1" fmla="*/ 463125 w 2129310"/>
              <a:gd name="connsiteY1" fmla="*/ 0 h 1852499"/>
              <a:gd name="connsiteX2" fmla="*/ 1666185 w 2129310"/>
              <a:gd name="connsiteY2" fmla="*/ 0 h 1852499"/>
              <a:gd name="connsiteX3" fmla="*/ 2129310 w 2129310"/>
              <a:gd name="connsiteY3" fmla="*/ 926250 h 1852499"/>
              <a:gd name="connsiteX4" fmla="*/ 1666185 w 2129310"/>
              <a:gd name="connsiteY4" fmla="*/ 1852499 h 1852499"/>
              <a:gd name="connsiteX5" fmla="*/ 463125 w 2129310"/>
              <a:gd name="connsiteY5" fmla="*/ 1852499 h 1852499"/>
              <a:gd name="connsiteX6" fmla="*/ 0 w 2129310"/>
              <a:gd name="connsiteY6" fmla="*/ 926250 h 185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10" h="1852499">
                <a:moveTo>
                  <a:pt x="1064654" y="0"/>
                </a:moveTo>
                <a:lnTo>
                  <a:pt x="2129309" y="402919"/>
                </a:lnTo>
                <a:lnTo>
                  <a:pt x="2129309" y="1449580"/>
                </a:lnTo>
                <a:lnTo>
                  <a:pt x="1064654" y="1852499"/>
                </a:lnTo>
                <a:lnTo>
                  <a:pt x="1" y="1449580"/>
                </a:lnTo>
                <a:lnTo>
                  <a:pt x="1" y="402919"/>
                </a:lnTo>
                <a:lnTo>
                  <a:pt x="1064654" y="0"/>
                </a:lnTo>
                <a:close/>
              </a:path>
            </a:pathLst>
          </a:custGeom>
          <a:solidFill>
            <a:srgbClr val="1F32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378000" rIns="72000" bIns="37753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Учебный центр врачебной практики ”</a:t>
            </a:r>
            <a:r>
              <a:rPr lang="ru-RU" sz="1400" b="1" spc="-20" dirty="0" err="1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Praxi</a:t>
            </a:r>
            <a: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u-RU" sz="1400" b="1" spc="-20" dirty="0" err="1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Medica</a:t>
            </a:r>
            <a:r>
              <a:rPr lang="ru-RU" sz="1400" b="1" spc="-20" dirty="0">
                <a:solidFill>
                  <a:schemeClr val="bg1"/>
                </a:solidFill>
                <a:latin typeface="HelveticaNeueCyr" panose="02000506020000020004" pitchFamily="50" charset="-52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73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en-US" sz="2000" spc="20" dirty="0">
              <a:solidFill>
                <a:srgbClr val="022653"/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04E1A9-89E9-C04B-9193-82E87706FA29}"/>
              </a:ext>
            </a:extLst>
          </p:cNvPr>
          <p:cNvSpPr txBox="1"/>
          <p:nvPr/>
        </p:nvSpPr>
        <p:spPr>
          <a:xfrm>
            <a:off x="432000" y="0"/>
            <a:ext cx="11280677" cy="101049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НАЦИОНАЛЬНАЯ СИСТЕМА АККРЕДИТАЦИИ СПЕЦИАЛИСТОВ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91A2563-4A38-9B49-A94C-65D3C2A1AE5C}"/>
              </a:ext>
            </a:extLst>
          </p:cNvPr>
          <p:cNvSpPr/>
          <p:nvPr/>
        </p:nvSpPr>
        <p:spPr>
          <a:xfrm>
            <a:off x="2537241" y="4591397"/>
            <a:ext cx="28213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546A"/>
                </a:solidFill>
              </a:rPr>
              <a:t>Персонифицированная</a:t>
            </a:r>
            <a:br>
              <a:rPr lang="ru-RU" dirty="0">
                <a:solidFill>
                  <a:srgbClr val="44546A"/>
                </a:solidFill>
              </a:rPr>
            </a:br>
            <a:r>
              <a:rPr lang="ru-RU" dirty="0">
                <a:solidFill>
                  <a:srgbClr val="44546A"/>
                </a:solidFill>
              </a:rPr>
              <a:t> оценка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C5E3610-1C54-2747-B532-FCAA2DB0097F}"/>
              </a:ext>
            </a:extLst>
          </p:cNvPr>
          <p:cNvSpPr/>
          <p:nvPr/>
        </p:nvSpPr>
        <p:spPr>
          <a:xfrm>
            <a:off x="4861711" y="3407297"/>
            <a:ext cx="18562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4546A"/>
                </a:solidFill>
              </a:rPr>
              <a:t>Объективная оценка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889068D9-37CA-134F-8D57-8A23A49C7C71}"/>
              </a:ext>
            </a:extLst>
          </p:cNvPr>
          <p:cNvSpPr/>
          <p:nvPr/>
        </p:nvSpPr>
        <p:spPr>
          <a:xfrm>
            <a:off x="6717925" y="4576190"/>
            <a:ext cx="180690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44546A"/>
                </a:solidFill>
              </a:rPr>
              <a:t>Профессиональный</a:t>
            </a:r>
            <a:br>
              <a:rPr lang="ru-RU" dirty="0">
                <a:solidFill>
                  <a:srgbClr val="44546A"/>
                </a:solidFill>
              </a:rPr>
            </a:br>
            <a:r>
              <a:rPr lang="ru-RU" dirty="0">
                <a:solidFill>
                  <a:srgbClr val="44546A"/>
                </a:solidFill>
              </a:rPr>
              <a:t> стандарт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24CF07-8250-4A45-A52F-D89A5B09F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625" y="2102358"/>
            <a:ext cx="1082386" cy="1152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E1AD0D5-E9C8-9946-9197-F97170F05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78" y="3267918"/>
            <a:ext cx="1152000" cy="115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5A23DAA-3FFB-0844-B1AE-554F18C2A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881" y="3286458"/>
            <a:ext cx="1282227" cy="1152000"/>
          </a:xfrm>
          <a:prstGeom prst="rect">
            <a:avLst/>
          </a:prstGeom>
        </p:spPr>
      </p:pic>
      <p:sp>
        <p:nvSpPr>
          <p:cNvPr id="31" name="Стрелка углом 30">
            <a:extLst>
              <a:ext uri="{FF2B5EF4-FFF2-40B4-BE49-F238E27FC236}">
                <a16:creationId xmlns:a16="http://schemas.microsoft.com/office/drawing/2014/main" xmlns="" id="{E95964A4-8632-3841-818A-C4693D223072}"/>
              </a:ext>
            </a:extLst>
          </p:cNvPr>
          <p:cNvSpPr/>
          <p:nvPr/>
        </p:nvSpPr>
        <p:spPr>
          <a:xfrm>
            <a:off x="3979232" y="2286290"/>
            <a:ext cx="864000" cy="864000"/>
          </a:xfrm>
          <a:prstGeom prst="bentArrow">
            <a:avLst>
              <a:gd name="adj1" fmla="val 11585"/>
              <a:gd name="adj2" fmla="val 12805"/>
              <a:gd name="adj3" fmla="val 18902"/>
              <a:gd name="adj4" fmla="val 80793"/>
            </a:avLst>
          </a:prstGeom>
          <a:solidFill>
            <a:srgbClr val="003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87CA8"/>
              </a:solidFill>
              <a:highlight>
                <a:srgbClr val="187CA8"/>
              </a:highlight>
            </a:endParaRPr>
          </a:p>
        </p:txBody>
      </p:sp>
      <p:sp>
        <p:nvSpPr>
          <p:cNvPr id="32" name="Стрелка углом 31">
            <a:extLst>
              <a:ext uri="{FF2B5EF4-FFF2-40B4-BE49-F238E27FC236}">
                <a16:creationId xmlns:a16="http://schemas.microsoft.com/office/drawing/2014/main" xmlns="" id="{85090E29-27EE-9D42-A081-99BAF4CA456D}"/>
              </a:ext>
            </a:extLst>
          </p:cNvPr>
          <p:cNvSpPr/>
          <p:nvPr/>
        </p:nvSpPr>
        <p:spPr>
          <a:xfrm rot="5400000">
            <a:off x="6736404" y="2293893"/>
            <a:ext cx="864000" cy="864000"/>
          </a:xfrm>
          <a:prstGeom prst="bentArrow">
            <a:avLst>
              <a:gd name="adj1" fmla="val 11585"/>
              <a:gd name="adj2" fmla="val 12805"/>
              <a:gd name="adj3" fmla="val 18902"/>
              <a:gd name="adj4" fmla="val 80793"/>
            </a:avLst>
          </a:prstGeom>
          <a:solidFill>
            <a:srgbClr val="003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 углом 32">
            <a:extLst>
              <a:ext uri="{FF2B5EF4-FFF2-40B4-BE49-F238E27FC236}">
                <a16:creationId xmlns:a16="http://schemas.microsoft.com/office/drawing/2014/main" xmlns="" id="{1D5A3032-280D-2045-A6AA-98C1B69DD580}"/>
              </a:ext>
            </a:extLst>
          </p:cNvPr>
          <p:cNvSpPr/>
          <p:nvPr/>
        </p:nvSpPr>
        <p:spPr>
          <a:xfrm rot="13500000">
            <a:off x="5357818" y="4286837"/>
            <a:ext cx="864000" cy="864000"/>
          </a:xfrm>
          <a:prstGeom prst="bentArrow">
            <a:avLst>
              <a:gd name="adj1" fmla="val 11585"/>
              <a:gd name="adj2" fmla="val 12805"/>
              <a:gd name="adj3" fmla="val 18902"/>
              <a:gd name="adj4" fmla="val 80793"/>
            </a:avLst>
          </a:prstGeom>
          <a:solidFill>
            <a:srgbClr val="003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8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C65FCC-A765-934E-85C9-8415A2B2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0C01B4-864D-AD47-8F8C-C8B1FDF31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2" b="6650"/>
          <a:stretch/>
        </p:blipFill>
        <p:spPr>
          <a:xfrm>
            <a:off x="10864339" y="83890"/>
            <a:ext cx="1119334" cy="10654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26D5D15-85C1-E743-9182-6F710AB919BB}"/>
              </a:ext>
            </a:extLst>
          </p:cNvPr>
          <p:cNvSpPr txBox="1">
            <a:spLocks/>
          </p:cNvSpPr>
          <p:nvPr/>
        </p:nvSpPr>
        <p:spPr>
          <a:xfrm>
            <a:off x="432000" y="1"/>
            <a:ext cx="9360000" cy="100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110000"/>
              </a:lnSpc>
              <a:spcBef>
                <a:spcPct val="0"/>
              </a:spcBef>
              <a:buNone/>
              <a:defRPr sz="2000" spc="20">
                <a:solidFill>
                  <a:srgbClr val="0226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>
                <a:sym typeface="Calibri"/>
              </a:rPr>
              <a:t>ЦЕНТР МЕДИЦИНСКИХ ИНФОРМАЦИОННЫХ СИСТЕМ И ТЕХНОЛОГИЙ</a:t>
            </a:r>
          </a:p>
        </p:txBody>
      </p:sp>
      <p:sp>
        <p:nvSpPr>
          <p:cNvPr id="6" name="Google Shape;167;p18">
            <a:extLst>
              <a:ext uri="{FF2B5EF4-FFF2-40B4-BE49-F238E27FC236}">
                <a16:creationId xmlns:a16="http://schemas.microsoft.com/office/drawing/2014/main" xmlns="" id="{AC50546B-1122-8F45-9609-62FE76AFEBD1}"/>
              </a:ext>
            </a:extLst>
          </p:cNvPr>
          <p:cNvSpPr txBox="1"/>
          <p:nvPr/>
        </p:nvSpPr>
        <p:spPr>
          <a:xfrm>
            <a:off x="2967784" y="3429000"/>
            <a:ext cx="2770036" cy="237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15 000 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студентов </a:t>
            </a:r>
            <a:b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</a:b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и ординаторов</a:t>
            </a: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6 500 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врачей</a:t>
            </a: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11 000 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слушателей на открытых площадках</a:t>
            </a:r>
            <a:endParaRPr lang="ru-RU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Google Shape;168;p18">
            <a:extLst>
              <a:ext uri="{FF2B5EF4-FFF2-40B4-BE49-F238E27FC236}">
                <a16:creationId xmlns:a16="http://schemas.microsoft.com/office/drawing/2014/main" xmlns="" id="{69F29FA1-DD06-B240-B6BA-6D82AFC5AE12}"/>
              </a:ext>
            </a:extLst>
          </p:cNvPr>
          <p:cNvSpPr txBox="1"/>
          <p:nvPr/>
        </p:nvSpPr>
        <p:spPr>
          <a:xfrm>
            <a:off x="6693351" y="3445342"/>
            <a:ext cx="2770036" cy="237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800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 видео лекций</a:t>
            </a:r>
            <a:endParaRPr sz="1800" dirty="0">
              <a:solidFill>
                <a:srgbClr val="20386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Light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500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 обучающих модулей, из них более </a:t>
            </a:r>
            <a:r>
              <a:rPr lang="ru-RU" sz="18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50 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в </a:t>
            </a:r>
            <a:r>
              <a:rPr lang="ru-RU" sz="1800" dirty="0" err="1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НМиФО</a:t>
            </a:r>
            <a:endParaRPr sz="1800" dirty="0">
              <a:solidFill>
                <a:srgbClr val="20386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Light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rgbClr val="203864"/>
              </a:buClr>
              <a:buSzPts val="1800"/>
              <a:buFont typeface="Arial"/>
              <a:buChar char="&gt;"/>
            </a:pPr>
            <a:r>
              <a:rPr lang="ru-RU" sz="2400" b="1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25</a:t>
            </a:r>
            <a:r>
              <a:rPr lang="ru-RU" sz="1800" dirty="0">
                <a:solidFill>
                  <a:srgbClr val="20386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 Light"/>
              </a:rPr>
              <a:t> МООС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Google Shape;170;p18">
            <a:extLst>
              <a:ext uri="{FF2B5EF4-FFF2-40B4-BE49-F238E27FC236}">
                <a16:creationId xmlns:a16="http://schemas.microsoft.com/office/drawing/2014/main" xmlns="" id="{2C2FFE0D-CF69-4344-B188-7EDB96A6775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3351" y="1465665"/>
            <a:ext cx="1884847" cy="179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2;p18">
            <a:extLst>
              <a:ext uri="{FF2B5EF4-FFF2-40B4-BE49-F238E27FC236}">
                <a16:creationId xmlns:a16="http://schemas.microsoft.com/office/drawing/2014/main" xmlns="" id="{6DA7A2F5-8990-9846-B4E8-D6BA4FBA89A7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153" y="1457494"/>
            <a:ext cx="1884847" cy="179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736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653</Words>
  <Application>Microsoft Office PowerPoint</Application>
  <PresentationFormat>Произвольный</PresentationFormat>
  <Paragraphs>147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РАЗВИТИЯ ИНСТИТУТА ЭЛЕКТРОННОГО МЕДИЦИНСКОГО ОБРАЗОВАНИЯ</dc:title>
  <dc:creator>Медведева Алена Анатольевна</dc:creator>
  <cp:lastModifiedBy>bado</cp:lastModifiedBy>
  <cp:revision>81</cp:revision>
  <cp:lastPrinted>2019-04-03T09:21:41Z</cp:lastPrinted>
  <dcterms:created xsi:type="dcterms:W3CDTF">2019-03-21T10:19:31Z</dcterms:created>
  <dcterms:modified xsi:type="dcterms:W3CDTF">2019-04-08T14:11:23Z</dcterms:modified>
</cp:coreProperties>
</file>