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9" r:id="rId2"/>
    <p:sldId id="394" r:id="rId3"/>
    <p:sldId id="357" r:id="rId4"/>
    <p:sldId id="401" r:id="rId5"/>
    <p:sldId id="405" r:id="rId6"/>
    <p:sldId id="406" r:id="rId7"/>
    <p:sldId id="407" r:id="rId8"/>
    <p:sldId id="408" r:id="rId9"/>
    <p:sldId id="411" r:id="rId10"/>
    <p:sldId id="391" r:id="rId11"/>
    <p:sldId id="393" r:id="rId12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33"/>
    <a:srgbClr val="8A0000"/>
    <a:srgbClr val="8FCFFF"/>
    <a:srgbClr val="F4DEC8"/>
    <a:srgbClr val="003BB0"/>
    <a:srgbClr val="FFFF00"/>
    <a:srgbClr val="996633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8" autoAdjust="0"/>
    <p:restoredTop sz="99822" autoAdjust="0"/>
  </p:normalViewPr>
  <p:slideViewPr>
    <p:cSldViewPr>
      <p:cViewPr>
        <p:scale>
          <a:sx n="80" d="100"/>
          <a:sy n="80" d="100"/>
        </p:scale>
        <p:origin x="-99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E818BF-7614-48C8-8216-D06DAC43A1C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7C2AD-C936-4D8C-88D9-0345F04CB016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ru-RU" sz="1900" b="1" dirty="0" smtClean="0">
              <a:solidFill>
                <a:schemeClr val="tx1"/>
              </a:solidFill>
              <a:latin typeface="Arial Narrow" pitchFamily="34" charset="0"/>
            </a:rPr>
            <a:t>Повышение ожидаемой продолжительности жизни до </a:t>
          </a:r>
          <a:r>
            <a:rPr lang="ru-RU" sz="1900" b="1" dirty="0" smtClean="0">
              <a:solidFill>
                <a:srgbClr val="C00000"/>
              </a:solidFill>
              <a:latin typeface="Arial Narrow" pitchFamily="34" charset="0"/>
            </a:rPr>
            <a:t>78</a:t>
          </a:r>
          <a:r>
            <a:rPr lang="ru-RU" sz="1900" b="1" dirty="0" smtClean="0">
              <a:solidFill>
                <a:schemeClr val="tx1"/>
              </a:solidFill>
              <a:latin typeface="Arial Narrow" pitchFamily="34" charset="0"/>
            </a:rPr>
            <a:t> лет</a:t>
          </a:r>
          <a:endParaRPr lang="ru-RU" sz="1900" dirty="0">
            <a:solidFill>
              <a:schemeClr val="tx1"/>
            </a:solidFill>
            <a:latin typeface="Arial Narrow" pitchFamily="34" charset="0"/>
          </a:endParaRPr>
        </a:p>
      </dgm:t>
    </dgm:pt>
    <dgm:pt modelId="{C5AFBDF2-A5A9-4D17-8FB5-12350C70A722}" type="parTrans" cxnId="{85B4B5EE-BCB2-462B-A7CB-1A2A555FFBDE}">
      <dgm:prSet/>
      <dgm:spPr/>
      <dgm:t>
        <a:bodyPr/>
        <a:lstStyle/>
        <a:p>
          <a:endParaRPr lang="ru-RU"/>
        </a:p>
      </dgm:t>
    </dgm:pt>
    <dgm:pt modelId="{1C2E688C-06F5-43B2-B6AC-167525055E3F}" type="sibTrans" cxnId="{85B4B5EE-BCB2-462B-A7CB-1A2A555FFBDE}">
      <dgm:prSet/>
      <dgm:spPr/>
      <dgm:t>
        <a:bodyPr/>
        <a:lstStyle/>
        <a:p>
          <a:endParaRPr lang="ru-RU"/>
        </a:p>
      </dgm:t>
    </dgm:pt>
    <dgm:pt modelId="{92A05355-5415-4511-B3B8-3F6ACE1A7AD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ru-RU" sz="1900" b="1" dirty="0" smtClean="0">
              <a:solidFill>
                <a:schemeClr val="tx1"/>
              </a:solidFill>
              <a:latin typeface="Arial Narrow" pitchFamily="34" charset="0"/>
            </a:rPr>
            <a:t>Увеличение ожидаемой продолжительности здоровой жизни до </a:t>
          </a:r>
          <a:r>
            <a:rPr lang="ru-RU" sz="1900" b="1" dirty="0" smtClean="0">
              <a:solidFill>
                <a:srgbClr val="C00000"/>
              </a:solidFill>
              <a:latin typeface="Arial Narrow" pitchFamily="34" charset="0"/>
            </a:rPr>
            <a:t>67</a:t>
          </a:r>
          <a:r>
            <a:rPr lang="ru-RU" sz="1900" b="1" dirty="0" smtClean="0">
              <a:solidFill>
                <a:schemeClr val="tx1"/>
              </a:solidFill>
              <a:latin typeface="Arial Narrow" pitchFamily="34" charset="0"/>
            </a:rPr>
            <a:t> лет</a:t>
          </a:r>
          <a:endParaRPr lang="ru-RU" sz="19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D64B3DF1-1211-4339-BFE8-DD9771CCDE86}" type="parTrans" cxnId="{F7A1435B-B770-49E3-AA26-628F362BA4FF}">
      <dgm:prSet/>
      <dgm:spPr/>
      <dgm:t>
        <a:bodyPr/>
        <a:lstStyle/>
        <a:p>
          <a:endParaRPr lang="ru-RU"/>
        </a:p>
      </dgm:t>
    </dgm:pt>
    <dgm:pt modelId="{533ADAFA-A091-4F6B-8745-98E25136881A}" type="sibTrans" cxnId="{F7A1435B-B770-49E3-AA26-628F362BA4FF}">
      <dgm:prSet/>
      <dgm:spPr/>
      <dgm:t>
        <a:bodyPr/>
        <a:lstStyle/>
        <a:p>
          <a:endParaRPr lang="ru-RU"/>
        </a:p>
      </dgm:t>
    </dgm:pt>
    <dgm:pt modelId="{EF18566D-544F-4CBF-941C-D28DB236F3F4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ru-RU" sz="1900" b="1" dirty="0" smtClean="0">
              <a:solidFill>
                <a:schemeClr val="tx1"/>
              </a:solidFill>
              <a:latin typeface="Arial Narrow" pitchFamily="34" charset="0"/>
            </a:rPr>
            <a:t>Снижение показателя смертности трудоспособного населения до </a:t>
          </a:r>
          <a:r>
            <a:rPr lang="ru-RU" sz="2000" b="1" dirty="0" smtClean="0">
              <a:solidFill>
                <a:srgbClr val="C00000"/>
              </a:solidFill>
              <a:latin typeface="Arial Narrow" pitchFamily="34" charset="0"/>
            </a:rPr>
            <a:t>350,0</a:t>
          </a:r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ru-RU" sz="1800" b="1" i="1" dirty="0" smtClean="0">
              <a:solidFill>
                <a:schemeClr val="tx1"/>
              </a:solidFill>
              <a:latin typeface="Arial Narrow" pitchFamily="34" charset="0"/>
            </a:rPr>
            <a:t>сл. на 100 тыс. населения</a:t>
          </a:r>
          <a:endParaRPr lang="ru-RU" sz="1800" b="1" i="1" dirty="0">
            <a:solidFill>
              <a:schemeClr val="tx1"/>
            </a:solidFill>
            <a:latin typeface="Arial Narrow" pitchFamily="34" charset="0"/>
          </a:endParaRPr>
        </a:p>
      </dgm:t>
    </dgm:pt>
    <dgm:pt modelId="{C3C016FB-7F12-4859-B966-1F49CC5C65E5}" type="parTrans" cxnId="{5D57DAD4-4C44-4DA9-B976-12F72F037EF9}">
      <dgm:prSet/>
      <dgm:spPr/>
      <dgm:t>
        <a:bodyPr/>
        <a:lstStyle/>
        <a:p>
          <a:endParaRPr lang="ru-RU"/>
        </a:p>
      </dgm:t>
    </dgm:pt>
    <dgm:pt modelId="{43FE2671-6014-4C67-8BCC-B7EF360F350C}" type="sibTrans" cxnId="{5D57DAD4-4C44-4DA9-B976-12F72F037EF9}">
      <dgm:prSet/>
      <dgm:spPr/>
      <dgm:t>
        <a:bodyPr/>
        <a:lstStyle/>
        <a:p>
          <a:endParaRPr lang="ru-RU"/>
        </a:p>
      </dgm:t>
    </dgm:pt>
    <dgm:pt modelId="{96AF1DC6-04A7-4AAF-BF89-8A0B313CB9BE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ru-RU" sz="1900" b="1" dirty="0" smtClean="0">
              <a:solidFill>
                <a:schemeClr val="tx1"/>
              </a:solidFill>
              <a:latin typeface="Arial Narrow" pitchFamily="34" charset="0"/>
            </a:rPr>
            <a:t>Снижение смертности от БСК – до </a:t>
          </a:r>
          <a:r>
            <a:rPr lang="ru-RU" sz="1900" b="1" dirty="0" smtClean="0">
              <a:solidFill>
                <a:srgbClr val="FF0000"/>
              </a:solidFill>
              <a:latin typeface="Arial Narrow" pitchFamily="34" charset="0"/>
            </a:rPr>
            <a:t>450</a:t>
          </a:r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ru-RU" sz="1800" b="1" i="1" dirty="0" smtClean="0">
              <a:solidFill>
                <a:schemeClr val="tx1"/>
              </a:solidFill>
              <a:latin typeface="Arial Narrow" pitchFamily="34" charset="0"/>
            </a:rPr>
            <a:t>сл. на 100 тыс. населения</a:t>
          </a:r>
          <a:endParaRPr lang="ru-RU" sz="1800" b="1" i="1" dirty="0">
            <a:solidFill>
              <a:schemeClr val="tx1"/>
            </a:solidFill>
            <a:latin typeface="Arial Narrow" pitchFamily="34" charset="0"/>
          </a:endParaRPr>
        </a:p>
      </dgm:t>
    </dgm:pt>
    <dgm:pt modelId="{C8C4946F-5584-4A3C-9165-27EEE5E69D1D}" type="parTrans" cxnId="{45972BC6-459A-4B43-B0A5-57243F27070D}">
      <dgm:prSet/>
      <dgm:spPr/>
      <dgm:t>
        <a:bodyPr/>
        <a:lstStyle/>
        <a:p>
          <a:endParaRPr lang="ru-RU"/>
        </a:p>
      </dgm:t>
    </dgm:pt>
    <dgm:pt modelId="{674587AD-A2C0-4932-89B0-016CAEC3BED0}" type="sibTrans" cxnId="{45972BC6-459A-4B43-B0A5-57243F27070D}">
      <dgm:prSet/>
      <dgm:spPr/>
      <dgm:t>
        <a:bodyPr/>
        <a:lstStyle/>
        <a:p>
          <a:endParaRPr lang="ru-RU"/>
        </a:p>
      </dgm:t>
    </dgm:pt>
    <dgm:pt modelId="{34977FA4-9617-4D06-AE2C-7CEE12B0A1D6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ru-RU" sz="1900" b="1" dirty="0" smtClean="0">
              <a:solidFill>
                <a:schemeClr val="tx1"/>
              </a:solidFill>
              <a:latin typeface="Arial Narrow" pitchFamily="34" charset="0"/>
            </a:rPr>
            <a:t>Снижение смертности от новообразований, в </a:t>
          </a:r>
          <a:r>
            <a:rPr lang="ru-RU" sz="1900" b="1" dirty="0" err="1" smtClean="0">
              <a:solidFill>
                <a:schemeClr val="tx1"/>
              </a:solidFill>
              <a:latin typeface="Arial Narrow" pitchFamily="34" charset="0"/>
            </a:rPr>
            <a:t>т.ч</a:t>
          </a:r>
          <a:r>
            <a:rPr lang="ru-RU" sz="1900" b="1" dirty="0" smtClean="0">
              <a:solidFill>
                <a:schemeClr val="tx1"/>
              </a:solidFill>
              <a:latin typeface="Arial Narrow" pitchFamily="34" charset="0"/>
            </a:rPr>
            <a:t>. злокачественных, - до </a:t>
          </a:r>
          <a:r>
            <a:rPr lang="ru-RU" sz="2000" b="1" dirty="0" smtClean="0">
              <a:solidFill>
                <a:srgbClr val="C00000"/>
              </a:solidFill>
              <a:latin typeface="Arial Narrow" pitchFamily="34" charset="0"/>
            </a:rPr>
            <a:t>185 </a:t>
          </a:r>
          <a:r>
            <a:rPr lang="ru-RU" sz="1800" b="1" i="1" dirty="0" smtClean="0">
              <a:solidFill>
                <a:schemeClr val="tx1"/>
              </a:solidFill>
              <a:latin typeface="Arial Narrow" pitchFamily="34" charset="0"/>
            </a:rPr>
            <a:t>сл. на 100 тыс. населения</a:t>
          </a:r>
          <a:endParaRPr lang="ru-RU" sz="1800" b="1" i="1" dirty="0">
            <a:solidFill>
              <a:schemeClr val="tx1"/>
            </a:solidFill>
            <a:latin typeface="Arial Narrow" pitchFamily="34" charset="0"/>
          </a:endParaRPr>
        </a:p>
      </dgm:t>
    </dgm:pt>
    <dgm:pt modelId="{E914F7B6-0DC2-4957-9683-B804903E96E2}" type="parTrans" cxnId="{CE5054F4-E5DA-46F4-AF9B-6E0BB6E45D49}">
      <dgm:prSet/>
      <dgm:spPr/>
      <dgm:t>
        <a:bodyPr/>
        <a:lstStyle/>
        <a:p>
          <a:endParaRPr lang="ru-RU"/>
        </a:p>
      </dgm:t>
    </dgm:pt>
    <dgm:pt modelId="{EAD587A2-7B92-4AD0-8DBB-D25E81FECC80}" type="sibTrans" cxnId="{CE5054F4-E5DA-46F4-AF9B-6E0BB6E45D49}">
      <dgm:prSet/>
      <dgm:spPr/>
      <dgm:t>
        <a:bodyPr/>
        <a:lstStyle/>
        <a:p>
          <a:endParaRPr lang="ru-RU"/>
        </a:p>
      </dgm:t>
    </dgm:pt>
    <dgm:pt modelId="{AEB7B81D-DEC3-4F06-B0EF-0E5C8E20AB48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ru-RU" sz="1900" b="1" dirty="0" smtClean="0">
              <a:solidFill>
                <a:schemeClr val="tx1"/>
              </a:solidFill>
              <a:latin typeface="Arial Narrow" pitchFamily="34" charset="0"/>
            </a:rPr>
            <a:t>Снижение младенческой смертности до </a:t>
          </a:r>
          <a:r>
            <a:rPr lang="ru-RU" sz="2000" b="1" dirty="0" smtClean="0">
              <a:solidFill>
                <a:srgbClr val="C00000"/>
              </a:solidFill>
              <a:latin typeface="Arial Narrow" pitchFamily="34" charset="0"/>
            </a:rPr>
            <a:t>4,5</a:t>
          </a:r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 сл. </a:t>
          </a:r>
          <a:r>
            <a:rPr lang="ru-RU" sz="1800" b="1" i="1" dirty="0" smtClean="0">
              <a:solidFill>
                <a:schemeClr val="tx1"/>
              </a:solidFill>
              <a:latin typeface="Arial Narrow" pitchFamily="34" charset="0"/>
            </a:rPr>
            <a:t>на 1 тыс. родившихся живыми</a:t>
          </a:r>
          <a:endParaRPr lang="ru-RU" sz="1800" b="1" i="1" dirty="0">
            <a:solidFill>
              <a:schemeClr val="tx1"/>
            </a:solidFill>
            <a:latin typeface="Arial Narrow" pitchFamily="34" charset="0"/>
          </a:endParaRPr>
        </a:p>
      </dgm:t>
    </dgm:pt>
    <dgm:pt modelId="{32D0BDC0-2C6A-4E7A-B0E3-E269FB6794DB}" type="parTrans" cxnId="{F2DEFDF4-3142-46F6-A82C-4F940D2356B6}">
      <dgm:prSet/>
      <dgm:spPr/>
      <dgm:t>
        <a:bodyPr/>
        <a:lstStyle/>
        <a:p>
          <a:endParaRPr lang="ru-RU"/>
        </a:p>
      </dgm:t>
    </dgm:pt>
    <dgm:pt modelId="{7407B855-53D8-46C6-8F4F-FB2AE97B0C2E}" type="sibTrans" cxnId="{F2DEFDF4-3142-46F6-A82C-4F940D2356B6}">
      <dgm:prSet/>
      <dgm:spPr/>
      <dgm:t>
        <a:bodyPr/>
        <a:lstStyle/>
        <a:p>
          <a:endParaRPr lang="ru-RU"/>
        </a:p>
      </dgm:t>
    </dgm:pt>
    <dgm:pt modelId="{ACC18384-EE1D-4D70-A333-98CA2485D3BC}" type="pres">
      <dgm:prSet presAssocID="{D9E818BF-7614-48C8-8216-D06DAC43A1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33C39C-C110-4F2E-95E5-C186E166A09B}" type="pres">
      <dgm:prSet presAssocID="{1F57C2AD-C936-4D8C-88D9-0345F04CB016}" presName="parentText" presStyleLbl="node1" presStyleIdx="0" presStyleCnt="6" custLinFactY="-56405" custLinFactNeighborX="8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BDE01-73CD-4D9E-821D-6BFEF792BA68}" type="pres">
      <dgm:prSet presAssocID="{1C2E688C-06F5-43B2-B6AC-167525055E3F}" presName="spacer" presStyleCnt="0"/>
      <dgm:spPr/>
    </dgm:pt>
    <dgm:pt modelId="{7C0201FE-E91B-49ED-99C4-E5CA73887EF0}" type="pres">
      <dgm:prSet presAssocID="{92A05355-5415-4511-B3B8-3F6ACE1A7AD3}" presName="parentText" presStyleLbl="node1" presStyleIdx="1" presStyleCnt="6" custLinFactNeighborX="590" custLinFactNeighborY="-641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580CA-77CB-4E20-AF6A-9793692137AC}" type="pres">
      <dgm:prSet presAssocID="{533ADAFA-A091-4F6B-8745-98E25136881A}" presName="spacer" presStyleCnt="0"/>
      <dgm:spPr/>
    </dgm:pt>
    <dgm:pt modelId="{1EC2A5E5-7EBD-4137-9DAF-5A0EE11656AE}" type="pres">
      <dgm:prSet presAssocID="{EF18566D-544F-4CBF-941C-D28DB236F3F4}" presName="parentText" presStyleLbl="node1" presStyleIdx="2" presStyleCnt="6" custLinFactY="-2919" custLinFactNeighborX="22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54C77-5CB9-4AEB-B112-C8A2B1D9011E}" type="pres">
      <dgm:prSet presAssocID="{43FE2671-6014-4C67-8BCC-B7EF360F350C}" presName="spacer" presStyleCnt="0"/>
      <dgm:spPr/>
    </dgm:pt>
    <dgm:pt modelId="{9D48FFE8-F67A-4914-86B7-3F61CEB45676}" type="pres">
      <dgm:prSet presAssocID="{96AF1DC6-04A7-4AAF-BF89-8A0B313CB9BE}" presName="parentText" presStyleLbl="node1" presStyleIdx="3" presStyleCnt="6" custLinFactY="-3816" custLinFactNeighborX="38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894A1-18B9-44F1-9F70-0FB2C936C855}" type="pres">
      <dgm:prSet presAssocID="{674587AD-A2C0-4932-89B0-016CAEC3BED0}" presName="spacer" presStyleCnt="0"/>
      <dgm:spPr/>
    </dgm:pt>
    <dgm:pt modelId="{92B952E6-67A5-4B37-9048-03084B8CB4ED}" type="pres">
      <dgm:prSet presAssocID="{34977FA4-9617-4D06-AE2C-7CEE12B0A1D6}" presName="parentText" presStyleLbl="node1" presStyleIdx="4" presStyleCnt="6" custLinFactNeighborX="-411" custLinFactNeighborY="-958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5647E-03B5-493A-9DF5-FB320B0CC9AA}" type="pres">
      <dgm:prSet presAssocID="{EAD587A2-7B92-4AD0-8DBB-D25E81FECC80}" presName="spacer" presStyleCnt="0"/>
      <dgm:spPr/>
    </dgm:pt>
    <dgm:pt modelId="{E06A06E2-407E-47BC-8CEA-A63472DD2C29}" type="pres">
      <dgm:prSet presAssocID="{AEB7B81D-DEC3-4F06-B0EF-0E5C8E20AB4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5A20CD-7811-48D2-85EB-A013548061AD}" type="presOf" srcId="{34977FA4-9617-4D06-AE2C-7CEE12B0A1D6}" destId="{92B952E6-67A5-4B37-9048-03084B8CB4ED}" srcOrd="0" destOrd="0" presId="urn:microsoft.com/office/officeart/2005/8/layout/vList2"/>
    <dgm:cxn modelId="{76F0F0C2-0EE6-4784-B8A3-4D9C8143AC7D}" type="presOf" srcId="{96AF1DC6-04A7-4AAF-BF89-8A0B313CB9BE}" destId="{9D48FFE8-F67A-4914-86B7-3F61CEB45676}" srcOrd="0" destOrd="0" presId="urn:microsoft.com/office/officeart/2005/8/layout/vList2"/>
    <dgm:cxn modelId="{674DF660-68E9-4979-84AB-5E70BF310851}" type="presOf" srcId="{D9E818BF-7614-48C8-8216-D06DAC43A1CD}" destId="{ACC18384-EE1D-4D70-A333-98CA2485D3BC}" srcOrd="0" destOrd="0" presId="urn:microsoft.com/office/officeart/2005/8/layout/vList2"/>
    <dgm:cxn modelId="{45972BC6-459A-4B43-B0A5-57243F27070D}" srcId="{D9E818BF-7614-48C8-8216-D06DAC43A1CD}" destId="{96AF1DC6-04A7-4AAF-BF89-8A0B313CB9BE}" srcOrd="3" destOrd="0" parTransId="{C8C4946F-5584-4A3C-9165-27EEE5E69D1D}" sibTransId="{674587AD-A2C0-4932-89B0-016CAEC3BED0}"/>
    <dgm:cxn modelId="{85B4B5EE-BCB2-462B-A7CB-1A2A555FFBDE}" srcId="{D9E818BF-7614-48C8-8216-D06DAC43A1CD}" destId="{1F57C2AD-C936-4D8C-88D9-0345F04CB016}" srcOrd="0" destOrd="0" parTransId="{C5AFBDF2-A5A9-4D17-8FB5-12350C70A722}" sibTransId="{1C2E688C-06F5-43B2-B6AC-167525055E3F}"/>
    <dgm:cxn modelId="{F2DEFDF4-3142-46F6-A82C-4F940D2356B6}" srcId="{D9E818BF-7614-48C8-8216-D06DAC43A1CD}" destId="{AEB7B81D-DEC3-4F06-B0EF-0E5C8E20AB48}" srcOrd="5" destOrd="0" parTransId="{32D0BDC0-2C6A-4E7A-B0E3-E269FB6794DB}" sibTransId="{7407B855-53D8-46C6-8F4F-FB2AE97B0C2E}"/>
    <dgm:cxn modelId="{D6FFE1D5-E261-450A-8FE9-CEFBDBB7C173}" type="presOf" srcId="{AEB7B81D-DEC3-4F06-B0EF-0E5C8E20AB48}" destId="{E06A06E2-407E-47BC-8CEA-A63472DD2C29}" srcOrd="0" destOrd="0" presId="urn:microsoft.com/office/officeart/2005/8/layout/vList2"/>
    <dgm:cxn modelId="{F7A1435B-B770-49E3-AA26-628F362BA4FF}" srcId="{D9E818BF-7614-48C8-8216-D06DAC43A1CD}" destId="{92A05355-5415-4511-B3B8-3F6ACE1A7AD3}" srcOrd="1" destOrd="0" parTransId="{D64B3DF1-1211-4339-BFE8-DD9771CCDE86}" sibTransId="{533ADAFA-A091-4F6B-8745-98E25136881A}"/>
    <dgm:cxn modelId="{70AB489E-C26C-48AD-B50C-EAC36ABC0128}" type="presOf" srcId="{92A05355-5415-4511-B3B8-3F6ACE1A7AD3}" destId="{7C0201FE-E91B-49ED-99C4-E5CA73887EF0}" srcOrd="0" destOrd="0" presId="urn:microsoft.com/office/officeart/2005/8/layout/vList2"/>
    <dgm:cxn modelId="{CE5054F4-E5DA-46F4-AF9B-6E0BB6E45D49}" srcId="{D9E818BF-7614-48C8-8216-D06DAC43A1CD}" destId="{34977FA4-9617-4D06-AE2C-7CEE12B0A1D6}" srcOrd="4" destOrd="0" parTransId="{E914F7B6-0DC2-4957-9683-B804903E96E2}" sibTransId="{EAD587A2-7B92-4AD0-8DBB-D25E81FECC80}"/>
    <dgm:cxn modelId="{3DA1EE02-B9A4-4CAE-907F-620BD0C05EF2}" type="presOf" srcId="{EF18566D-544F-4CBF-941C-D28DB236F3F4}" destId="{1EC2A5E5-7EBD-4137-9DAF-5A0EE11656AE}" srcOrd="0" destOrd="0" presId="urn:microsoft.com/office/officeart/2005/8/layout/vList2"/>
    <dgm:cxn modelId="{F3061845-C7DA-433F-B015-2850823F9F37}" type="presOf" srcId="{1F57C2AD-C936-4D8C-88D9-0345F04CB016}" destId="{A633C39C-C110-4F2E-95E5-C186E166A09B}" srcOrd="0" destOrd="0" presId="urn:microsoft.com/office/officeart/2005/8/layout/vList2"/>
    <dgm:cxn modelId="{5D57DAD4-4C44-4DA9-B976-12F72F037EF9}" srcId="{D9E818BF-7614-48C8-8216-D06DAC43A1CD}" destId="{EF18566D-544F-4CBF-941C-D28DB236F3F4}" srcOrd="2" destOrd="0" parTransId="{C3C016FB-7F12-4859-B966-1F49CC5C65E5}" sibTransId="{43FE2671-6014-4C67-8BCC-B7EF360F350C}"/>
    <dgm:cxn modelId="{6085CEB3-2413-43CD-A6D9-A08F48D95A48}" type="presParOf" srcId="{ACC18384-EE1D-4D70-A333-98CA2485D3BC}" destId="{A633C39C-C110-4F2E-95E5-C186E166A09B}" srcOrd="0" destOrd="0" presId="urn:microsoft.com/office/officeart/2005/8/layout/vList2"/>
    <dgm:cxn modelId="{C40C5443-8DC3-46E8-8C66-FC2E69CEA610}" type="presParOf" srcId="{ACC18384-EE1D-4D70-A333-98CA2485D3BC}" destId="{8C7BDE01-73CD-4D9E-821D-6BFEF792BA68}" srcOrd="1" destOrd="0" presId="urn:microsoft.com/office/officeart/2005/8/layout/vList2"/>
    <dgm:cxn modelId="{5AB6CB9E-1FAA-410D-9AF2-4D77A258F5D2}" type="presParOf" srcId="{ACC18384-EE1D-4D70-A333-98CA2485D3BC}" destId="{7C0201FE-E91B-49ED-99C4-E5CA73887EF0}" srcOrd="2" destOrd="0" presId="urn:microsoft.com/office/officeart/2005/8/layout/vList2"/>
    <dgm:cxn modelId="{4E272F61-1365-4BEF-9DB5-7CC9EB4BD570}" type="presParOf" srcId="{ACC18384-EE1D-4D70-A333-98CA2485D3BC}" destId="{F8B580CA-77CB-4E20-AF6A-9793692137AC}" srcOrd="3" destOrd="0" presId="urn:microsoft.com/office/officeart/2005/8/layout/vList2"/>
    <dgm:cxn modelId="{BBB93DE4-24B4-4C60-AF10-AC72EC738C16}" type="presParOf" srcId="{ACC18384-EE1D-4D70-A333-98CA2485D3BC}" destId="{1EC2A5E5-7EBD-4137-9DAF-5A0EE11656AE}" srcOrd="4" destOrd="0" presId="urn:microsoft.com/office/officeart/2005/8/layout/vList2"/>
    <dgm:cxn modelId="{84780844-6B24-4B22-BEE6-E0203C6F6D49}" type="presParOf" srcId="{ACC18384-EE1D-4D70-A333-98CA2485D3BC}" destId="{5BE54C77-5CB9-4AEB-B112-C8A2B1D9011E}" srcOrd="5" destOrd="0" presId="urn:microsoft.com/office/officeart/2005/8/layout/vList2"/>
    <dgm:cxn modelId="{E8262028-748A-4C27-AC7C-79BCB87C0E1B}" type="presParOf" srcId="{ACC18384-EE1D-4D70-A333-98CA2485D3BC}" destId="{9D48FFE8-F67A-4914-86B7-3F61CEB45676}" srcOrd="6" destOrd="0" presId="urn:microsoft.com/office/officeart/2005/8/layout/vList2"/>
    <dgm:cxn modelId="{79C434E2-A8F5-4CB2-AB2D-449CCC0E6947}" type="presParOf" srcId="{ACC18384-EE1D-4D70-A333-98CA2485D3BC}" destId="{7B6894A1-18B9-44F1-9F70-0FB2C936C855}" srcOrd="7" destOrd="0" presId="urn:microsoft.com/office/officeart/2005/8/layout/vList2"/>
    <dgm:cxn modelId="{19B9FCAB-F7FB-4289-9C52-31E5A23C7488}" type="presParOf" srcId="{ACC18384-EE1D-4D70-A333-98CA2485D3BC}" destId="{92B952E6-67A5-4B37-9048-03084B8CB4ED}" srcOrd="8" destOrd="0" presId="urn:microsoft.com/office/officeart/2005/8/layout/vList2"/>
    <dgm:cxn modelId="{90AFBFF3-5EB2-4B48-871D-52BAC1DBEB70}" type="presParOf" srcId="{ACC18384-EE1D-4D70-A333-98CA2485D3BC}" destId="{89A5647E-03B5-493A-9DF5-FB320B0CC9AA}" srcOrd="9" destOrd="0" presId="urn:microsoft.com/office/officeart/2005/8/layout/vList2"/>
    <dgm:cxn modelId="{85D271D9-4CEF-4BA4-864E-89616053DCFE}" type="presParOf" srcId="{ACC18384-EE1D-4D70-A333-98CA2485D3BC}" destId="{E06A06E2-407E-47BC-8CEA-A63472DD2C29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33C39C-C110-4F2E-95E5-C186E166A09B}">
      <dsp:nvSpPr>
        <dsp:cNvPr id="0" name=""/>
        <dsp:cNvSpPr/>
      </dsp:nvSpPr>
      <dsp:spPr>
        <a:xfrm>
          <a:off x="0" y="0"/>
          <a:ext cx="8343900" cy="804959"/>
        </a:xfrm>
        <a:prstGeom prst="round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Arial Narrow" pitchFamily="34" charset="0"/>
            </a:rPr>
            <a:t>Повышение ожидаемой продолжительности жизни до </a:t>
          </a:r>
          <a:r>
            <a:rPr lang="ru-RU" sz="1900" b="1" kern="1200" dirty="0" smtClean="0">
              <a:solidFill>
                <a:srgbClr val="C00000"/>
              </a:solidFill>
              <a:latin typeface="Arial Narrow" pitchFamily="34" charset="0"/>
            </a:rPr>
            <a:t>78</a:t>
          </a:r>
          <a:r>
            <a:rPr lang="ru-RU" sz="1900" b="1" kern="1200" dirty="0" smtClean="0">
              <a:solidFill>
                <a:schemeClr val="tx1"/>
              </a:solidFill>
              <a:latin typeface="Arial Narrow" pitchFamily="34" charset="0"/>
            </a:rPr>
            <a:t> лет</a:t>
          </a:r>
          <a:endParaRPr lang="ru-RU" sz="19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0"/>
        <a:ext cx="8343900" cy="804959"/>
      </dsp:txXfrm>
    </dsp:sp>
    <dsp:sp modelId="{7C0201FE-E91B-49ED-99C4-E5CA73887EF0}">
      <dsp:nvSpPr>
        <dsp:cNvPr id="0" name=""/>
        <dsp:cNvSpPr/>
      </dsp:nvSpPr>
      <dsp:spPr>
        <a:xfrm>
          <a:off x="0" y="878790"/>
          <a:ext cx="8343900" cy="804959"/>
        </a:xfrm>
        <a:prstGeom prst="round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Arial Narrow" pitchFamily="34" charset="0"/>
            </a:rPr>
            <a:t>Увеличение ожидаемой продолжительности здоровой жизни до </a:t>
          </a:r>
          <a:r>
            <a:rPr lang="ru-RU" sz="1900" b="1" kern="1200" dirty="0" smtClean="0">
              <a:solidFill>
                <a:srgbClr val="C00000"/>
              </a:solidFill>
              <a:latin typeface="Arial Narrow" pitchFamily="34" charset="0"/>
            </a:rPr>
            <a:t>67</a:t>
          </a:r>
          <a:r>
            <a:rPr lang="ru-RU" sz="1900" b="1" kern="1200" dirty="0" smtClean="0">
              <a:solidFill>
                <a:schemeClr val="tx1"/>
              </a:solidFill>
              <a:latin typeface="Arial Narrow" pitchFamily="34" charset="0"/>
            </a:rPr>
            <a:t> лет</a:t>
          </a:r>
          <a:endParaRPr lang="ru-RU" sz="19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878790"/>
        <a:ext cx="8343900" cy="804959"/>
      </dsp:txXfrm>
    </dsp:sp>
    <dsp:sp modelId="{1EC2A5E5-7EBD-4137-9DAF-5A0EE11656AE}">
      <dsp:nvSpPr>
        <dsp:cNvPr id="0" name=""/>
        <dsp:cNvSpPr/>
      </dsp:nvSpPr>
      <dsp:spPr>
        <a:xfrm>
          <a:off x="0" y="1739651"/>
          <a:ext cx="8343900" cy="804959"/>
        </a:xfrm>
        <a:prstGeom prst="round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Arial Narrow" pitchFamily="34" charset="0"/>
            </a:rPr>
            <a:t>Снижение показателя смертности трудоспособного населения до </a:t>
          </a:r>
          <a:r>
            <a:rPr lang="ru-RU" sz="2000" b="1" kern="1200" dirty="0" smtClean="0">
              <a:solidFill>
                <a:srgbClr val="C00000"/>
              </a:solidFill>
              <a:latin typeface="Arial Narrow" pitchFamily="34" charset="0"/>
            </a:rPr>
            <a:t>350,0</a:t>
          </a: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ru-RU" sz="1800" b="1" i="1" kern="1200" dirty="0" smtClean="0">
              <a:solidFill>
                <a:schemeClr val="tx1"/>
              </a:solidFill>
              <a:latin typeface="Arial Narrow" pitchFamily="34" charset="0"/>
            </a:rPr>
            <a:t>сл. на 100 тыс. населения</a:t>
          </a:r>
          <a:endParaRPr lang="ru-RU" sz="1800" b="1" i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1739651"/>
        <a:ext cx="8343900" cy="804959"/>
      </dsp:txXfrm>
    </dsp:sp>
    <dsp:sp modelId="{9D48FFE8-F67A-4914-86B7-3F61CEB45676}">
      <dsp:nvSpPr>
        <dsp:cNvPr id="0" name=""/>
        <dsp:cNvSpPr/>
      </dsp:nvSpPr>
      <dsp:spPr>
        <a:xfrm>
          <a:off x="0" y="2661230"/>
          <a:ext cx="8343900" cy="804959"/>
        </a:xfrm>
        <a:prstGeom prst="round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Arial Narrow" pitchFamily="34" charset="0"/>
            </a:rPr>
            <a:t>Снижение смертности от БСК – до </a:t>
          </a:r>
          <a:r>
            <a:rPr lang="ru-RU" sz="1900" b="1" kern="1200" dirty="0" smtClean="0">
              <a:solidFill>
                <a:srgbClr val="FF0000"/>
              </a:solidFill>
              <a:latin typeface="Arial Narrow" pitchFamily="34" charset="0"/>
            </a:rPr>
            <a:t>450</a:t>
          </a: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ru-RU" sz="1800" b="1" i="1" kern="1200" dirty="0" smtClean="0">
              <a:solidFill>
                <a:schemeClr val="tx1"/>
              </a:solidFill>
              <a:latin typeface="Arial Narrow" pitchFamily="34" charset="0"/>
            </a:rPr>
            <a:t>сл. на 100 тыс. населения</a:t>
          </a:r>
          <a:endParaRPr lang="ru-RU" sz="1800" b="1" i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2661230"/>
        <a:ext cx="8343900" cy="804959"/>
      </dsp:txXfrm>
    </dsp:sp>
    <dsp:sp modelId="{92B952E6-67A5-4B37-9048-03084B8CB4ED}">
      <dsp:nvSpPr>
        <dsp:cNvPr id="0" name=""/>
        <dsp:cNvSpPr/>
      </dsp:nvSpPr>
      <dsp:spPr>
        <a:xfrm>
          <a:off x="0" y="3625923"/>
          <a:ext cx="8343900" cy="804959"/>
        </a:xfrm>
        <a:prstGeom prst="round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Arial Narrow" pitchFamily="34" charset="0"/>
            </a:rPr>
            <a:t>Снижение смертности от новообразований, в </a:t>
          </a:r>
          <a:r>
            <a:rPr lang="ru-RU" sz="1900" b="1" kern="1200" dirty="0" err="1" smtClean="0">
              <a:solidFill>
                <a:schemeClr val="tx1"/>
              </a:solidFill>
              <a:latin typeface="Arial Narrow" pitchFamily="34" charset="0"/>
            </a:rPr>
            <a:t>т.ч</a:t>
          </a:r>
          <a:r>
            <a:rPr lang="ru-RU" sz="1900" b="1" kern="1200" dirty="0" smtClean="0">
              <a:solidFill>
                <a:schemeClr val="tx1"/>
              </a:solidFill>
              <a:latin typeface="Arial Narrow" pitchFamily="34" charset="0"/>
            </a:rPr>
            <a:t>. злокачественных, - до </a:t>
          </a:r>
          <a:r>
            <a:rPr lang="ru-RU" sz="2000" b="1" kern="1200" dirty="0" smtClean="0">
              <a:solidFill>
                <a:srgbClr val="C00000"/>
              </a:solidFill>
              <a:latin typeface="Arial Narrow" pitchFamily="34" charset="0"/>
            </a:rPr>
            <a:t>185 </a:t>
          </a:r>
          <a:r>
            <a:rPr lang="ru-RU" sz="1800" b="1" i="1" kern="1200" dirty="0" smtClean="0">
              <a:solidFill>
                <a:schemeClr val="tx1"/>
              </a:solidFill>
              <a:latin typeface="Arial Narrow" pitchFamily="34" charset="0"/>
            </a:rPr>
            <a:t>сл. на 100 тыс. населения</a:t>
          </a:r>
          <a:endParaRPr lang="ru-RU" sz="1800" b="1" i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3625923"/>
        <a:ext cx="8343900" cy="804959"/>
      </dsp:txXfrm>
    </dsp:sp>
    <dsp:sp modelId="{E06A06E2-407E-47BC-8CEA-A63472DD2C29}">
      <dsp:nvSpPr>
        <dsp:cNvPr id="0" name=""/>
        <dsp:cNvSpPr/>
      </dsp:nvSpPr>
      <dsp:spPr>
        <a:xfrm>
          <a:off x="0" y="4673387"/>
          <a:ext cx="8343900" cy="804959"/>
        </a:xfrm>
        <a:prstGeom prst="round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Arial Narrow" pitchFamily="34" charset="0"/>
            </a:rPr>
            <a:t>Снижение младенческой смертности до </a:t>
          </a:r>
          <a:r>
            <a:rPr lang="ru-RU" sz="2000" b="1" kern="1200" dirty="0" smtClean="0">
              <a:solidFill>
                <a:srgbClr val="C00000"/>
              </a:solidFill>
              <a:latin typeface="Arial Narrow" pitchFamily="34" charset="0"/>
            </a:rPr>
            <a:t>4,5</a:t>
          </a: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 сл. </a:t>
          </a:r>
          <a:r>
            <a:rPr lang="ru-RU" sz="1800" b="1" i="1" kern="1200" dirty="0" smtClean="0">
              <a:solidFill>
                <a:schemeClr val="tx1"/>
              </a:solidFill>
              <a:latin typeface="Arial Narrow" pitchFamily="34" charset="0"/>
            </a:rPr>
            <a:t>на 1 тыс. родившихся живыми</a:t>
          </a:r>
          <a:endParaRPr lang="ru-RU" sz="1800" b="1" i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4673387"/>
        <a:ext cx="8343900" cy="804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80B9DA9-0420-4C39-98A8-9C88346A8948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AD97553-A2A2-4BC6-94BA-7274D3E0F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A6A52A-BF2E-4E9E-B7ED-38AB089A2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>
                <a:latin typeface="Arial" charset="0"/>
              </a:rPr>
              <a:t>Уважаемый Алексей Самбуевич! Уважаемые члены совета! В структуре национального проекта «Здравоохранение» 8 федеральных проектов, семь из которых мы реализовываем в республике. Всего перед нами стоит 10 задач, в которых 59 мероприятий по достижению 69 целевых индикаторов. 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535AD1-24DA-4C90-A515-8C3DEFA375DC}" type="slidenum">
              <a:rPr lang="ru-RU" altLang="ru-RU" smtClean="0">
                <a:latin typeface="Arial" charset="0"/>
              </a:rPr>
              <a:pPr/>
              <a:t>4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>
                <a:latin typeface="Arial" charset="0"/>
              </a:rPr>
              <a:t>В связи с ростом смертности от новообразований, в том числе злокачественных проектом предусмотрен ряд мероприятий, направленные на раннюю диагностику и лечение онкологических больных. В результате смертность от новообразований снизится до 172,0 на 100 тыс. нас. к 2024 году или на 5,1%.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0A36CA-17A4-4D72-A87D-FFA67B4AC262}" type="slidenum">
              <a:rPr lang="ru-RU" altLang="ru-RU" smtClean="0">
                <a:latin typeface="Arial" charset="0"/>
              </a:rPr>
              <a:pPr/>
              <a:t>5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>
                <a:latin typeface="Arial" charset="0"/>
              </a:rPr>
              <a:t>Из федерального бюджета  выделено 610,7 млн.руб. на переоснащение медицинским оборудованием в соответствии с порядками оказания медицинской помощи медицинских организаций 3го уровня, оказывающих медицинскую помощь больным с онкологическими заболеваниями - это  Республиканского онкологического диспансера и Детской республиканской клинической больницы. Планируется приобрести 70 единиц медицинского оборудования. </a:t>
            </a:r>
          </a:p>
          <a:p>
            <a:r>
              <a:rPr lang="ru-RU" altLang="ru-RU" smtClean="0">
                <a:latin typeface="Arial" charset="0"/>
              </a:rPr>
              <a:t>Особое внимание будет уделено разработке креативной концепции с определением наиболее эффективных способов подачи информации для целевой аудитории и рекламно-информационных материалов по формированию среды, способствующей ведению гражданами здорового образа жизни, включая здоровое питание (в том числе ликвидацию микронутриентной недостаточности, сокращение потребления соли и сахара), защиту от табачного дыма, снижение потребления алкоголя, а также онконастороженности. </a:t>
            </a:r>
          </a:p>
          <a:p>
            <a:r>
              <a:rPr lang="ru-RU" altLang="ru-RU" smtClean="0">
                <a:latin typeface="Arial" charset="0"/>
              </a:rPr>
              <a:t>В целях сокращения сроков диагностики и повышения ее качества необходимо создать 2 центра амбулаторной онкологической помощи в 2019 году на базе ГБУЗ «Бурятский республиканский клинический онкологический диспансер», г. Улан-Удэ и  2021 году на базе ГАУЗ «Гусиноозерская центральная районная больница», г. Гусиноозерск. Для этого необходимо выделение из республиканского бюджета 103,9 млн. руб.</a:t>
            </a:r>
          </a:p>
          <a:p>
            <a:r>
              <a:rPr lang="ru-RU" altLang="ru-RU" smtClean="0">
                <a:latin typeface="Arial" charset="0"/>
              </a:rPr>
              <a:t>В целях выхода на поэтапное полное внедрение клинических рекомендаций и протоколов лечения планируется сокращение дефицита территоральной программы госгарантий за счет средств ОМС в условиях круглосуточного и дневного стационаров, обеспечение оказания медицинской помощи с применением более эффективных методов лучевой терапии, а также выполнение высокотехнологичных вмешательств, с последующим пролонгированием и уточнением финансовой потребности в ходе реализации федерального проекта «Борьба с онкологическими заболеваниями». На эти цели выделяется 3,8 млрд. руб.</a:t>
            </a:r>
          </a:p>
          <a:p>
            <a:endParaRPr lang="ru-RU" altLang="ru-RU" smtClean="0">
              <a:latin typeface="Arial" charset="0"/>
            </a:endParaRPr>
          </a:p>
          <a:p>
            <a:endParaRPr lang="ru-RU" altLang="ru-RU" smtClean="0">
              <a:latin typeface="Arial" charset="0"/>
            </a:endParaRPr>
          </a:p>
          <a:p>
            <a:endParaRPr lang="ru-RU" altLang="ru-RU" smtClean="0">
              <a:latin typeface="Arial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78AE14-DF54-47CD-BBA0-6F1C27AAE0EB}" type="slidenum">
              <a:rPr lang="ru-RU" altLang="ru-RU" smtClean="0">
                <a:latin typeface="Arial" charset="0"/>
              </a:rPr>
              <a:pPr/>
              <a:t>6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>
                <a:latin typeface="Arial" charset="0"/>
              </a:rPr>
              <a:t>Мероприятия  проекта развития детского здравоохранения направлены на снижение младенческой смертности. До конца 2024 года она должна снизиться на 20% и составить 4,8 промилле.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04006D-EBE6-4628-98CC-78C0C0568C77}" type="slidenum">
              <a:rPr lang="ru-RU" altLang="ru-RU" smtClean="0">
                <a:latin typeface="Arial" charset="0"/>
              </a:rPr>
              <a:pPr/>
              <a:t>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i="1" smtClean="0">
                <a:latin typeface="Arial" charset="0"/>
              </a:rPr>
              <a:t>Федеральным бюджетом на</a:t>
            </a:r>
            <a:r>
              <a:rPr lang="ru-RU" altLang="ru-RU" smtClean="0">
                <a:latin typeface="Arial" charset="0"/>
              </a:rPr>
              <a:t> развитие материально-технической базы детских поликлиник и детских поликлинических отделений государственных медицинских организаций путем  их дооснащения медицинским оборудованием,  развитие профилактической направленности педиатрической службы и создания комфортных условий пребывания детей и их родителей в детских поликлиниках выделено 255,2 млн.руб. (10 медицинских организаций - приобретение медицинских изделий для детских поликлиник и детских поликлинических отделений ГБУЗ «Кабанская ЦРБ, ГАУЗ «Иволгинская ЦРБ», ГАУЗ «ГусиноозерскаяЦРБ», Городских поликлиник № 1, 2, 3, 4, 5, 6 в  2019 г.;  для ГАУЗ «ДРКБ» в 2020 г.). Также планируется развитие материально – технической базы женских консультаций и роддомов за счет средств родового сертификата и текущих ремонт Детской больницы по ул. Модогоева за счет средств ОМС.</a:t>
            </a:r>
          </a:p>
          <a:p>
            <a:endParaRPr lang="ru-RU" altLang="ru-RU" smtClean="0">
              <a:latin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EB9CEF-40B8-4298-B98E-2E09DD41400C}" type="slidenum">
              <a:rPr lang="ru-RU" altLang="ru-RU" smtClean="0">
                <a:latin typeface="Arial" charset="0"/>
              </a:rPr>
              <a:pPr/>
              <a:t>8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9CB0F2-F7ED-4AE0-A3DE-CB4888B19456}" type="slidenum">
              <a:rPr lang="ru-RU" altLang="ru-RU" smtClean="0">
                <a:latin typeface="Arial" charset="0"/>
              </a:rPr>
              <a:pPr/>
              <a:t>10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8719B-FD30-4193-8D2D-3C0B8C443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5103A-8C18-46CA-BA43-10687C155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8D31F-C87B-48B0-87BD-83AF7306F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FF252-4565-41BD-8149-259CD337A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13D74-ABA6-4EC8-A79A-AF4F5C93C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7B882-9CFB-4A38-BAB3-8ED5926FA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C2A85-3424-4593-93EA-CAC9AC8BF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59A2F-2405-4D97-8F53-F7B18A7CE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79B2D-8B84-4752-8A1C-AAB4E96BB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311CC-C940-4D48-BE68-16FC1AE26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52AC4-E74D-438C-83CD-48B526D45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5C7A-CECA-478F-A796-2CA9CE32F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CFE44-3D4D-483C-82AE-BA4BBD601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13AB49D-4FAA-466B-8B2C-11CA1FF3B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3.xls"/><Relationship Id="rId5" Type="http://schemas.openxmlformats.org/officeDocument/2006/relationships/image" Target="../media/image2.png"/><Relationship Id="rId4" Type="http://schemas.openxmlformats.org/officeDocument/2006/relationships/oleObject" Target="../embeddings/_____Microsoft_Office_Excel_97-20032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4292600"/>
            <a:ext cx="7772400" cy="1470025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00438"/>
            <a:ext cx="9144000" cy="335756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8102600" cy="2112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«Состояние и перспективы развития здравоохранения</a:t>
            </a:r>
          </a:p>
          <a:p>
            <a:pPr>
              <a:defRPr/>
            </a:pPr>
            <a:r>
              <a:rPr lang="ru-RU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3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Бурятия»</a:t>
            </a:r>
          </a:p>
          <a:p>
            <a:pP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3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15081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914400" y="5562600"/>
            <a:ext cx="7991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Министр</a:t>
            </a:r>
          </a:p>
          <a:p>
            <a:pPr algn="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 здравоохранения Республики Бурятия </a:t>
            </a:r>
          </a:p>
          <a:p>
            <a:pPr algn="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Д.Н. Самбуев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981200" y="762000"/>
            <a:ext cx="57610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</a:t>
            </a:r>
          </a:p>
          <a:p>
            <a:pPr algn="ctr"/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Республики Бурятия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13" y="142875"/>
            <a:ext cx="9144000" cy="920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0800"/>
            <a:ext cx="9144000" cy="92075"/>
          </a:xfrm>
          <a:prstGeom prst="rect">
            <a:avLst/>
          </a:prstGeom>
          <a:solidFill>
            <a:srgbClr val="003BB0"/>
          </a:solidFill>
          <a:ln>
            <a:solidFill>
              <a:srgbClr val="003B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3B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3"/>
          <p:cNvGrpSpPr>
            <a:grpSpLocks/>
          </p:cNvGrpSpPr>
          <p:nvPr/>
        </p:nvGrpSpPr>
        <p:grpSpPr bwMode="auto">
          <a:xfrm>
            <a:off x="317500" y="1052513"/>
            <a:ext cx="8140700" cy="5175250"/>
            <a:chOff x="317589" y="855450"/>
            <a:chExt cx="8428007" cy="5841082"/>
          </a:xfrm>
        </p:grpSpPr>
        <p:sp>
          <p:nvSpPr>
            <p:cNvPr id="13" name="Прямоугольник 12"/>
            <p:cNvSpPr/>
            <p:nvPr/>
          </p:nvSpPr>
          <p:spPr bwMode="auto">
            <a:xfrm>
              <a:off x="8059793" y="6480870"/>
              <a:ext cx="685801" cy="215662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317589" y="855450"/>
              <a:ext cx="8428007" cy="10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sp>
        <p:nvSpPr>
          <p:cNvPr id="16387" name="TextBox 20"/>
          <p:cNvSpPr txBox="1">
            <a:spLocks noChangeArrowheads="1"/>
          </p:cNvSpPr>
          <p:nvPr/>
        </p:nvSpPr>
        <p:spPr bwMode="auto">
          <a:xfrm>
            <a:off x="3930650" y="863600"/>
            <a:ext cx="194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Arial Narrow" pitchFamily="34" charset="0"/>
              </a:rPr>
              <a:t>ЕГИСЗ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65275" y="1157288"/>
            <a:ext cx="2589213" cy="473075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Электронная медицинская карта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32450" y="1157288"/>
            <a:ext cx="2771775" cy="45085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Электронная регистратура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4338" y="1911350"/>
            <a:ext cx="2122487" cy="485775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Информационные системы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59088" y="1892300"/>
            <a:ext cx="3810000" cy="504825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Реестры и регистры МО, врачей, лекарственных средств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89750" y="1911350"/>
            <a:ext cx="2025650" cy="485775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Телемедицина</a:t>
            </a:r>
          </a:p>
        </p:txBody>
      </p:sp>
      <p:cxnSp>
        <p:nvCxnSpPr>
          <p:cNvPr id="32" name="Прямая соединительная линия 31"/>
          <p:cNvCxnSpPr>
            <a:stCxn id="23" idx="3"/>
            <a:endCxn id="27" idx="1"/>
          </p:cNvCxnSpPr>
          <p:nvPr/>
        </p:nvCxnSpPr>
        <p:spPr>
          <a:xfrm flipV="1">
            <a:off x="4154488" y="1382713"/>
            <a:ext cx="1477962" cy="1111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743200" y="2125663"/>
            <a:ext cx="115888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767513" y="2125663"/>
            <a:ext cx="122237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2073275" y="2665413"/>
            <a:ext cx="2270125" cy="6016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 Narrow" pitchFamily="34" charset="0"/>
              </a:rPr>
              <a:t>«МОЕ ЗДОРОВЬЕ» личный кабинет пациента ЕПГУ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214563" y="3398838"/>
            <a:ext cx="1577975" cy="22383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 Narrow" pitchFamily="34" charset="0"/>
              </a:rPr>
              <a:t>Регистратура 03</a:t>
            </a:r>
          </a:p>
        </p:txBody>
      </p:sp>
      <p:sp>
        <p:nvSpPr>
          <p:cNvPr id="47" name="Облако 46"/>
          <p:cNvSpPr/>
          <p:nvPr/>
        </p:nvSpPr>
        <p:spPr>
          <a:xfrm>
            <a:off x="4343400" y="2611438"/>
            <a:ext cx="3648075" cy="709612"/>
          </a:xfrm>
          <a:prstGeom prst="clou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 Narrow" pitchFamily="34" charset="0"/>
              </a:rPr>
              <a:t>Региональные медицинские информационные системы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28588" y="2876550"/>
            <a:ext cx="1660525" cy="7270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cs typeface="Arial" panose="020B0604020202020204" pitchFamily="34" charset="0"/>
              </a:rPr>
              <a:t>Электронное здравоохранение ДЛЯ ПАЦИЕНТА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308850" y="2895600"/>
            <a:ext cx="1660525" cy="7270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cs typeface="Arial" panose="020B0604020202020204" pitchFamily="34" charset="0"/>
              </a:rPr>
              <a:t>Электронное здравоохранение ДЛЯ ВРАЧА</a:t>
            </a:r>
          </a:p>
        </p:txBody>
      </p:sp>
      <p:sp>
        <p:nvSpPr>
          <p:cNvPr id="50" name="Шеврон 49"/>
          <p:cNvSpPr/>
          <p:nvPr/>
        </p:nvSpPr>
        <p:spPr>
          <a:xfrm rot="16200000">
            <a:off x="2093119" y="2788444"/>
            <a:ext cx="196850" cy="2303462"/>
          </a:xfrm>
          <a:prstGeom prst="chevron">
            <a:avLst>
              <a:gd name="adj" fmla="val 418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6402" name="Рисунок 5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845"/>
          <a:stretch>
            <a:fillRect/>
          </a:stretch>
        </p:blipFill>
        <p:spPr bwMode="auto">
          <a:xfrm>
            <a:off x="5738813" y="3589338"/>
            <a:ext cx="1076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Шеврон 85"/>
          <p:cNvSpPr/>
          <p:nvPr/>
        </p:nvSpPr>
        <p:spPr>
          <a:xfrm rot="16200000">
            <a:off x="5949950" y="3424238"/>
            <a:ext cx="130175" cy="282575"/>
          </a:xfrm>
          <a:prstGeom prst="chevron">
            <a:avLst>
              <a:gd name="adj" fmla="val 418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7" name="Шеврон 86"/>
          <p:cNvSpPr/>
          <p:nvPr/>
        </p:nvSpPr>
        <p:spPr>
          <a:xfrm rot="16200000">
            <a:off x="6462713" y="3425825"/>
            <a:ext cx="130175" cy="282575"/>
          </a:xfrm>
          <a:prstGeom prst="chevron">
            <a:avLst>
              <a:gd name="adj" fmla="val 4187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405" name="TextBox 75"/>
          <p:cNvSpPr txBox="1">
            <a:spLocks noChangeArrowheads="1"/>
          </p:cNvSpPr>
          <p:nvPr/>
        </p:nvSpPr>
        <p:spPr bwMode="auto">
          <a:xfrm>
            <a:off x="4816475" y="3779838"/>
            <a:ext cx="5937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>
                <a:cs typeface="Arial" charset="0"/>
              </a:rPr>
              <a:t>МО</a:t>
            </a:r>
          </a:p>
        </p:txBody>
      </p:sp>
      <p:sp>
        <p:nvSpPr>
          <p:cNvPr id="16406" name="TextBox 88"/>
          <p:cNvSpPr txBox="1">
            <a:spLocks noChangeArrowheads="1"/>
          </p:cNvSpPr>
          <p:nvPr/>
        </p:nvSpPr>
        <p:spPr bwMode="auto">
          <a:xfrm>
            <a:off x="7083425" y="3779838"/>
            <a:ext cx="5953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>
                <a:cs typeface="Arial" charset="0"/>
              </a:rPr>
              <a:t>«03»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72025" y="4060825"/>
            <a:ext cx="4233863" cy="26606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Единая электронная медицинская карта;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Электронный документооборот;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Автоматизация скорой медицинской помощи;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Мониторинг родовспоможения;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Единый рентгенолог;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Централизация лабораторий;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Маршрутизация пациентов;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Телемедицина;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Электронный клинический фармаколог.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013" y="4114800"/>
            <a:ext cx="4421187" cy="26225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Запись на прием к врачу и вызов врача на дом;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Информация о полисе ОМС и СМО;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Информация о прикреплении МО;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Электронные медицинские документы;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Оценка удовлетворенности;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Получение уведомления и запись на плановые медосмотры;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Удаленный мониторинг состояния здоровья, получение телемедицинских услуг.</a:t>
            </a:r>
          </a:p>
        </p:txBody>
      </p:sp>
      <p:pic>
        <p:nvPicPr>
          <p:cNvPr id="1640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3813"/>
            <a:ext cx="6873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Прямая соединительная линия 51"/>
          <p:cNvCxnSpPr/>
          <p:nvPr/>
        </p:nvCxnSpPr>
        <p:spPr>
          <a:xfrm>
            <a:off x="0" y="863600"/>
            <a:ext cx="34194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8180388" y="785813"/>
            <a:ext cx="971550" cy="85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835150" y="793750"/>
            <a:ext cx="6337300" cy="698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ятиугольник 55"/>
          <p:cNvSpPr/>
          <p:nvPr/>
        </p:nvSpPr>
        <p:spPr>
          <a:xfrm>
            <a:off x="1768475" y="152400"/>
            <a:ext cx="6689725" cy="533400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Электронное здравоохранение</a:t>
            </a: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1768475" y="1630363"/>
            <a:ext cx="422275" cy="2333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273425" y="1652588"/>
            <a:ext cx="419100" cy="18891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28" idx="3"/>
            <a:endCxn id="29" idx="1"/>
          </p:cNvCxnSpPr>
          <p:nvPr/>
        </p:nvCxnSpPr>
        <p:spPr>
          <a:xfrm flipV="1">
            <a:off x="2536825" y="2144713"/>
            <a:ext cx="322263" cy="952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stCxn id="29" idx="3"/>
            <a:endCxn id="30" idx="1"/>
          </p:cNvCxnSpPr>
          <p:nvPr/>
        </p:nvCxnSpPr>
        <p:spPr>
          <a:xfrm>
            <a:off x="6669088" y="2144713"/>
            <a:ext cx="220662" cy="952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685800" y="4292600"/>
            <a:ext cx="7772400" cy="1470025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00438"/>
            <a:ext cx="9144000" cy="335756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150" y="4876800"/>
            <a:ext cx="8102600" cy="1773238"/>
          </a:xfrm>
        </p:spPr>
        <p:txBody>
          <a:bodyPr/>
          <a:lstStyle/>
          <a:p>
            <a:endParaRPr lang="ru-RU" altLang="ru-RU" sz="39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9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altLang="ru-RU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96838"/>
            <a:ext cx="9144000" cy="920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0800"/>
            <a:ext cx="9144000" cy="920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3" name="AutoShape 10" descr="ÐÐ°ÑÑÐ¸Ð½ÐºÐ¸ Ð¿Ð¾ Ð·Ð°Ð¿ÑÐ¾ÑÑ Ñ Ð½Ð¾Ð²ÑÐ¼ Ð³Ð¾Ð´Ð¾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9464" name="AutoShape 12" descr="ÐÐ°ÑÑÐ¸Ð½ÐºÐ¸ Ð¿Ð¾ Ð·Ð°Ð¿ÑÐ¾ÑÑ Ñ Ð½Ð¾Ð²ÑÐ¼ Ð³Ð¾Ð´Ð¾Ð¼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9465" name="AutoShape 14" descr="ÐÐ°ÑÑÐ¸Ð½ÐºÐ¸ Ð¿Ð¾ Ð·Ð°Ð¿ÑÐ¾ÑÑ Ñ Ð½Ð¾Ð²ÑÐ¼ Ð³Ð¾Ð´Ð¾Ð¼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9466" name="AutoShape 16" descr="ÐÐ°ÑÑÐ¸Ð½ÐºÐ¸ Ð¿Ð¾ Ð·Ð°Ð¿ÑÐ¾ÑÑ Ñ Ð½Ð¾Ð²ÑÐ¼ Ð³Ð¾Ð´Ð¾Ð¼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9467" name="Picture 20" descr="ÐÐ°ÑÑÐ¸Ð½ÐºÐ¸ Ð¿Ð¾ Ð·Ð°Ð¿ÑÐ¾ÑÑ Ñ Ð½Ð¾Ð²ÑÐ¼ Ð³Ð¾Ð´Ð¾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360363"/>
            <a:ext cx="83105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846138"/>
            <a:ext cx="34194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835150" y="793750"/>
            <a:ext cx="6337300" cy="698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72450" y="793750"/>
            <a:ext cx="971550" cy="698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711325" y="42863"/>
            <a:ext cx="72802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показатели развития РФ до 2024 года</a:t>
            </a:r>
          </a:p>
          <a:p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(указ Президента Российской Федерации от 07.05.2018 № 204)</a:t>
            </a:r>
          </a:p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3813"/>
            <a:ext cx="6873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419100" y="1066800"/>
          <a:ext cx="8343900" cy="550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63525" y="1066800"/>
            <a:ext cx="46038" cy="509588"/>
          </a:xfrm>
          <a:prstGeom prst="rect">
            <a:avLst/>
          </a:prstGeom>
          <a:solidFill>
            <a:srgbClr val="0082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60350" y="2522538"/>
            <a:ext cx="60325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69875" y="5105400"/>
            <a:ext cx="52388" cy="609600"/>
          </a:xfrm>
          <a:prstGeom prst="rect">
            <a:avLst/>
          </a:prstGeom>
          <a:solidFill>
            <a:srgbClr val="0082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69875" y="4265613"/>
            <a:ext cx="79375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63525" y="3367088"/>
            <a:ext cx="46038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74638" y="5867400"/>
            <a:ext cx="46037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44475" y="1743075"/>
            <a:ext cx="79375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BCC199-D8A0-4EED-AB08-108D24C5D450}" type="slidenum">
              <a:rPr lang="ru-RU" altLang="ru-RU" smtClean="0">
                <a:latin typeface="Arial" charset="0"/>
              </a:rPr>
              <a:pPr/>
              <a:t>2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Объект 5"/>
          <p:cNvGraphicFramePr>
            <a:graphicFrameLocks/>
          </p:cNvGraphicFramePr>
          <p:nvPr/>
        </p:nvGraphicFramePr>
        <p:xfrm>
          <a:off x="144463" y="4713288"/>
          <a:ext cx="8745537" cy="1911350"/>
        </p:xfrm>
        <a:graphic>
          <a:graphicData uri="http://schemas.openxmlformats.org/presentationml/2006/ole">
            <p:oleObj spid="_x0000_s4098" r:id="rId3" imgW="8748518" imgH="1914310" progId="Excel.Sheet.8">
              <p:embed/>
            </p:oleObj>
          </a:graphicData>
        </a:graphic>
      </p:graphicFrame>
      <p:graphicFrame>
        <p:nvGraphicFramePr>
          <p:cNvPr id="4099" name="Объект 3"/>
          <p:cNvGraphicFramePr>
            <a:graphicFrameLocks/>
          </p:cNvGraphicFramePr>
          <p:nvPr/>
        </p:nvGraphicFramePr>
        <p:xfrm>
          <a:off x="-279400" y="939800"/>
          <a:ext cx="6502400" cy="3200400"/>
        </p:xfrm>
        <a:graphic>
          <a:graphicData uri="http://schemas.openxmlformats.org/presentationml/2006/ole">
            <p:oleObj spid="_x0000_s4099" r:id="rId4" imgW="6504996" imgH="3200677" progId="Excel.Sheet.8">
              <p:embed/>
            </p:oleObj>
          </a:graphicData>
        </a:graphic>
      </p:graphicFrame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3813"/>
            <a:ext cx="6873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8172450" y="793750"/>
            <a:ext cx="971550" cy="698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2" name="Прямоугольник 1"/>
          <p:cNvSpPr>
            <a:spLocks noChangeArrowheads="1"/>
          </p:cNvSpPr>
          <p:nvPr/>
        </p:nvSpPr>
        <p:spPr bwMode="auto">
          <a:xfrm>
            <a:off x="1368425" y="223838"/>
            <a:ext cx="680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основных демографических показателей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877888"/>
            <a:ext cx="34194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835150" y="793750"/>
            <a:ext cx="6337300" cy="698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5" name="Прямоугольник 3"/>
          <p:cNvSpPr>
            <a:spLocks noChangeArrowheads="1"/>
          </p:cNvSpPr>
          <p:nvPr/>
        </p:nvSpPr>
        <p:spPr bwMode="auto">
          <a:xfrm>
            <a:off x="141288" y="43434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Arial Narrow" pitchFamily="34" charset="0"/>
                <a:cs typeface="Arial" charset="0"/>
              </a:rPr>
              <a:t>Динамика ожидаемой продолжительности жизни при рождении, лет</a:t>
            </a:r>
            <a:endParaRPr lang="ru-RU" altLang="ru-RU">
              <a:latin typeface="Arial Narrow" pitchFamily="34" charset="0"/>
            </a:endParaRPr>
          </a:p>
        </p:txBody>
      </p:sp>
      <p:graphicFrame>
        <p:nvGraphicFramePr>
          <p:cNvPr id="4106" name="Объект 4"/>
          <p:cNvGraphicFramePr>
            <a:graphicFrameLocks/>
          </p:cNvGraphicFramePr>
          <p:nvPr/>
        </p:nvGraphicFramePr>
        <p:xfrm>
          <a:off x="5486400" y="939800"/>
          <a:ext cx="3556000" cy="3098800"/>
        </p:xfrm>
        <a:graphic>
          <a:graphicData uri="http://schemas.openxmlformats.org/presentationml/2006/ole">
            <p:oleObj spid="_x0000_s4106" r:id="rId6" imgW="3554276" imgH="3103133" progId="Excel.Sheet.8">
              <p:embed/>
            </p:oleObj>
          </a:graphicData>
        </a:graphic>
      </p:graphicFrame>
      <p:sp>
        <p:nvSpPr>
          <p:cNvPr id="410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CFF5F4-B837-4CAE-901D-AD9D28F94124}" type="slidenum">
              <a:rPr lang="ru-RU" altLang="ru-RU" smtClean="0">
                <a:latin typeface="Arial" charset="0"/>
              </a:rPr>
              <a:pPr/>
              <a:t>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1188" y="361950"/>
            <a:ext cx="8785225" cy="431800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002060"/>
                </a:solidFill>
              </a:rPr>
              <a:t>Структура национального проекта «Здравоохранение»</a:t>
            </a:r>
            <a:endParaRPr lang="ru-RU" altLang="ru-RU" sz="2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959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Содержит 8 федеральных проектов: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«Развитие системы оказания первичной медико-санитарной помощи»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«Борьба с сердечно-сосудистыми заболеваниями»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«Борьба с онкологическими заболеваниями»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«Развитие детского здравоохранения, включая создание современной инфраструктуры оказания медицинской помощи детям»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«Обеспечение медицинских организаций системы здравоохранения квалифицированными кадрами»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«Развитие сети национальных медицинских исследовательских центов и внедрение инновационных медицинских технологий» (Минздрав России)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«Создание единого цифрового контура в здравоохранении на основе ЕГИСЗ»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«Развитие экспорта медицинских услуг»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8938" y="6357938"/>
            <a:ext cx="3214687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4 слайд из 18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3813"/>
            <a:ext cx="6873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172450" y="793750"/>
            <a:ext cx="971550" cy="698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77888"/>
            <a:ext cx="34194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835150" y="793750"/>
            <a:ext cx="6337300" cy="698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588" y="134938"/>
            <a:ext cx="8229600" cy="590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Проект «Борьба с онкологическими заболеваниями»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988"/>
            <a:ext cx="8229600" cy="53514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Цель</a:t>
            </a:r>
            <a:r>
              <a:rPr lang="ru-RU" sz="2400" dirty="0" smtClean="0">
                <a:solidFill>
                  <a:srgbClr val="002060"/>
                </a:solidFill>
              </a:rPr>
              <a:t> – снижение смертности от новообразований, в том числе злокачественных</a:t>
            </a:r>
          </a:p>
          <a:p>
            <a:pPr marL="0" indent="0">
              <a:buFontTx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500" y="2428875"/>
          <a:ext cx="8143878" cy="1763713"/>
        </p:xfrm>
        <a:graphic>
          <a:graphicData uri="http://schemas.openxmlformats.org/drawingml/2006/table">
            <a:tbl>
              <a:tblPr/>
              <a:tblGrid>
                <a:gridCol w="3071813"/>
                <a:gridCol w="714375"/>
                <a:gridCol w="714375"/>
                <a:gridCol w="785813"/>
                <a:gridCol w="785813"/>
                <a:gridCol w="642938"/>
                <a:gridCol w="642938"/>
                <a:gridCol w="785813"/>
              </a:tblGrid>
              <a:tr h="548835">
                <a:tc>
                  <a:txBody>
                    <a:bodyPr/>
                    <a:lstStyle/>
                    <a:p>
                      <a:pPr indent="-26670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Целевой показатель</a:t>
                      </a:r>
                    </a:p>
                    <a:p>
                      <a:pPr indent="-26670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(всего 5, в т.ч. 1 основной)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736" marR="27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4878">
                <a:tc>
                  <a:txBody>
                    <a:bodyPr/>
                    <a:lstStyle/>
                    <a:p>
                      <a:pPr indent="-266700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Смертность от новообразований, в том числе от злокачественных, на 100 тыс. населения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736" marR="2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181,3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180,6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178,8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177,1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2075" algn="ctr" defTabSz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175,3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173,5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172,0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43250" y="6286500"/>
            <a:ext cx="3214688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 9 слайд из 18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13"/>
            <a:ext cx="6873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172450" y="793750"/>
            <a:ext cx="971550" cy="698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877888"/>
            <a:ext cx="34194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835150" y="793750"/>
            <a:ext cx="6337300" cy="698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640763" cy="490538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bg1"/>
                </a:solidFill>
                <a:cs typeface="Arial" charset="0"/>
              </a:rPr>
              <a:t>Проект </a:t>
            </a:r>
            <a:r>
              <a:rPr lang="ru-RU" altLang="ru-RU" sz="2000" b="1" smtClean="0">
                <a:solidFill>
                  <a:schemeClr val="bg1"/>
                </a:solidFill>
                <a:cs typeface="Arial" charset="0"/>
              </a:rPr>
              <a:t>«Борьба с онкологическими заболеваниями»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357188"/>
          <a:ext cx="9144000" cy="6562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7818"/>
                <a:gridCol w="3786182"/>
              </a:tblGrid>
              <a:tr h="30479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Задача, мероприятия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+mn-lt"/>
                          <a:cs typeface="+mn-cs"/>
                        </a:rPr>
                        <a:t>Финансирование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  <a:tr h="51814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</a:rPr>
                        <a:t>Разработка региональной программы борьбы с онкологическими заболеваниями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2019 г.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  <a:tr h="304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</a:rPr>
                        <a:t>Популяционная профилактика развития </a:t>
                      </a:r>
                      <a:r>
                        <a:rPr lang="ru-RU" sz="140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онкозаболеваний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рамках проекта «Демография»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  <a:tr h="73150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</a:rPr>
                        <a:t>Проведение информационно-коммуникационной кампании, направленной на раннее выявление онкологических 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</a:rPr>
                        <a:t>заболеваний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2019-2024 гг.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1,8 млн. руб. из средств РБ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(по 400 тыс. руб. ежегодно)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  <a:tr h="944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</a:rPr>
                        <a:t>Финансовое обеспечение оказания медицинской помощи больным с онкологическими заболеваниями</a:t>
                      </a:r>
                      <a:endParaRPr lang="ru-RU" sz="1400" kern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 средств Фонда ОМС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1830,0 млн. руб.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2019г.-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589,6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2020г. – 609,7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2021г. – 631,4</a:t>
                      </a:r>
                    </a:p>
                  </a:txBody>
                  <a:tcPr marT="45719" marB="45719"/>
                </a:tc>
              </a:tr>
              <a:tr h="744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</a:rPr>
                        <a:t>Организация центров амбулаторной онкологической помощи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на базе: ГБУЗ «Бурятский республиканский клинический онкологический диспансер», ГАУЗ «Гусиноозерская ЦРБ»</a:t>
                      </a:r>
                      <a:endParaRPr lang="ru-RU" sz="1400" kern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2021 г.</a:t>
                      </a:r>
                      <a:endParaRPr lang="ru-RU" sz="14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103,9 млн. руб. из средств РБ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  <a:tr h="1158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</a:rPr>
                        <a:t>Переоснащение БРКОД, 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ДРКБ – 70 ед. медицинского оборудования</a:t>
                      </a:r>
                      <a:endParaRPr lang="ru-RU" sz="1400" kern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Из средств ФБ -  610,7 млн. руб.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2019 г. – 176,3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2020 г. – 308,9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2021 г. – 125,3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2022-2023 гг. – 146,8 млн. руб. из  ФБ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  <a:tr h="667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</a:rPr>
                        <a:t>Внедрение региональной централизованной системы «Организация оказания медицинской помощи больным онкологическими заболеваниями»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В рамках проекта по созданию единого цифрового контура в здравоохранении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  <a:tr h="45718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</a:rPr>
                        <a:t>Кадровое обеспечение онкологической службы</a:t>
                      </a:r>
                      <a:endParaRPr lang="ru-RU" sz="1200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В рамках проекта по обеспечению системы здравоохранения квалифицированными кадрами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  <a:tr h="731501">
                <a:tc gridSpan="2">
                  <a:txBody>
                    <a:bodyPr/>
                    <a:lstStyle/>
                    <a:p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Итого: 4775,4 млн. руб., в т.ч. ФБ (100%) –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829,5  млн. руб., </a:t>
                      </a:r>
                      <a:endParaRPr lang="ru-RU" sz="14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РБ (100%) – 104,2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 млн. руб., в</a:t>
                      </a:r>
                      <a:r>
                        <a:rPr lang="ru-RU" sz="1400" b="1" baseline="0" dirty="0" err="1" smtClean="0">
                          <a:solidFill>
                            <a:srgbClr val="002060"/>
                          </a:solidFill>
                        </a:rPr>
                        <a:t>небюджетные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(ОМС) – 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3 841,7 млн. руб.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9" marB="45719"/>
                </a:tc>
                <a:tc hMerge="1">
                  <a:txBody>
                    <a:bodyPr/>
                    <a:lstStyle/>
                    <a:p>
                      <a:endParaRPr kumimoji="0" lang="ru-RU" sz="12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3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13"/>
            <a:ext cx="6873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3400" y="-152400"/>
            <a:ext cx="82296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1800" b="1" kern="0" smtClean="0">
                <a:solidFill>
                  <a:srgbClr val="C00000"/>
                </a:solidFill>
              </a:rPr>
              <a:t>Проект «Борьба с онкологическими заболеваниями»</a:t>
            </a:r>
            <a:endParaRPr lang="ru-RU" sz="1800" b="1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9509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Проект «Развитие детского здравоохранения, включая создание современной инфраструктуры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оказания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 медицинской помощи детям»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8482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800" b="1" dirty="0" smtClean="0">
                <a:solidFill>
                  <a:schemeClr val="accent6"/>
                </a:solidFill>
              </a:rPr>
              <a:t>Цель</a:t>
            </a:r>
            <a:r>
              <a:rPr lang="ru-RU" sz="2800" dirty="0" smtClean="0"/>
              <a:t> –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снижение младенческой смертности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2743200"/>
          <a:ext cx="8143878" cy="1763713"/>
        </p:xfrm>
        <a:graphic>
          <a:graphicData uri="http://schemas.openxmlformats.org/drawingml/2006/table">
            <a:tbl>
              <a:tblPr/>
              <a:tblGrid>
                <a:gridCol w="3071813"/>
                <a:gridCol w="714375"/>
                <a:gridCol w="714375"/>
                <a:gridCol w="785813"/>
                <a:gridCol w="785813"/>
                <a:gridCol w="642938"/>
                <a:gridCol w="642938"/>
                <a:gridCol w="785813"/>
              </a:tblGrid>
              <a:tr h="548835">
                <a:tc>
                  <a:txBody>
                    <a:bodyPr/>
                    <a:lstStyle/>
                    <a:p>
                      <a:pPr indent="-26670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Целевой показатель</a:t>
                      </a:r>
                    </a:p>
                    <a:p>
                      <a:pPr indent="-26670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(всего 8, в т.ч. 1 основной)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736" marR="27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4878">
                <a:tc>
                  <a:txBody>
                    <a:bodyPr/>
                    <a:lstStyle/>
                    <a:p>
                      <a:pPr indent="-266700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Смертность детей в возрасте 0-1 года на 1000 родившихся живыми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736" marR="2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6,0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5,8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5,6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5,4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5,2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4,8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3250" y="6286500"/>
            <a:ext cx="3214688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 11 слайд из 18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13"/>
            <a:ext cx="801688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172450" y="1003300"/>
            <a:ext cx="971550" cy="698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066800"/>
            <a:ext cx="34194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863725" y="996950"/>
            <a:ext cx="6337300" cy="698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39750" y="-100013"/>
            <a:ext cx="8280400" cy="490538"/>
          </a:xfrm>
        </p:spPr>
        <p:txBody>
          <a:bodyPr/>
          <a:lstStyle/>
          <a:p>
            <a:r>
              <a:rPr lang="ru-RU" altLang="ru-RU" sz="1800" b="1" smtClean="0">
                <a:solidFill>
                  <a:srgbClr val="C00000"/>
                </a:solidFill>
                <a:cs typeface="Arial" charset="0"/>
              </a:rPr>
              <a:t>Проект «Развитие детского здравоохранения»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388" y="476250"/>
          <a:ext cx="8856662" cy="6231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3764"/>
                <a:gridCol w="4392898"/>
              </a:tblGrid>
              <a:tr h="4196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Задача, мероприятия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Финансирование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8" marB="45718"/>
                </a:tc>
              </a:tr>
              <a:tr h="1049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Развитие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материально-технической базы детских поликлиник и детских поликлинических отделений медицинских организаций РБ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2019 – 2020 гг. – 255,3 млн. руб. на 10 МО,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в т.ч.: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2019 г. ФБ – 119,97, РБ (соф.) – 7,7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2020 г. ФБ – 119,97, РБ (соф.) – 7,7 </a:t>
                      </a:r>
                    </a:p>
                  </a:txBody>
                  <a:tcPr marL="91437" marR="91437" marT="45718" marB="45718" anchor="ctr"/>
                </a:tc>
              </a:tr>
              <a:tr h="1158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</a:rPr>
                        <a:t>Развитие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материально-технической базы ГАУЗ «Детская республиканская клиническая больница»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(строительство инфекционного корпуса, текущий и капитальный ремонт  ДРКБ)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2022 - 2024 гг.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2 112,2 млн. руб., в т.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ч.: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- 2 070,0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млн. руб. из средств ФБ,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- 42,2 млн. руб. из средства  РБ (соф. 2%)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8" marB="45718"/>
                </a:tc>
              </a:tr>
              <a:tr h="906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</a:rPr>
                        <a:t>Ремонт (текущий) детских отделений государственных медицинских организаций 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(ДКБ с ЦМР)</a:t>
                      </a:r>
                      <a:endParaRPr lang="ru-RU" sz="1400" kern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2019 г.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14,0 млн. руб.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за счет средств  ОМС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8" marB="45718" anchor="ctr"/>
                </a:tc>
              </a:tr>
              <a:tr h="1158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Развитие материально-технической базы медицинских организаций Республики Бурятия, оказывающих помощь женщинам в период беременности, родов и в послеродовом периоде и новорожденным </a:t>
                      </a:r>
                      <a:endParaRPr lang="ru-RU" sz="1400" kern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2018 - 2024 гг.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393,1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 млн. руб.,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из средств ФСС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(родовые сертификаты)</a:t>
                      </a:r>
                      <a:endParaRPr lang="ru-RU" sz="1400" b="0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8" marB="45718" anchor="ctr"/>
                </a:tc>
              </a:tr>
              <a:tr h="1539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Итого:3306,4 млн. руб.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ФБ – 2 884,0  млн. руб.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РБ – 15,4 млн. руб.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Внебюджетные (ОМС) – 14,0 млн.  руб.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Внебюджетные (ФСС) – 393,1  млн. руб.</a:t>
                      </a:r>
                    </a:p>
                  </a:txBody>
                  <a:tcPr marL="91437" marR="91437" marT="45718" marB="45718"/>
                </a:tc>
              </a:tr>
            </a:tbl>
          </a:graphicData>
        </a:graphic>
      </p:graphicFrame>
      <p:sp>
        <p:nvSpPr>
          <p:cNvPr id="5" name="TextBox 7"/>
          <p:cNvSpPr txBox="1"/>
          <p:nvPr/>
        </p:nvSpPr>
        <p:spPr>
          <a:xfrm>
            <a:off x="3071813" y="6400800"/>
            <a:ext cx="3214687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 12 слайд из 18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13"/>
            <a:ext cx="801688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/>
          </p:cNvSpPr>
          <p:nvPr/>
        </p:nvSpPr>
        <p:spPr bwMode="auto">
          <a:xfrm>
            <a:off x="8459788" y="6429375"/>
            <a:ext cx="6842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869950" y="25400"/>
            <a:ext cx="8305800" cy="838200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 по укреплению кадрового состава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3813"/>
            <a:ext cx="6873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0" y="863600"/>
            <a:ext cx="34194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835150" y="793750"/>
            <a:ext cx="6337300" cy="698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180388" y="785813"/>
            <a:ext cx="971550" cy="85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10000" y="930275"/>
            <a:ext cx="5022850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Реализация федеральных программ «Земский доктор», «Земский фельдшер», мероприятий подпрограммы № 7 Государственной программы Республики Бурятия «Развитие здравоохранения»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Продолжение целевой подготовки медицинских кадров с мониторингом их трудоустройства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Предоставление жилья медицинским работникам, мер социальной поддержки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ТОСы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, муниципальные образования, выплата «подъемных»)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Институт наставничества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Непрерывное медицинское образование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30275"/>
            <a:ext cx="326548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429000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7"/>
          <p:cNvSpPr txBox="1"/>
          <p:nvPr/>
        </p:nvSpPr>
        <p:spPr>
          <a:xfrm>
            <a:off x="2819400" y="6429375"/>
            <a:ext cx="3214688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 14 слайд из 18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6899</TotalTime>
  <Words>1372</Words>
  <Application>Microsoft Office PowerPoint</Application>
  <PresentationFormat>Экран (4:3)</PresentationFormat>
  <Paragraphs>190</Paragraphs>
  <Slides>11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Оформление по умолчанию</vt:lpstr>
      <vt:lpstr>Лист Microsoft Office Excel 97-2003</vt:lpstr>
      <vt:lpstr>Слайд 1</vt:lpstr>
      <vt:lpstr>Слайд 2</vt:lpstr>
      <vt:lpstr>Слайд 3</vt:lpstr>
      <vt:lpstr>Структура национального проекта «Здравоохранение»</vt:lpstr>
      <vt:lpstr>Проект «Борьба с онкологическими заболеваниями»</vt:lpstr>
      <vt:lpstr>Проект «Борьба с онкологическими заболеваниями»</vt:lpstr>
      <vt:lpstr>Проект «Развитие детского здравоохранения, включая создание современной инфраструктуры оказания медицинской помощи детям»  </vt:lpstr>
      <vt:lpstr>Проект «Развитие детского здравоохранения»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Пингвин</dc:creator>
  <cp:lastModifiedBy>Зав женской конс</cp:lastModifiedBy>
  <cp:revision>522</cp:revision>
  <cp:lastPrinted>2018-12-20T03:20:03Z</cp:lastPrinted>
  <dcterms:created xsi:type="dcterms:W3CDTF">1601-01-01T00:00:00Z</dcterms:created>
  <dcterms:modified xsi:type="dcterms:W3CDTF">2018-12-24T07:57:25Z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