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0" y="457200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технические требования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при оформлении статей </a:t>
            </a:r>
            <a:br>
              <a:rPr lang="ru-RU" b="1" dirty="0" smtClean="0"/>
            </a:br>
            <a:r>
              <a:rPr lang="ru-RU" b="1" dirty="0" smtClean="0"/>
              <a:t>для размещения журнала</a:t>
            </a:r>
            <a:br>
              <a:rPr lang="ru-RU" b="1" dirty="0" smtClean="0"/>
            </a:br>
            <a:r>
              <a:rPr lang="ru-RU" b="1" dirty="0" smtClean="0"/>
              <a:t> в РИНЦ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5400" y="533400"/>
            <a:ext cx="7638288" cy="5715000"/>
          </a:xfrm>
        </p:spPr>
        <p:txBody>
          <a:bodyPr>
            <a:normAutofit fontScale="85000" lnSpcReduction="10000"/>
          </a:bodyPr>
          <a:lstStyle/>
          <a:p>
            <a:pPr marL="0" indent="358775"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Оформление ссылок на авторефераты</a:t>
            </a:r>
          </a:p>
          <a:p>
            <a:pPr marL="0" indent="358775">
              <a:buNone/>
            </a:pPr>
            <a:r>
              <a:rPr lang="ru-RU" dirty="0" err="1" smtClean="0"/>
              <a:t>Глухов</a:t>
            </a:r>
            <a:r>
              <a:rPr lang="ru-RU" dirty="0" smtClean="0"/>
              <a:t> В. А. Исследование, разработка и построение системы электронной доставки документов в библиотеке: </a:t>
            </a:r>
            <a:r>
              <a:rPr lang="ru-RU" dirty="0" err="1" smtClean="0"/>
              <a:t>автореф</a:t>
            </a:r>
            <a:r>
              <a:rPr lang="ru-RU" dirty="0" smtClean="0"/>
              <a:t>. </a:t>
            </a:r>
            <a:r>
              <a:rPr lang="ru-RU" dirty="0" err="1" smtClean="0"/>
              <a:t>дис</a:t>
            </a:r>
            <a:r>
              <a:rPr lang="ru-RU" dirty="0" smtClean="0"/>
              <a:t>. … канд. </a:t>
            </a:r>
            <a:r>
              <a:rPr lang="ru-RU" dirty="0" err="1" smtClean="0"/>
              <a:t>техн</a:t>
            </a:r>
            <a:r>
              <a:rPr lang="ru-RU" dirty="0" smtClean="0"/>
              <a:t>. наук.  — Новосибирск, 2000. —18 с.</a:t>
            </a:r>
          </a:p>
          <a:p>
            <a:pPr marL="0" indent="358775">
              <a:buNone/>
            </a:pPr>
            <a:r>
              <a:rPr lang="ru-RU" dirty="0" smtClean="0"/>
              <a:t> </a:t>
            </a:r>
          </a:p>
          <a:p>
            <a:pPr marL="0" indent="358775">
              <a:buNone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Оформление ссылок на материалы конференций:</a:t>
            </a:r>
          </a:p>
          <a:p>
            <a:pPr marL="0" indent="358775">
              <a:buNone/>
            </a:pPr>
            <a:r>
              <a:rPr lang="ru-RU" dirty="0" err="1" smtClean="0"/>
              <a:t>Марьинских</a:t>
            </a:r>
            <a:r>
              <a:rPr lang="ru-RU" dirty="0" smtClean="0"/>
              <a:t> Д. М. Разработка ландшафтного плана как необходимое условие устойчивого развития города (на примере Тюмени) // Экология ландшафта и планирование землепользования: тезисы </a:t>
            </a:r>
            <a:r>
              <a:rPr lang="ru-RU" dirty="0" err="1" smtClean="0"/>
              <a:t>докл</a:t>
            </a:r>
            <a:r>
              <a:rPr lang="ru-RU" dirty="0" smtClean="0"/>
              <a:t>. </a:t>
            </a:r>
            <a:r>
              <a:rPr lang="ru-RU" dirty="0" err="1" smtClean="0"/>
              <a:t>всерос</a:t>
            </a:r>
            <a:r>
              <a:rPr lang="ru-RU" dirty="0" smtClean="0"/>
              <a:t>. </a:t>
            </a:r>
            <a:r>
              <a:rPr lang="ru-RU" dirty="0" err="1" smtClean="0"/>
              <a:t>конф</a:t>
            </a:r>
            <a:r>
              <a:rPr lang="ru-RU" dirty="0" smtClean="0"/>
              <a:t>.  (Иркутск, 11</a:t>
            </a:r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12 сент. 2000 г.). — Новосибирск, 2000. — С. 125</a:t>
            </a:r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128.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2162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effectLst/>
              </a:rPr>
              <a:t>Интернет-документы</a:t>
            </a:r>
            <a:r>
              <a:rPr lang="ru-RU" b="1" dirty="0" smtClean="0">
                <a:effectLst/>
              </a:rPr>
              <a:t>:</a:t>
            </a:r>
            <a:endParaRPr lang="ru-RU" b="1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5400" y="1143000"/>
            <a:ext cx="7696200" cy="5562600"/>
          </a:xfrm>
        </p:spPr>
        <p:txBody>
          <a:bodyPr>
            <a:normAutofit fontScale="70000" lnSpcReduction="20000"/>
          </a:bodyPr>
          <a:lstStyle/>
          <a:p>
            <a:pPr marL="0" indent="358775">
              <a:buNone/>
            </a:pPr>
            <a:r>
              <a:rPr lang="ru-RU" b="1" dirty="0" smtClean="0"/>
              <a:t>Официальные периодические издания: электронный путеводитель / </a:t>
            </a:r>
            <a:r>
              <a:rPr lang="ru-RU" b="1" dirty="0" err="1" smtClean="0"/>
              <a:t>Рос.нац</a:t>
            </a:r>
            <a:r>
              <a:rPr lang="ru-RU" b="1" dirty="0" smtClean="0"/>
              <a:t>. б-ка, Центр правовой информации. [СПб.], 2005-2007. </a:t>
            </a:r>
          </a:p>
          <a:p>
            <a:pPr marL="0" indent="0">
              <a:buNone/>
            </a:pPr>
            <a:r>
              <a:rPr lang="en-US" b="1" dirty="0" smtClean="0"/>
              <a:t>URL</a:t>
            </a:r>
            <a:r>
              <a:rPr lang="ru-RU" b="1" dirty="0" smtClean="0"/>
              <a:t>: </a:t>
            </a:r>
            <a:r>
              <a:rPr lang="en-US" b="1" dirty="0" smtClean="0"/>
              <a:t>http</a:t>
            </a:r>
            <a:r>
              <a:rPr lang="ru-RU" b="1" dirty="0" smtClean="0"/>
              <a:t>://</a:t>
            </a:r>
            <a:r>
              <a:rPr lang="en-US" b="1" dirty="0" smtClean="0"/>
              <a:t>www</a:t>
            </a:r>
            <a:r>
              <a:rPr lang="ru-RU" b="1" dirty="0" smtClean="0"/>
              <a:t>.</a:t>
            </a:r>
            <a:r>
              <a:rPr lang="en-US" b="1" dirty="0" err="1" smtClean="0"/>
              <a:t>nlr</a:t>
            </a:r>
            <a:r>
              <a:rPr lang="ru-RU" b="1" dirty="0" smtClean="0"/>
              <a:t>.</a:t>
            </a:r>
            <a:r>
              <a:rPr lang="en-US" b="1" dirty="0" err="1" smtClean="0"/>
              <a:t>ru</a:t>
            </a:r>
            <a:r>
              <a:rPr lang="ru-RU" b="1" dirty="0" smtClean="0"/>
              <a:t>/</a:t>
            </a:r>
            <a:r>
              <a:rPr lang="en-US" b="1" dirty="0" err="1" smtClean="0"/>
              <a:t>lawcenter</a:t>
            </a:r>
            <a:r>
              <a:rPr lang="ru-RU" b="1" dirty="0" smtClean="0"/>
              <a:t>/</a:t>
            </a:r>
            <a:r>
              <a:rPr lang="en-US" b="1" dirty="0" err="1" smtClean="0"/>
              <a:t>izd</a:t>
            </a:r>
            <a:r>
              <a:rPr lang="ru-RU" b="1" dirty="0" smtClean="0"/>
              <a:t>/</a:t>
            </a:r>
            <a:r>
              <a:rPr lang="en-US" b="1" dirty="0" smtClean="0"/>
              <a:t>index</a:t>
            </a:r>
            <a:r>
              <a:rPr lang="ru-RU" b="1" dirty="0" smtClean="0"/>
              <a:t>.</a:t>
            </a:r>
            <a:r>
              <a:rPr lang="en-US" b="1" dirty="0" smtClean="0"/>
              <a:t>html</a:t>
            </a:r>
            <a:r>
              <a:rPr lang="ru-RU" b="1" dirty="0" smtClean="0"/>
              <a:t> (дата обращения: 18.01.2007).</a:t>
            </a:r>
          </a:p>
          <a:p>
            <a:pPr marL="0" indent="358775">
              <a:buNone/>
            </a:pPr>
            <a:r>
              <a:rPr lang="ru-RU" b="1" dirty="0" smtClean="0"/>
              <a:t> </a:t>
            </a:r>
          </a:p>
          <a:p>
            <a:pPr marL="0" indent="358775">
              <a:buNone/>
            </a:pPr>
            <a:r>
              <a:rPr lang="ru-RU" b="1" dirty="0" smtClean="0"/>
              <a:t>Логинова Л. Г. Сущность результата дополнительного образования детей // Образование: исследовано в мире: </a:t>
            </a:r>
            <a:r>
              <a:rPr lang="ru-RU" b="1" dirty="0" err="1" smtClean="0"/>
              <a:t>междунар</a:t>
            </a:r>
            <a:r>
              <a:rPr lang="ru-RU" b="1" dirty="0" smtClean="0"/>
              <a:t>. </a:t>
            </a:r>
            <a:r>
              <a:rPr lang="ru-RU" b="1" dirty="0" err="1" smtClean="0"/>
              <a:t>науч</a:t>
            </a:r>
            <a:r>
              <a:rPr lang="ru-RU" b="1" dirty="0" smtClean="0"/>
              <a:t>. </a:t>
            </a:r>
            <a:r>
              <a:rPr lang="ru-RU" b="1" dirty="0" err="1" smtClean="0"/>
              <a:t>пед</a:t>
            </a:r>
            <a:r>
              <a:rPr lang="ru-RU" b="1" dirty="0" smtClean="0"/>
              <a:t>. </a:t>
            </a:r>
            <a:r>
              <a:rPr lang="ru-RU" b="1" dirty="0" err="1" smtClean="0"/>
              <a:t>интернет-журн</a:t>
            </a:r>
            <a:r>
              <a:rPr lang="ru-RU" b="1" dirty="0" smtClean="0"/>
              <a:t>. 21.10.03. </a:t>
            </a:r>
            <a:r>
              <a:rPr lang="en-US" b="1" dirty="0" smtClean="0"/>
              <a:t>URL</a:t>
            </a:r>
            <a:r>
              <a:rPr lang="ru-RU" b="1" dirty="0" smtClean="0"/>
              <a:t>: </a:t>
            </a:r>
            <a:r>
              <a:rPr lang="en-US" b="1" dirty="0" smtClean="0"/>
              <a:t>http</a:t>
            </a:r>
            <a:r>
              <a:rPr lang="ru-RU" b="1" dirty="0" smtClean="0"/>
              <a:t>://</a:t>
            </a:r>
            <a:r>
              <a:rPr lang="en-US" b="1" dirty="0" smtClean="0"/>
              <a:t>www</a:t>
            </a:r>
            <a:r>
              <a:rPr lang="ru-RU" b="1" dirty="0" smtClean="0"/>
              <a:t>.</a:t>
            </a:r>
            <a:r>
              <a:rPr lang="en-US" b="1" dirty="0" err="1" smtClean="0"/>
              <a:t>oim</a:t>
            </a:r>
            <a:r>
              <a:rPr lang="ru-RU" b="1" dirty="0" smtClean="0"/>
              <a:t>.</a:t>
            </a:r>
            <a:r>
              <a:rPr lang="en-US" b="1" dirty="0" err="1" smtClean="0"/>
              <a:t>ru</a:t>
            </a:r>
            <a:r>
              <a:rPr lang="ru-RU" b="1" dirty="0" smtClean="0"/>
              <a:t>/</a:t>
            </a:r>
            <a:r>
              <a:rPr lang="en-US" b="1" dirty="0" smtClean="0"/>
              <a:t>reader</a:t>
            </a:r>
            <a:r>
              <a:rPr lang="ru-RU" b="1" dirty="0" smtClean="0"/>
              <a:t>.</a:t>
            </a:r>
            <a:r>
              <a:rPr lang="en-US" b="1" dirty="0" smtClean="0"/>
              <a:t>asp</a:t>
            </a:r>
            <a:r>
              <a:rPr lang="ru-RU" b="1" dirty="0" smtClean="0"/>
              <a:t>7</a:t>
            </a:r>
            <a:r>
              <a:rPr lang="en-US" b="1" dirty="0" err="1" smtClean="0"/>
              <a:t>norners</a:t>
            </a:r>
            <a:r>
              <a:rPr lang="ru-RU" b="1" dirty="0" smtClean="0"/>
              <a:t>366 (дата обращения: 17.04.07).</a:t>
            </a:r>
          </a:p>
          <a:p>
            <a:pPr marL="0" indent="358775">
              <a:buNone/>
            </a:pPr>
            <a:r>
              <a:rPr lang="ru-RU" b="1" dirty="0" smtClean="0"/>
              <a:t> </a:t>
            </a:r>
          </a:p>
          <a:p>
            <a:pPr marL="0" indent="358775">
              <a:buNone/>
            </a:pPr>
            <a:r>
              <a:rPr lang="ru-RU" b="1" dirty="0" err="1" smtClean="0"/>
              <a:t>Литчфорд</a:t>
            </a:r>
            <a:r>
              <a:rPr lang="ru-RU" b="1" dirty="0" smtClean="0"/>
              <a:t>  Е. У. С Белой Армией по Сибири [Электронный ресурс] // Восточный фронт Армии Генерала А. В. Колчака: сайт. </a:t>
            </a:r>
            <a:r>
              <a:rPr lang="en-US" b="1" dirty="0" smtClean="0"/>
              <a:t>URL</a:t>
            </a:r>
            <a:r>
              <a:rPr lang="ru-RU" b="1" dirty="0" smtClean="0"/>
              <a:t>: </a:t>
            </a:r>
            <a:r>
              <a:rPr lang="en-US" b="1" dirty="0" smtClean="0"/>
              <a:t>http</a:t>
            </a:r>
            <a:r>
              <a:rPr lang="ru-RU" b="1" dirty="0" smtClean="0"/>
              <a:t>://</a:t>
            </a:r>
            <a:r>
              <a:rPr lang="en-US" b="1" dirty="0" smtClean="0"/>
              <a:t>east</a:t>
            </a:r>
            <a:r>
              <a:rPr lang="ru-RU" b="1" dirty="0" smtClean="0"/>
              <a:t>-</a:t>
            </a:r>
            <a:r>
              <a:rPr lang="en-US" b="1" dirty="0" smtClean="0"/>
              <a:t>front</a:t>
            </a:r>
            <a:r>
              <a:rPr lang="ru-RU" b="1" dirty="0" smtClean="0"/>
              <a:t>.</a:t>
            </a:r>
            <a:r>
              <a:rPr lang="en-US" b="1" dirty="0" err="1" smtClean="0"/>
              <a:t>narod</a:t>
            </a:r>
            <a:r>
              <a:rPr lang="ru-RU" b="1" dirty="0" smtClean="0"/>
              <a:t>.</a:t>
            </a:r>
            <a:r>
              <a:rPr lang="en-US" b="1" dirty="0" err="1" smtClean="0"/>
              <a:t>ru</a:t>
            </a:r>
            <a:r>
              <a:rPr lang="ru-RU" b="1" dirty="0" smtClean="0"/>
              <a:t>/</a:t>
            </a:r>
            <a:r>
              <a:rPr lang="en-US" b="1" dirty="0" smtClean="0"/>
              <a:t>memo</a:t>
            </a:r>
            <a:r>
              <a:rPr lang="ru-RU" b="1" dirty="0" smtClean="0"/>
              <a:t>/</a:t>
            </a:r>
            <a:r>
              <a:rPr lang="en-US" b="1" dirty="0" err="1" smtClean="0"/>
              <a:t>latchford</a:t>
            </a:r>
            <a:r>
              <a:rPr lang="ru-RU" b="1" dirty="0" smtClean="0"/>
              <a:t>.</a:t>
            </a:r>
            <a:r>
              <a:rPr lang="en-US" b="1" dirty="0" err="1" smtClean="0"/>
              <a:t>htm</a:t>
            </a:r>
            <a:r>
              <a:rPr lang="ru-RU" b="1" dirty="0" smtClean="0"/>
              <a:t> (дата обращения 23.08.2007).</a:t>
            </a:r>
          </a:p>
          <a:p>
            <a:pPr marL="0" indent="358775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216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Сведения на английском языке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143000"/>
            <a:ext cx="7498080" cy="5105400"/>
          </a:xfrm>
        </p:spPr>
        <p:txBody>
          <a:bodyPr>
            <a:normAutofit/>
          </a:bodyPr>
          <a:lstStyle/>
          <a:p>
            <a:pPr marL="0" indent="358775">
              <a:buNone/>
            </a:pPr>
            <a:r>
              <a:rPr lang="ru-RU" dirty="0" smtClean="0"/>
              <a:t>1. Название статьи.</a:t>
            </a:r>
          </a:p>
          <a:p>
            <a:pPr marL="0" indent="358775">
              <a:buNone/>
            </a:pPr>
            <a:r>
              <a:rPr lang="ru-RU" dirty="0" smtClean="0"/>
              <a:t>2. Фамилия, имя, отчество всех авторов полностью в английской транслитерации строчными буквами.</a:t>
            </a:r>
          </a:p>
          <a:p>
            <a:pPr marL="0" indent="358775">
              <a:buNone/>
            </a:pPr>
            <a:r>
              <a:rPr lang="ru-RU" dirty="0" smtClean="0"/>
              <a:t>3. Место работы каждого автора ― официальное название вуза в начальной форме. Если место работы совпадает, то можно указать его только в первом случае.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81000"/>
            <a:ext cx="7498080" cy="58674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размер бумаги ― А4 (210х297);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поля ― все по 2 см;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шрифт ― </a:t>
            </a:r>
            <a:r>
              <a:rPr lang="ru-RU" dirty="0" err="1" smtClean="0"/>
              <a:t>Times</a:t>
            </a:r>
            <a:r>
              <a:rPr lang="ru-RU" dirty="0" smtClean="0"/>
              <a:t> </a:t>
            </a:r>
            <a:r>
              <a:rPr lang="ru-RU" dirty="0" err="1" smtClean="0"/>
              <a:t>New</a:t>
            </a:r>
            <a:r>
              <a:rPr lang="ru-RU" dirty="0" smtClean="0"/>
              <a:t> </a:t>
            </a:r>
            <a:r>
              <a:rPr lang="ru-RU" dirty="0" err="1" smtClean="0"/>
              <a:t>Roman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размер шрифта (кегль) ― 14;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абзацный отступ ― 1,25 см;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межстрочный интервал ― полуторный (1,5);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межбуквенный</a:t>
            </a:r>
            <a:r>
              <a:rPr lang="ru-RU" dirty="0" smtClean="0"/>
              <a:t> интервал ― обычный;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/>
              <a:t>межсловный</a:t>
            </a:r>
            <a:r>
              <a:rPr lang="ru-RU" dirty="0" smtClean="0"/>
              <a:t> пробел ― один знак;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переносы ― автоматические (не вручную!);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выравнивание текста ― по ширине;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допустимые выделения ― курсив, полужирный, убрать подчеркивания;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дефис должен отличаться от тире. Используются знаки: длинное тире (―), короткое тире (–), которое ставится между цифрами </a:t>
            </a:r>
            <a:r>
              <a:rPr lang="ru-RU" i="1" dirty="0" smtClean="0"/>
              <a:t>(1917–2017 гг.); </a:t>
            </a:r>
            <a:br>
              <a:rPr lang="ru-RU" i="1" dirty="0" smtClean="0"/>
            </a:br>
            <a:r>
              <a:rPr lang="ru-RU" dirty="0" smtClean="0"/>
              <a:t>дефис (-);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57200"/>
            <a:ext cx="7498080" cy="57912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тире и кавычки должны быть одинакового начертания по всему тексту. При стыке кавычек следует менять рисунок </a:t>
            </a:r>
            <a:r>
              <a:rPr lang="ru-RU" i="1" dirty="0" smtClean="0"/>
              <a:t>(образовательный проект «Байкальская международная экологическая школа “Байкал — жемчужина планеты”»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не допускаются пробелы между абзацами;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не допускается использование буквы ё;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рисунки только черно-белые, без полутонов;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растровые изображения ― в формате TIFF, JPG с разрешением не менее 300 точек/дюйм, в реальном размере. Диаграммы из программ MS </a:t>
            </a:r>
            <a:r>
              <a:rPr lang="ru-RU" dirty="0" err="1" smtClean="0"/>
              <a:t>Excel</a:t>
            </a:r>
            <a:r>
              <a:rPr lang="ru-RU" dirty="0" smtClean="0"/>
              <a:t>, MS </a:t>
            </a:r>
            <a:r>
              <a:rPr lang="ru-RU" dirty="0" err="1" smtClean="0"/>
              <a:t>Visio</a:t>
            </a:r>
            <a:r>
              <a:rPr lang="ru-RU" dirty="0" smtClean="0"/>
              <a:t> вместе с исходным файлом. Не допускается использование таблиц с альбомной ориентацией;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литература размещается в конце статьи и обусловливается наличием цитат или ссылок. Литература оформляется в соответствии с ГОСТ 7.1–2003, ГОСТ Р 7.0.9–2009.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Сведения об авторах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265113">
              <a:buNone/>
            </a:pPr>
            <a:r>
              <a:rPr lang="ru-RU" dirty="0" smtClean="0"/>
              <a:t>© </a:t>
            </a:r>
            <a:r>
              <a:rPr lang="ru-RU" b="1" i="1" dirty="0" err="1" smtClean="0"/>
              <a:t>Моторина</a:t>
            </a:r>
            <a:r>
              <a:rPr lang="ru-RU" b="1" i="1" dirty="0" smtClean="0"/>
              <a:t> Любовь </a:t>
            </a:r>
            <a:r>
              <a:rPr lang="ru-RU" b="1" i="1" dirty="0" err="1" smtClean="0"/>
              <a:t>Евстафьевна</a:t>
            </a:r>
            <a:r>
              <a:rPr lang="ru-RU" b="1" i="1" dirty="0" smtClean="0"/>
              <a:t>, </a:t>
            </a:r>
            <a:r>
              <a:rPr lang="ru-RU" dirty="0" smtClean="0">
                <a:solidFill>
                  <a:srgbClr val="00B0F0"/>
                </a:solidFill>
              </a:rPr>
              <a:t>кандидат философских наук, профессор</a:t>
            </a:r>
            <a:r>
              <a:rPr lang="ru-RU" dirty="0" smtClean="0"/>
              <a:t>,  Национальный исследовательский университет </a:t>
            </a:r>
            <a:r>
              <a:rPr lang="ru-RU" dirty="0" smtClean="0">
                <a:solidFill>
                  <a:srgbClr val="00B0F0"/>
                </a:solidFill>
              </a:rPr>
              <a:t>(Московский авиационный институт)</a:t>
            </a:r>
          </a:p>
          <a:p>
            <a:pPr marL="0" indent="265113">
              <a:buNone/>
            </a:pPr>
            <a:r>
              <a:rPr lang="ru-RU" dirty="0" smtClean="0"/>
              <a:t>Россия, 125993, г. Москва, Волоколамское шоссе, 4 </a:t>
            </a:r>
          </a:p>
          <a:p>
            <a:pPr marL="0" indent="265113">
              <a:buNone/>
            </a:pPr>
            <a:r>
              <a:rPr lang="ru-RU" dirty="0" smtClean="0"/>
              <a:t>Е</a:t>
            </a:r>
            <a:r>
              <a:rPr lang="en-US" dirty="0" smtClean="0"/>
              <a:t>-mail: lubov-motorina@yandex.ru</a:t>
            </a:r>
            <a:endParaRPr lang="ru-RU" dirty="0" smtClean="0"/>
          </a:p>
          <a:p>
            <a:pPr marL="0" indent="265113"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 marL="0" indent="265113">
              <a:buNone/>
            </a:pPr>
            <a:r>
              <a:rPr lang="ru-RU" dirty="0" smtClean="0"/>
              <a:t>©</a:t>
            </a:r>
            <a:r>
              <a:rPr lang="ru-RU" b="1" i="1" dirty="0" err="1" smtClean="0"/>
              <a:t>Багдаева</a:t>
            </a:r>
            <a:r>
              <a:rPr lang="ru-RU" b="1" i="1" dirty="0" smtClean="0"/>
              <a:t> Оксана </a:t>
            </a:r>
            <a:r>
              <a:rPr lang="ru-RU" b="1" i="1" dirty="0" err="1" smtClean="0"/>
              <a:t>Дамбаевна</a:t>
            </a:r>
            <a:r>
              <a:rPr lang="ru-RU" b="1" i="1" dirty="0" smtClean="0"/>
              <a:t>,  </a:t>
            </a:r>
            <a:r>
              <a:rPr lang="ru-RU" dirty="0" smtClean="0">
                <a:solidFill>
                  <a:srgbClr val="00B0F0"/>
                </a:solidFill>
              </a:rPr>
              <a:t>кандидат философских наук, старший преподаватель</a:t>
            </a:r>
            <a:r>
              <a:rPr lang="ru-RU" dirty="0" smtClean="0"/>
              <a:t>, </a:t>
            </a:r>
          </a:p>
          <a:p>
            <a:pPr marL="0" indent="265113">
              <a:buNone/>
            </a:pPr>
            <a:r>
              <a:rPr lang="ru-RU" dirty="0" smtClean="0"/>
              <a:t>Бурятский государственный университет </a:t>
            </a:r>
          </a:p>
          <a:p>
            <a:pPr marL="0" indent="265113">
              <a:buNone/>
            </a:pPr>
            <a:r>
              <a:rPr lang="ru-RU" dirty="0" smtClean="0"/>
              <a:t>Россия, 670000, г. Улан-Удэ, ул. Смолина, 24а </a:t>
            </a:r>
          </a:p>
          <a:p>
            <a:pPr marL="0" indent="265113">
              <a:buNone/>
            </a:pPr>
            <a:r>
              <a:rPr lang="ru-RU" dirty="0" smtClean="0"/>
              <a:t>Е-</a:t>
            </a:r>
            <a:r>
              <a:rPr lang="en-US" dirty="0" smtClean="0"/>
              <a:t>mail</a:t>
            </a:r>
            <a:r>
              <a:rPr lang="ru-RU" dirty="0" smtClean="0"/>
              <a:t>: </a:t>
            </a:r>
            <a:r>
              <a:rPr lang="en-US" dirty="0" err="1" smtClean="0"/>
              <a:t>kuygsea</a:t>
            </a:r>
            <a:r>
              <a:rPr lang="ru-RU" dirty="0" smtClean="0"/>
              <a:t>.89@</a:t>
            </a:r>
            <a:r>
              <a:rPr lang="en-US" dirty="0" smtClean="0"/>
              <a:t>mail</a:t>
            </a:r>
            <a:r>
              <a:rPr lang="ru-RU" dirty="0" smtClean="0"/>
              <a:t>.</a:t>
            </a:r>
            <a:r>
              <a:rPr lang="en-US" dirty="0" err="1" smtClean="0"/>
              <a:t>ru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98080" cy="838200"/>
          </a:xfrm>
        </p:spPr>
        <p:txBody>
          <a:bodyPr>
            <a:normAutofit/>
          </a:bodyPr>
          <a:lstStyle/>
          <a:p>
            <a:r>
              <a:rPr lang="ru-RU" b="1" dirty="0" smtClean="0"/>
              <a:t>Справочный аппарат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066800"/>
            <a:ext cx="7498080" cy="5181600"/>
          </a:xfrm>
        </p:spPr>
        <p:txBody>
          <a:bodyPr>
            <a:normAutofit fontScale="62500" lnSpcReduction="20000"/>
          </a:bodyPr>
          <a:lstStyle/>
          <a:p>
            <a:pPr marL="0" indent="358775">
              <a:buNone/>
            </a:pPr>
            <a:r>
              <a:rPr lang="ru-RU" dirty="0" smtClean="0"/>
              <a:t>1) УДК; </a:t>
            </a:r>
          </a:p>
          <a:p>
            <a:pPr marL="0" indent="358775">
              <a:buNone/>
            </a:pPr>
            <a:r>
              <a:rPr lang="ru-RU" dirty="0" smtClean="0"/>
              <a:t>2) название статьи строчными буквами, не более 10 слов, без аббревиатур и сокращений. Точка после заглавия не ставится. </a:t>
            </a:r>
          </a:p>
          <a:p>
            <a:pPr marL="0" indent="358775">
              <a:buNone/>
            </a:pPr>
            <a:r>
              <a:rPr lang="ru-RU" dirty="0" smtClean="0"/>
              <a:t>3) аннотация(авторское резюме) должна содержать от 100 до 250 слов.</a:t>
            </a:r>
          </a:p>
          <a:p>
            <a:pPr marL="0" indent="358775">
              <a:buNone/>
            </a:pPr>
            <a:r>
              <a:rPr lang="ru-RU" dirty="0" smtClean="0"/>
              <a:t>4) ключевые слова и словосочетания включают не менее десяти слов, разделяются символом «;» (точка с запятой), недопустимо использование любых аббревиатур и сокращений.</a:t>
            </a:r>
          </a:p>
          <a:p>
            <a:pPr marL="0" indent="358775">
              <a:buNone/>
            </a:pPr>
            <a:r>
              <a:rPr lang="ru-RU" sz="3800" dirty="0" smtClean="0"/>
              <a:t> </a:t>
            </a:r>
          </a:p>
          <a:p>
            <a:pPr marL="0" indent="358775">
              <a:buNone/>
            </a:pPr>
            <a:r>
              <a:rPr lang="ru-RU" sz="3800" i="1" dirty="0" smtClean="0"/>
              <a:t>Пример неудачного подбора ключевых слов</a:t>
            </a:r>
            <a:r>
              <a:rPr lang="ru-RU" sz="3800" dirty="0" smtClean="0"/>
              <a:t>: образование; результаты; метод; подход; САК.</a:t>
            </a:r>
          </a:p>
          <a:p>
            <a:pPr marL="0" indent="358775">
              <a:buNone/>
            </a:pPr>
            <a:r>
              <a:rPr lang="ru-RU" sz="3800" dirty="0" smtClean="0"/>
              <a:t> </a:t>
            </a:r>
          </a:p>
          <a:p>
            <a:pPr marL="0" indent="358775">
              <a:buNone/>
            </a:pPr>
            <a:r>
              <a:rPr lang="ru-RU" sz="3800" i="1" dirty="0" smtClean="0"/>
              <a:t>Пример правильного подбора ключевых слов</a:t>
            </a:r>
            <a:r>
              <a:rPr lang="ru-RU" sz="3800" dirty="0" smtClean="0"/>
              <a:t>: качество образования; результаты обучения; </a:t>
            </a:r>
            <a:r>
              <a:rPr lang="ru-RU" sz="3800" dirty="0" err="1" smtClean="0"/>
              <a:t>кейс-стади</a:t>
            </a:r>
            <a:r>
              <a:rPr lang="ru-RU" sz="3800" dirty="0" smtClean="0"/>
              <a:t>; </a:t>
            </a:r>
            <a:r>
              <a:rPr lang="ru-RU" sz="3800" dirty="0" err="1" smtClean="0"/>
              <a:t>компетентностный</a:t>
            </a:r>
            <a:r>
              <a:rPr lang="ru-RU" sz="3800" dirty="0" smtClean="0"/>
              <a:t> подход; структура аналитической компетенции.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28600"/>
            <a:ext cx="7498080" cy="6477000"/>
          </a:xfrm>
        </p:spPr>
        <p:txBody>
          <a:bodyPr>
            <a:normAutofit fontScale="32500" lnSpcReduction="20000"/>
          </a:bodyPr>
          <a:lstStyle/>
          <a:p>
            <a:pPr marL="0" indent="265113">
              <a:buNone/>
            </a:pP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Пример оформления научной статьи </a:t>
            </a:r>
          </a:p>
          <a:p>
            <a:pPr marL="0" indent="265113">
              <a:buNone/>
            </a:pPr>
            <a:r>
              <a:rPr lang="ru-RU" dirty="0" smtClean="0"/>
              <a:t> </a:t>
            </a:r>
          </a:p>
          <a:p>
            <a:pPr marL="0" indent="265113">
              <a:buNone/>
            </a:pPr>
            <a:r>
              <a:rPr lang="ru-RU" sz="3400" dirty="0" smtClean="0"/>
              <a:t>УДК 811.111</a:t>
            </a:r>
          </a:p>
          <a:p>
            <a:pPr marL="0" indent="265113">
              <a:buNone/>
            </a:pPr>
            <a:r>
              <a:rPr lang="ru-RU" sz="3400" dirty="0" err="1" smtClean="0"/>
              <a:t>doi</a:t>
            </a:r>
            <a:r>
              <a:rPr lang="ru-RU" sz="3400" dirty="0" smtClean="0"/>
              <a:t>: 10.18101/1994-0866-2017-6-67-74</a:t>
            </a:r>
          </a:p>
          <a:p>
            <a:pPr marL="0" indent="265113">
              <a:buNone/>
            </a:pPr>
            <a:r>
              <a:rPr lang="ru-RU" sz="3400" dirty="0" smtClean="0"/>
              <a:t> </a:t>
            </a:r>
          </a:p>
          <a:p>
            <a:pPr marL="0" indent="265113">
              <a:buNone/>
            </a:pPr>
            <a:r>
              <a:rPr lang="ru-RU" sz="4300" b="1" dirty="0" smtClean="0"/>
              <a:t>ПОЛИТКОРРЕКТНЫЙ И НЕПОЛИТКОРРЕКТНЫЙ ДИСКУРС</a:t>
            </a:r>
            <a:endParaRPr lang="ru-RU" sz="4300" dirty="0" smtClean="0"/>
          </a:p>
          <a:p>
            <a:pPr marL="0" indent="265113">
              <a:buNone/>
            </a:pPr>
            <a:r>
              <a:rPr lang="ru-RU" sz="4300" b="1" dirty="0" smtClean="0"/>
              <a:t>В СФЕРЕ МЕЖЭТНИЧЕСКИХ ОТНОШЕНИЙ</a:t>
            </a:r>
            <a:endParaRPr lang="ru-RU" sz="4300" dirty="0" smtClean="0"/>
          </a:p>
          <a:p>
            <a:pPr marL="0" indent="265113">
              <a:buNone/>
            </a:pPr>
            <a:r>
              <a:rPr lang="ru-RU" sz="3400" dirty="0" smtClean="0"/>
              <a:t>(НА ПРИМЕРЕ ФРАНЦУЗСКОГО ПОЛИТИЧЕСКОГО ДИСКУРСА)</a:t>
            </a:r>
          </a:p>
          <a:p>
            <a:pPr marL="0" indent="265113">
              <a:buNone/>
            </a:pPr>
            <a:r>
              <a:rPr lang="ru-RU" sz="3400" dirty="0" smtClean="0"/>
              <a:t> </a:t>
            </a:r>
          </a:p>
          <a:p>
            <a:pPr marL="0" indent="265113">
              <a:buNone/>
            </a:pPr>
            <a:r>
              <a:rPr lang="ru-RU" sz="4300" dirty="0" smtClean="0"/>
              <a:t>©</a:t>
            </a:r>
            <a:r>
              <a:rPr lang="ru-RU" sz="4300" b="1" i="1" dirty="0" smtClean="0"/>
              <a:t> Кузнецова Наталья Владимировна</a:t>
            </a:r>
            <a:endParaRPr lang="ru-RU" sz="4300" dirty="0" smtClean="0"/>
          </a:p>
          <a:p>
            <a:pPr marL="0" indent="265113">
              <a:buNone/>
            </a:pPr>
            <a:r>
              <a:rPr lang="ru-RU" sz="3400" dirty="0" smtClean="0"/>
              <a:t>старший преподаватель,</a:t>
            </a:r>
          </a:p>
          <a:p>
            <a:pPr marL="0" indent="265113">
              <a:buNone/>
            </a:pPr>
            <a:r>
              <a:rPr lang="ru-RU" sz="3400" dirty="0" smtClean="0"/>
              <a:t>Тихоокеанский государственный университет</a:t>
            </a:r>
          </a:p>
          <a:p>
            <a:pPr marL="0" indent="265113">
              <a:buNone/>
            </a:pPr>
            <a:r>
              <a:rPr lang="ru-RU" sz="3400" dirty="0" smtClean="0"/>
              <a:t>Россия, 680000, г. Хабаровск, ул. Карла Маркса, 68</a:t>
            </a:r>
          </a:p>
          <a:p>
            <a:pPr marL="0" indent="265113">
              <a:buNone/>
            </a:pPr>
            <a:r>
              <a:rPr lang="ru-RU" sz="3400" dirty="0" err="1" smtClean="0"/>
              <a:t>Е-mail</a:t>
            </a:r>
            <a:r>
              <a:rPr lang="ru-RU" sz="3400" dirty="0" smtClean="0"/>
              <a:t>: </a:t>
            </a:r>
            <a:r>
              <a:rPr lang="ru-RU" sz="3400" dirty="0" err="1" smtClean="0"/>
              <a:t>kunavla@mail.ru</a:t>
            </a:r>
            <a:endParaRPr lang="ru-RU" sz="3400" dirty="0" smtClean="0"/>
          </a:p>
          <a:p>
            <a:pPr marL="0" indent="265113">
              <a:buNone/>
            </a:pPr>
            <a:endParaRPr lang="ru-RU" sz="3400" dirty="0" smtClean="0"/>
          </a:p>
          <a:p>
            <a:pPr marL="0" indent="265113" algn="just">
              <a:buNone/>
            </a:pPr>
            <a:r>
              <a:rPr lang="ru-RU" sz="4300" dirty="0" smtClean="0"/>
              <a:t>В статье исследуется феномен политкорректности и </a:t>
            </a:r>
            <a:r>
              <a:rPr lang="ru-RU" sz="4300" dirty="0" err="1" smtClean="0"/>
              <a:t>неполиткорректности</a:t>
            </a:r>
            <a:r>
              <a:rPr lang="ru-RU" sz="4300" dirty="0" smtClean="0"/>
              <a:t> в сфере межэтнических отношений. Обосновывается мысль о том, что </a:t>
            </a:r>
            <a:r>
              <a:rPr lang="ru-RU" sz="4300" dirty="0" err="1" smtClean="0"/>
              <a:t>неполиткорректность</a:t>
            </a:r>
            <a:r>
              <a:rPr lang="ru-RU" sz="4300" dirty="0" smtClean="0"/>
              <a:t> является реакцией на диктат политкорректности, который рассматривается в качестве господствующей идеологии, создающей видимость фиктивного возможного мира, воплощающего социальную бесконфликтность и гармонию в либеральном, </a:t>
            </a:r>
            <a:r>
              <a:rPr lang="ru-RU" sz="4300" dirty="0" err="1" smtClean="0"/>
              <a:t>мультикультурном</a:t>
            </a:r>
            <a:r>
              <a:rPr lang="ru-RU" sz="4300" dirty="0" smtClean="0"/>
              <a:t> западном обществе, тогда как оно испытывает социальные и межэтнические проблемы. Анализ французского политического </a:t>
            </a:r>
            <a:r>
              <a:rPr lang="ru-RU" sz="4300" dirty="0" err="1" smtClean="0"/>
              <a:t>дискурса</a:t>
            </a:r>
            <a:r>
              <a:rPr lang="ru-RU" sz="4300" dirty="0" smtClean="0"/>
              <a:t> в сфере межэтнических отношений показал, что реализация политкорректности и </a:t>
            </a:r>
            <a:r>
              <a:rPr lang="ru-RU" sz="4300" dirty="0" err="1" smtClean="0"/>
              <a:t>неполиткорректности</a:t>
            </a:r>
            <a:r>
              <a:rPr lang="ru-RU" sz="4300" dirty="0" smtClean="0"/>
              <a:t> опирается на важнейшую для общества оппозицию «свой/чужой», противопоставленные члены которой трактуются как относительные понятия. Показано, что французские средства массовой информации используют </a:t>
            </a:r>
            <a:r>
              <a:rPr lang="ru-RU" sz="4300" dirty="0" err="1" smtClean="0"/>
              <a:t>манипулятивные</a:t>
            </a:r>
            <a:r>
              <a:rPr lang="ru-RU" sz="4300" dirty="0" smtClean="0"/>
              <a:t> дискурсивные стратегии как «на повышение», прибегая к </a:t>
            </a:r>
            <a:r>
              <a:rPr lang="ru-RU" sz="4300" dirty="0" err="1" smtClean="0"/>
              <a:t>политкорректным</a:t>
            </a:r>
            <a:r>
              <a:rPr lang="ru-RU" sz="4300" dirty="0" smtClean="0"/>
              <a:t> обозначениям, так и «на понижение», применяя </a:t>
            </a:r>
            <a:r>
              <a:rPr lang="ru-RU" sz="4300" dirty="0" err="1" smtClean="0"/>
              <a:t>неполиткорректные</a:t>
            </a:r>
            <a:r>
              <a:rPr lang="ru-RU" sz="4300" dirty="0" smtClean="0"/>
              <a:t> языковые выражения.</a:t>
            </a:r>
          </a:p>
          <a:p>
            <a:pPr marL="0" indent="265113" algn="just">
              <a:buNone/>
            </a:pPr>
            <a:r>
              <a:rPr lang="ru-RU" sz="4300" i="1" dirty="0" smtClean="0"/>
              <a:t>Ключевые слова:</a:t>
            </a:r>
            <a:r>
              <a:rPr lang="ru-RU" sz="4300" dirty="0" smtClean="0"/>
              <a:t> политкорректность; </a:t>
            </a:r>
            <a:r>
              <a:rPr lang="ru-RU" sz="4300" dirty="0" err="1" smtClean="0"/>
              <a:t>неполиткорректность</a:t>
            </a:r>
            <a:r>
              <a:rPr lang="ru-RU" sz="4300" dirty="0" smtClean="0"/>
              <a:t>; «свой/чужой»; политический </a:t>
            </a:r>
            <a:r>
              <a:rPr lang="ru-RU" sz="4300" dirty="0" err="1" smtClean="0"/>
              <a:t>дискурс</a:t>
            </a:r>
            <a:r>
              <a:rPr lang="ru-RU" sz="4300" dirty="0" smtClean="0"/>
              <a:t>; вежливость; толерантность; дискриминация; этнические меньшинства; группа самоидентификации; расовая принадлежность; стратегия на «повышение»; стратегия «на понижение».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228600"/>
            <a:ext cx="7714488" cy="6324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55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Литература</a:t>
            </a:r>
            <a:endParaRPr lang="ru-RU" sz="55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358775">
              <a:buNone/>
            </a:pPr>
            <a:r>
              <a:rPr lang="ru-RU" dirty="0" smtClean="0"/>
              <a:t>Оформляется в соответствии с </a:t>
            </a:r>
            <a:r>
              <a:rPr lang="ru-RU" dirty="0" err="1" smtClean="0"/>
              <a:t>ГОСТом</a:t>
            </a:r>
            <a:r>
              <a:rPr lang="ru-RU" b="1" dirty="0" smtClean="0"/>
              <a:t> </a:t>
            </a:r>
            <a:r>
              <a:rPr lang="ru-RU" dirty="0" smtClean="0"/>
              <a:t>Р 7.05-2008 «Библиографическая ссылка»</a:t>
            </a:r>
          </a:p>
          <a:p>
            <a:pPr marL="0" indent="358775">
              <a:buNone/>
            </a:pPr>
            <a:r>
              <a:rPr lang="ru-RU" dirty="0" smtClean="0"/>
              <a:t>Между инициалами должны стоять пробелы (например, А. С. Пушкин).</a:t>
            </a:r>
          </a:p>
          <a:p>
            <a:pPr marL="0" indent="358775">
              <a:buNone/>
            </a:pPr>
            <a:r>
              <a:rPr lang="ru-RU" dirty="0" smtClean="0"/>
              <a:t> Номер источника указывать в тексте в квадратных скобках.</a:t>
            </a:r>
          </a:p>
          <a:p>
            <a:pPr marL="0" indent="358775">
              <a:buNone/>
            </a:pPr>
            <a:r>
              <a:rPr lang="ru-RU" dirty="0" smtClean="0"/>
              <a:t> В литературе длинные тире (―) как знак предпринятой пунктуации, разделяющий области издания,  ГОСТ разрешает  не ставить (город, страницы) и заменить точкой.</a:t>
            </a:r>
          </a:p>
          <a:p>
            <a:pPr marL="0" indent="358775">
              <a:buNone/>
            </a:pPr>
            <a:r>
              <a:rPr lang="ru-RU" b="1" dirty="0" err="1" smtClean="0"/>
              <a:t>Адорно</a:t>
            </a:r>
            <a:r>
              <a:rPr lang="ru-RU" b="1" dirty="0" smtClean="0"/>
              <a:t> Т. В. К логике социальных наук // Вопросы философии. 1992. №10. С. 76</a:t>
            </a:r>
            <a:r>
              <a:rPr lang="ru-RU" b="1" dirty="0" smtClean="0">
                <a:sym typeface="Symbol"/>
              </a:rPr>
              <a:t></a:t>
            </a:r>
            <a:r>
              <a:rPr lang="ru-RU" b="1" dirty="0" smtClean="0"/>
              <a:t>86.</a:t>
            </a:r>
          </a:p>
          <a:p>
            <a:pPr marL="0" indent="358775">
              <a:buNone/>
            </a:pPr>
            <a:r>
              <a:rPr lang="ru-RU" b="1" dirty="0" smtClean="0"/>
              <a:t> </a:t>
            </a:r>
            <a:r>
              <a:rPr lang="ru-RU" i="1" dirty="0" smtClean="0"/>
              <a:t> </a:t>
            </a:r>
          </a:p>
          <a:p>
            <a:pPr marL="0" indent="358775">
              <a:buNone/>
            </a:pPr>
            <a:r>
              <a:rPr lang="ru-RU" dirty="0" smtClean="0"/>
              <a:t>Один, два или три автора. Имена авторов, указанные в заголовке, не повторяются в сведениях об ответственности:</a:t>
            </a:r>
            <a:endParaRPr lang="ru-RU" b="1" dirty="0" smtClean="0"/>
          </a:p>
          <a:p>
            <a:pPr marL="0" indent="358775">
              <a:buNone/>
            </a:pPr>
            <a:r>
              <a:rPr lang="ru-RU" dirty="0" smtClean="0"/>
              <a:t> </a:t>
            </a:r>
            <a:endParaRPr lang="ru-RU" b="1" dirty="0" smtClean="0"/>
          </a:p>
          <a:p>
            <a:pPr marL="0" indent="358775">
              <a:buNone/>
            </a:pPr>
            <a:r>
              <a:rPr lang="ru-RU" b="1" dirty="0" err="1" smtClean="0"/>
              <a:t>Адорно</a:t>
            </a:r>
            <a:r>
              <a:rPr lang="ru-RU" b="1" dirty="0" smtClean="0"/>
              <a:t> Т. В. К логике социальных наук // Вопросы философии. 1992. №10. С. 76</a:t>
            </a:r>
            <a:r>
              <a:rPr lang="ru-RU" b="1" dirty="0" smtClean="0">
                <a:sym typeface="Symbol"/>
              </a:rPr>
              <a:t></a:t>
            </a:r>
            <a:r>
              <a:rPr lang="ru-RU" b="1" dirty="0" smtClean="0"/>
              <a:t>86.</a:t>
            </a:r>
          </a:p>
          <a:p>
            <a:pPr marL="0" indent="358775">
              <a:buNone/>
            </a:pPr>
            <a:r>
              <a:rPr lang="ru-RU" i="1" dirty="0" smtClean="0"/>
              <a:t> </a:t>
            </a:r>
          </a:p>
          <a:p>
            <a:pPr marL="0" indent="358775">
              <a:buNone/>
            </a:pPr>
            <a:r>
              <a:rPr lang="ru-RU" b="1" dirty="0" err="1" smtClean="0"/>
              <a:t>Райзберг</a:t>
            </a:r>
            <a:r>
              <a:rPr lang="ru-RU" b="1" dirty="0" smtClean="0"/>
              <a:t> Б. А., Лозовский Л. </a:t>
            </a:r>
            <a:r>
              <a:rPr lang="en-US" b="1" i="1" dirty="0" smtClean="0"/>
              <a:t>Ш., </a:t>
            </a:r>
            <a:r>
              <a:rPr lang="ru-RU" b="1" dirty="0" smtClean="0"/>
              <a:t>Стародубцева Е. Б. Современный экономический словарь. Изд. 5, </a:t>
            </a:r>
            <a:r>
              <a:rPr lang="ru-RU" b="1" dirty="0" err="1" smtClean="0"/>
              <a:t>перераб</a:t>
            </a:r>
            <a:r>
              <a:rPr lang="ru-RU" b="1" dirty="0" smtClean="0"/>
              <a:t>. и доп. М.: ИНФРА-М, 2006. 494 с.</a:t>
            </a:r>
            <a:endParaRPr lang="ru-RU" i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81000"/>
            <a:ext cx="7498080" cy="6096000"/>
          </a:xfrm>
        </p:spPr>
        <p:txBody>
          <a:bodyPr>
            <a:normAutofit fontScale="40000" lnSpcReduction="20000"/>
          </a:bodyPr>
          <a:lstStyle/>
          <a:p>
            <a:pPr marL="0" indent="265113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Четыре и более авторов: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Роль индивидуальных психофизиологических особенностей в адаптации к умственной деятельности / Н. А.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Литвинова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smtClean="0">
                <a:latin typeface="Times New Roman" pitchFamily="18" charset="0"/>
                <a:cs typeface="Times New Roman" pitchFamily="18" charset="0"/>
              </a:rPr>
              <a:t>и др. </a:t>
            </a:r>
            <a:r>
              <a:rPr lang="ru-RU" sz="3500" b="1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Вестник Кемеровского государственного университета. — 2011. — № 1. — С. 141–147.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Знаки / и //: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Ленин В. И.  Что делать // ПСС ….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затекстовых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ссылках названия городов Москва, Ленинград, Санкт-Петербург, Ростов-на-Дону, Нижний Новгород и т. д. даются в сокращенной форме. Если мест издания несколько, то их отделяют точкой с запятой: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5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b="1" i="1" dirty="0" smtClean="0">
                <a:latin typeface="Times New Roman" pitchFamily="18" charset="0"/>
                <a:cs typeface="Times New Roman" pitchFamily="18" charset="0"/>
              </a:rPr>
              <a:t>…..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— Москва; Новосибирск, 2000. —186 с.</a:t>
            </a: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265113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Названия издательств даются без родовых наименований:</a:t>
            </a:r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265113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Не рекомендуется :</a:t>
            </a:r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… Улан-Удэ: ОАО «Республиканская типография», 2018.  …</a:t>
            </a: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… Москва: Издательство «Наука», 2018.  …</a:t>
            </a: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265113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Рекомендуется:</a:t>
            </a:r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… Улан-Удэ:  Республиканская типография, 2018.   …</a:t>
            </a:r>
          </a:p>
          <a:p>
            <a:pPr marL="0" indent="265113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… Москва:  Наука, 2018 …</a:t>
            </a:r>
          </a:p>
          <a:p>
            <a:pPr marL="0" indent="265113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Оформление таблиц и рисунков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265113" algn="just">
              <a:buNone/>
            </a:pPr>
            <a:r>
              <a:rPr lang="ru-RU" dirty="0" smtClean="0"/>
              <a:t>Каждый рисунок должен быть пронумерован и подписан. Подписи не должны быть частью рисунка или таблицы. Должны иметь порядковую нумерацию. Если в статье один рисунок  (таблица), то номер не проставляется.</a:t>
            </a:r>
          </a:p>
          <a:p>
            <a:pPr marL="0" lvl="0" indent="265113" algn="just">
              <a:buNone/>
            </a:pPr>
            <a:endParaRPr lang="ru-RU" b="1" dirty="0" smtClean="0"/>
          </a:p>
          <a:p>
            <a:pPr marL="0" lvl="0" indent="265113" algn="just">
              <a:buNone/>
            </a:pPr>
            <a:r>
              <a:rPr lang="ru-RU" dirty="0" smtClean="0"/>
              <a:t>Рисунки должны быть сгруппированы, не должны «разваливаться» при форматировании.</a:t>
            </a:r>
          </a:p>
          <a:p>
            <a:pPr marL="0" lvl="0" indent="265113" algn="just">
              <a:buNone/>
            </a:pPr>
            <a:endParaRPr lang="ru-RU" b="1" dirty="0" smtClean="0"/>
          </a:p>
          <a:p>
            <a:pPr marL="0" lvl="0" indent="265113" algn="just">
              <a:buNone/>
            </a:pPr>
            <a:r>
              <a:rPr lang="ru-RU" dirty="0" smtClean="0"/>
              <a:t>По возможности избегать таблиц и рисунков, размер которых требует альбомной ориентации.</a:t>
            </a:r>
          </a:p>
          <a:p>
            <a:pPr marL="0" lvl="0" indent="265113" algn="just">
              <a:buNone/>
            </a:pPr>
            <a:endParaRPr lang="ru-RU" b="1" dirty="0" smtClean="0"/>
          </a:p>
          <a:p>
            <a:pPr marL="0" lvl="0" indent="265113" algn="just">
              <a:buNone/>
            </a:pPr>
            <a:r>
              <a:rPr lang="ru-RU" dirty="0" smtClean="0"/>
              <a:t>В тексте обязательно должны содержаться ссылки на рисунки и таблицы. Если используется заимствованные рисунки и таблицы. То обязательна ссылка на автора в форме : «Составлено (разработано)….»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</TotalTime>
  <Words>654</Words>
  <PresentationFormat>Экран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Основные технические требования при оформлении статей  для размещения журнала  в РИНЦ </vt:lpstr>
      <vt:lpstr>Слайд 2</vt:lpstr>
      <vt:lpstr>Слайд 3</vt:lpstr>
      <vt:lpstr>Сведения об авторах</vt:lpstr>
      <vt:lpstr>Справочный аппарат</vt:lpstr>
      <vt:lpstr>Слайд 6</vt:lpstr>
      <vt:lpstr>Слайд 7</vt:lpstr>
      <vt:lpstr>Слайд 8</vt:lpstr>
      <vt:lpstr>Оформление таблиц и рисунков</vt:lpstr>
      <vt:lpstr>Слайд 10</vt:lpstr>
      <vt:lpstr>Интернет-документы:</vt:lpstr>
      <vt:lpstr>Сведения на английском языке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технические требования при оформлении статей  для размещения журнала  в РИНЦ </dc:title>
  <dc:creator>user</dc:creator>
  <cp:lastModifiedBy>user</cp:lastModifiedBy>
  <cp:revision>5</cp:revision>
  <dcterms:created xsi:type="dcterms:W3CDTF">2018-03-20T02:55:53Z</dcterms:created>
  <dcterms:modified xsi:type="dcterms:W3CDTF">2018-03-21T01:46:05Z</dcterms:modified>
</cp:coreProperties>
</file>