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2667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 дальнейших направлениях совершенствования и оптимизации перечня рецензируемых научных изданий, в которых должны быть опубликованы основные научные результаты диссертаций на соискание ученой степени </a:t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fontScale="92500"/>
          </a:bodyPr>
          <a:lstStyle/>
          <a:p>
            <a:pPr marL="0" indent="265113">
              <a:buNone/>
            </a:pPr>
            <a:r>
              <a:rPr lang="ru-RU" dirty="0" smtClean="0"/>
              <a:t>Экспертными Советами ВАК совместно с Департаментом аттестации научных и научно-педагогических работников </a:t>
            </a:r>
            <a:r>
              <a:rPr lang="ru-RU" dirty="0" err="1" smtClean="0"/>
              <a:t>Минобрнауки</a:t>
            </a:r>
            <a:r>
              <a:rPr lang="ru-RU" dirty="0" smtClean="0"/>
              <a:t> в 2017г. </a:t>
            </a:r>
            <a:r>
              <a:rPr lang="ru-RU" dirty="0" smtClean="0"/>
              <a:t>была проведена работа по анализу 1924 изданий из перечня ВАК в части оценки основного содержания и состава редакционной коллегии и/или ред. совета</a:t>
            </a:r>
          </a:p>
          <a:p>
            <a:pPr marL="0" indent="265113">
              <a:buNone/>
            </a:pPr>
            <a:r>
              <a:rPr lang="ru-RU" dirty="0" smtClean="0"/>
              <a:t>Рассмотрев итоги представленного анализа экспертными советами действующего Перечня ВАК, а также предложения членов ВАК и Совета по науке при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России, ВАК отмечает, что стратегическими задачами в повышении качества представляемых к защите диссертаций на соискание ученых степеней кандидата наук, доктора наук  путем обеспечения качества публикационной деятельности соискателей ученых степеней, должны быть: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620000" cy="6016752"/>
          </a:xfrm>
        </p:spPr>
        <p:txBody>
          <a:bodyPr/>
          <a:lstStyle/>
          <a:p>
            <a:pPr lvl="0"/>
            <a:r>
              <a:rPr lang="ru-RU" dirty="0" smtClean="0"/>
              <a:t>Поэтапное введение требований к опубликованию основных результатов диссертаций в научных изданиях, включенных в мировые базы данных научного цитирования;</a:t>
            </a:r>
          </a:p>
          <a:p>
            <a:r>
              <a:rPr lang="ru-RU" dirty="0" smtClean="0"/>
              <a:t>Совершенствование изданий из Перечня ВАК с целью приближения их к требованиям к изданиям, включаемым в мировые базы данных (в первую очередь — </a:t>
            </a:r>
            <a:r>
              <a:rPr lang="en-US" dirty="0" smtClean="0"/>
              <a:t>Web of Science </a:t>
            </a:r>
            <a:r>
              <a:rPr lang="ru-RU" dirty="0" smtClean="0"/>
              <a:t>и </a:t>
            </a:r>
            <a:r>
              <a:rPr lang="en-US" dirty="0" smtClean="0"/>
              <a:t>Scopus</a:t>
            </a:r>
            <a:r>
              <a:rPr lang="ru-RU" dirty="0" smtClean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 fontScale="85000" lnSpcReduction="20000"/>
          </a:bodyPr>
          <a:lstStyle/>
          <a:p>
            <a:pPr marL="0" indent="265113">
              <a:buNone/>
            </a:pPr>
            <a:r>
              <a:rPr lang="ru-RU" b="1" dirty="0" smtClean="0"/>
              <a:t> Высшая аттестационная комиссия при Министерстве образования и науки Российской Федерации решила.</a:t>
            </a:r>
            <a:r>
              <a:rPr lang="ru-RU" dirty="0" smtClean="0"/>
              <a:t> :</a:t>
            </a:r>
          </a:p>
          <a:p>
            <a:pPr marL="0" lvl="0" indent="265113">
              <a:buNone/>
            </a:pPr>
            <a:r>
              <a:rPr lang="ru-RU" dirty="0" smtClean="0"/>
              <a:t>Рекомендовать Министерству образования и науки Российской Федерации и Президиуму ВАК исключить из Перечня ВАК издания, получившие более 50% отрицательных заключений экспертных советов .</a:t>
            </a:r>
          </a:p>
          <a:p>
            <a:pPr marL="0" lvl="0" indent="265113">
              <a:buNone/>
            </a:pPr>
            <a:r>
              <a:rPr lang="ru-RU" dirty="0" smtClean="0"/>
              <a:t>Рекомендовать Президиуму ВАК и экспертным советам ВАК совместно с Департаментом продолжить содержательный анализ изданий (в том числе - публикаций в них) из Перечня ВАК, в частности:</a:t>
            </a:r>
          </a:p>
          <a:p>
            <a:pPr marL="85725" lvl="0" indent="179388">
              <a:buFont typeface="+mj-lt"/>
              <a:buAutoNum type="arabicPeriod"/>
              <a:tabLst>
                <a:tab pos="0" algn="l"/>
              </a:tabLst>
            </a:pPr>
            <a:r>
              <a:rPr lang="ru-RU" dirty="0" smtClean="0"/>
              <a:t>анализ деятельности научных изданий и публикаций на основе анкеты , разработанной Ассоциацией научных издателей и редакторов (АНРИ);</a:t>
            </a:r>
          </a:p>
          <a:p>
            <a:pPr marL="85725" lvl="0" indent="179388">
              <a:buFont typeface="+mj-lt"/>
              <a:buAutoNum type="arabicPeriod"/>
              <a:tabLst>
                <a:tab pos="0" algn="l"/>
              </a:tabLst>
            </a:pPr>
            <a:r>
              <a:rPr lang="ru-RU" dirty="0" smtClean="0"/>
              <a:t>качество системы рецензирования представляемых к публикации рукописей;</a:t>
            </a:r>
          </a:p>
          <a:p>
            <a:pPr marL="85725" lvl="0" indent="179388">
              <a:buFont typeface="+mj-lt"/>
              <a:buAutoNum type="arabicPeriod"/>
              <a:tabLst>
                <a:tab pos="0" algn="l"/>
              </a:tabLst>
            </a:pPr>
            <a:r>
              <a:rPr lang="ru-RU" dirty="0" smtClean="0"/>
              <a:t>анализ </a:t>
            </a:r>
            <a:r>
              <a:rPr lang="ru-RU" dirty="0" err="1" smtClean="0"/>
              <a:t>самоцитирования</a:t>
            </a:r>
            <a:r>
              <a:rPr lang="ru-RU" dirty="0" smtClean="0"/>
              <a:t> статей научного издания;</a:t>
            </a:r>
          </a:p>
          <a:p>
            <a:pPr marL="85725" lvl="0" indent="179388">
              <a:buFont typeface="+mj-lt"/>
              <a:buAutoNum type="arabicPeriod"/>
              <a:tabLst>
                <a:tab pos="0" algn="l"/>
              </a:tabLst>
            </a:pPr>
            <a:r>
              <a:rPr lang="ru-RU" dirty="0" smtClean="0"/>
              <a:t>долю авторов из организаций, которые являются учредителями издания;</a:t>
            </a:r>
          </a:p>
          <a:p>
            <a:pPr marL="85725" lvl="0" indent="179388">
              <a:buFont typeface="+mj-lt"/>
              <a:buAutoNum type="arabicPeriod"/>
              <a:tabLst>
                <a:tab pos="0" algn="l"/>
              </a:tabLst>
            </a:pPr>
            <a:r>
              <a:rPr lang="ru-RU" dirty="0" smtClean="0"/>
              <a:t>объем рекламной информации в научном издании;</a:t>
            </a:r>
          </a:p>
          <a:p>
            <a:pPr marL="85725" lvl="0" indent="179388">
              <a:buFont typeface="+mj-lt"/>
              <a:buAutoNum type="arabicPeriod"/>
              <a:tabLst>
                <a:tab pos="0" algn="l"/>
              </a:tabLst>
            </a:pPr>
            <a:r>
              <a:rPr lang="ru-RU" dirty="0" smtClean="0"/>
              <a:t>долю статей в издании по специальностям, по которым данное издание не включено в Перечень ВАК;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sz="2100" b="1" dirty="0" smtClean="0"/>
              <a:t>3. Высшая аттестационная комиссия рекомендует</a:t>
            </a:r>
            <a:r>
              <a:rPr lang="ru-RU" sz="2100" dirty="0" smtClean="0"/>
              <a:t>:</a:t>
            </a:r>
          </a:p>
          <a:p>
            <a:pPr marL="0" lvl="1" indent="0">
              <a:buNone/>
            </a:pPr>
            <a:r>
              <a:rPr lang="ru-RU" dirty="0" smtClean="0"/>
              <a:t>3.1 Министерству образования и науки Российской Федерации:</a:t>
            </a:r>
          </a:p>
          <a:p>
            <a:pPr marL="0" lvl="2" indent="0">
              <a:buNone/>
            </a:pPr>
            <a:r>
              <a:rPr lang="ru-RU" sz="2100" dirty="0" smtClean="0"/>
              <a:t>исключить с 1 января 2018 года из перечня ВАК базы данных </a:t>
            </a:r>
            <a:r>
              <a:rPr lang="en-US" sz="2100" dirty="0" err="1" smtClean="0"/>
              <a:t>Agris</a:t>
            </a:r>
            <a:r>
              <a:rPr lang="ru-RU" sz="2100" dirty="0" smtClean="0"/>
              <a:t>, как формирующуюся на основе включения отдельных статей, и </a:t>
            </a:r>
            <a:r>
              <a:rPr lang="en-US" sz="2100" dirty="0" smtClean="0"/>
              <a:t>Astrophysics Data System</a:t>
            </a:r>
            <a:r>
              <a:rPr lang="ru-RU" sz="2100" dirty="0" smtClean="0"/>
              <a:t>, как базу данных, издания которой включены в </a:t>
            </a:r>
            <a:r>
              <a:rPr lang="en-US" sz="2100" dirty="0" smtClean="0"/>
              <a:t>Web of Science </a:t>
            </a:r>
            <a:r>
              <a:rPr lang="ru-RU" sz="2100" dirty="0" smtClean="0"/>
              <a:t>или </a:t>
            </a:r>
            <a:r>
              <a:rPr lang="en-US" sz="2100" dirty="0" smtClean="0"/>
              <a:t>Scopus</a:t>
            </a:r>
            <a:r>
              <a:rPr lang="ru-RU" sz="2100" dirty="0" smtClean="0"/>
              <a:t>.</a:t>
            </a:r>
          </a:p>
          <a:p>
            <a:pPr marL="0" lvl="2" indent="0">
              <a:buNone/>
            </a:pPr>
            <a:r>
              <a:rPr lang="ru-RU" sz="2100" dirty="0" smtClean="0"/>
              <a:t>3.1.2  установить срок исключения научных изданий из перечня ВАК в </a:t>
            </a:r>
            <a:r>
              <a:rPr lang="ru-RU" sz="2100" b="1" i="1" dirty="0" smtClean="0"/>
              <a:t>два года,</a:t>
            </a:r>
            <a:r>
              <a:rPr lang="ru-RU" sz="2100" dirty="0" smtClean="0"/>
              <a:t> вместо существующего сегодня срока </a:t>
            </a:r>
            <a:r>
              <a:rPr lang="ru-RU" sz="2100" b="1" i="1" dirty="0" smtClean="0"/>
              <a:t>три года</a:t>
            </a:r>
            <a:r>
              <a:rPr lang="ru-RU" sz="2100" dirty="0" smtClean="0"/>
              <a:t>;</a:t>
            </a:r>
          </a:p>
          <a:p>
            <a:pPr marL="0" lvl="1" indent="0">
              <a:buNone/>
            </a:pPr>
            <a:r>
              <a:rPr lang="ru-RU" dirty="0" smtClean="0"/>
              <a:t>3.2 Президиуму ВАК рассматривать вопросы включения в Перечень ВАК отдельных изданий, входящих в </a:t>
            </a:r>
            <a:r>
              <a:rPr lang="en-US" dirty="0" err="1" smtClean="0"/>
              <a:t>Agris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Astrophysics Data System</a:t>
            </a:r>
            <a:r>
              <a:rPr lang="ru-RU" dirty="0" smtClean="0"/>
              <a:t>, по представлениям экспертных советов.</a:t>
            </a:r>
          </a:p>
          <a:p>
            <a:pPr marL="0" lvl="1" indent="0">
              <a:buNone/>
            </a:pPr>
            <a:r>
              <a:rPr lang="ru-RU" dirty="0" smtClean="0"/>
              <a:t>3.3 Организациям - учредителям изданий, включенных в Перечень ВАК:</a:t>
            </a:r>
          </a:p>
          <a:p>
            <a:pPr marL="0" lvl="2" indent="0">
              <a:buFont typeface="Wingdings" pitchFamily="2" charset="2"/>
              <a:buChar char="Ø"/>
            </a:pPr>
            <a:r>
              <a:rPr lang="ru-RU" sz="2100" dirty="0" smtClean="0"/>
              <a:t>обеспечить с 1 января 2018 г. проверку представляемых к опубликованию рукописей на наличие неправомерных заимствований;</a:t>
            </a:r>
          </a:p>
          <a:p>
            <a:pPr marL="0" lvl="2" indent="0">
              <a:buFont typeface="Wingdings" pitchFamily="2" charset="2"/>
              <a:buChar char="Ø"/>
            </a:pPr>
            <a:r>
              <a:rPr lang="ru-RU" sz="2100" dirty="0" smtClean="0"/>
              <a:t>в срок до 1 апреля 2018 г. включить в состав редакционных советов (коллегий) не менее трех докторов наук по каждой группе научных специальностей, заявленной в издании;</a:t>
            </a:r>
          </a:p>
          <a:p>
            <a:pPr marL="0" lvl="2" indent="0">
              <a:buFont typeface="Wingdings" pitchFamily="2" charset="2"/>
              <a:buChar char="Ø"/>
            </a:pPr>
            <a:r>
              <a:rPr lang="ru-RU" sz="2100" dirty="0" smtClean="0"/>
              <a:t>в срок до 1 апреля 2018 г. обеспечить включение в состав редакционных советов (коллегий) не более 50% членов из числа сотрудников организаций- учредителей;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fontScale="70000" lnSpcReduction="20000"/>
          </a:bodyPr>
          <a:lstStyle/>
          <a:p>
            <a:pPr lvl="2"/>
            <a:r>
              <a:rPr lang="ru-RU" dirty="0" smtClean="0"/>
              <a:t>в срок до 1 января 2018 г. создать сайты научных изданий или страниц на официальных сайтах организаций-учредителей в соответствии с рекомендациями Ассоциации научных издателей и редакторов (АНРИ);</a:t>
            </a:r>
          </a:p>
          <a:p>
            <a:pPr lvl="2"/>
            <a:r>
              <a:rPr lang="ru-RU" dirty="0" smtClean="0"/>
              <a:t>в срок до 1 октября 2017 г. заполнить прилагаемую анкету научного издания ();</a:t>
            </a:r>
          </a:p>
          <a:p>
            <a:pPr lvl="2"/>
            <a:r>
              <a:rPr lang="ru-RU" dirty="0" smtClean="0"/>
              <a:t>в срок до 1 января 2018г. разработать и разместить на сайтах (страницах) научных изданий этические нормы публикационного процесса;</a:t>
            </a:r>
          </a:p>
          <a:p>
            <a:pPr lvl="2"/>
            <a:r>
              <a:rPr lang="ru-RU" dirty="0" smtClean="0"/>
              <a:t>обеспечить, начиная с 1 января 2018 г., публикацию не более чем 12 номеров изданий в год;</a:t>
            </a:r>
          </a:p>
          <a:p>
            <a:r>
              <a:rPr lang="ru-RU" dirty="0" smtClean="0"/>
              <a:t>Исключить с 1 октября 2017 г. публикацию статей по итогам «заочных научных конференций», без процедуры рецензирования соответствующих статей;</a:t>
            </a:r>
          </a:p>
          <a:p>
            <a:pPr lvl="0"/>
            <a:r>
              <a:rPr lang="ru-RU" dirty="0" smtClean="0"/>
              <a:t>Считать целесообразным:</a:t>
            </a:r>
          </a:p>
          <a:p>
            <a:pPr lvl="1"/>
            <a:r>
              <a:rPr lang="ru-RU" sz="2400" dirty="0" smtClean="0"/>
              <a:t>Ввести с 1 января 2019 г. требования к соискателям ученых степеней по научным специальностям  об опубликовании не менее 3 статей для соискателей ученой степени доктора наук, и не менее одной статьи для соискателей ученой степени кандидата наук в научных изданиях, включенных в </a:t>
            </a:r>
            <a:r>
              <a:rPr lang="en-US" sz="2400" dirty="0" smtClean="0"/>
              <a:t>Web of Science</a:t>
            </a:r>
            <a:r>
              <a:rPr lang="ru-RU" sz="2400" dirty="0" smtClean="0"/>
              <a:t>, </a:t>
            </a:r>
            <a:r>
              <a:rPr lang="en-US" sz="2400" dirty="0" smtClean="0"/>
              <a:t>Scopus</a:t>
            </a:r>
            <a:r>
              <a:rPr lang="ru-RU" sz="2400" dirty="0" smtClean="0"/>
              <a:t>, </a:t>
            </a:r>
            <a:r>
              <a:rPr lang="en-US" sz="2400" dirty="0" err="1" smtClean="0"/>
              <a:t>PubMed</a:t>
            </a:r>
            <a:r>
              <a:rPr lang="ru-RU" sz="2400" dirty="0" smtClean="0"/>
              <a:t>, </a:t>
            </a:r>
            <a:r>
              <a:rPr lang="en-US" sz="2400" dirty="0" err="1" smtClean="0"/>
              <a:t>MathSciNet</a:t>
            </a:r>
            <a:r>
              <a:rPr lang="ru-RU" sz="2400" dirty="0" smtClean="0"/>
              <a:t>, </a:t>
            </a:r>
            <a:r>
              <a:rPr lang="en-US" sz="2400" dirty="0" err="1" smtClean="0"/>
              <a:t>zbMATO</a:t>
            </a:r>
            <a:r>
              <a:rPr lang="ru-RU" sz="2400" dirty="0" smtClean="0"/>
              <a:t>, </a:t>
            </a:r>
            <a:r>
              <a:rPr lang="en-US" sz="2400" dirty="0" smtClean="0"/>
              <a:t>Springer</a:t>
            </a:r>
            <a:r>
              <a:rPr lang="ru-RU" sz="2400" dirty="0" smtClean="0"/>
              <a:t>, </a:t>
            </a:r>
            <a:r>
              <a:rPr lang="en-US" sz="2400" dirty="0" err="1" smtClean="0"/>
              <a:t>GeoRef</a:t>
            </a:r>
            <a:r>
              <a:rPr lang="ru-RU" sz="2400" dirty="0" smtClean="0"/>
              <a:t>. Рекомендовать </a:t>
            </a:r>
            <a:r>
              <a:rPr lang="ru-RU" sz="2400" dirty="0" err="1" smtClean="0"/>
              <a:t>Минобрнауки</a:t>
            </a:r>
            <a:r>
              <a:rPr lang="ru-RU" sz="2400" dirty="0" smtClean="0"/>
              <a:t> России обеспечить внесение необходимых изменений в </a:t>
            </a:r>
            <a:r>
              <a:rPr lang="ru-RU" sz="2400" dirty="0" err="1" smtClean="0"/>
              <a:t>нормативно­правовую</a:t>
            </a:r>
            <a:r>
              <a:rPr lang="ru-RU" sz="2400" dirty="0" smtClean="0"/>
              <a:t> базу в срок до 1 января 2018 г.;</a:t>
            </a:r>
          </a:p>
          <a:p>
            <a:pPr lvl="1"/>
            <a:r>
              <a:rPr lang="ru-RU" sz="2400" dirty="0" smtClean="0"/>
              <a:t>Ежегодно рассматривать на заседаниях ВАК вопрос о расширении перечня научных специальностей, по которым обязательным требованием к соискателям ученых степеней будет наличие публикаций из изданий, включенных в мировые базы данных научного цитирования.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Форма 1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8600"/>
            <a:ext cx="4648200" cy="63969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2050" name="Picture 2" descr="C:\Users\user\Pictures\Форма 2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04800"/>
            <a:ext cx="4650981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</TotalTime>
  <Words>715</Words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О дальнейших направлениях совершенствования и оптимизации перечня рецензируемых научных изданий, в которых должны быть опубликованы основные научные результаты диссертаций на соискание ученой степени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дальнейших направлениях совершенствования и оптимизации перечня рецензируемых научных изданий, в которых должны быть опубликованы основные научные результаты диссертаций на соискание ученой степени  </dc:title>
  <dc:creator>user</dc:creator>
  <cp:lastModifiedBy>rio2</cp:lastModifiedBy>
  <cp:revision>4</cp:revision>
  <dcterms:created xsi:type="dcterms:W3CDTF">2018-03-20T01:46:07Z</dcterms:created>
  <dcterms:modified xsi:type="dcterms:W3CDTF">2018-03-20T02:22:25Z</dcterms:modified>
</cp:coreProperties>
</file>