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  <p:sldMasterId id="2147483732" r:id="rId2"/>
    <p:sldMasterId id="2147483744" r:id="rId3"/>
    <p:sldMasterId id="2147483756" r:id="rId4"/>
    <p:sldMasterId id="2147483768" r:id="rId5"/>
    <p:sldMasterId id="2147483780" r:id="rId6"/>
    <p:sldMasterId id="2147483792" r:id="rId7"/>
  </p:sldMasterIdLst>
  <p:notesMasterIdLst>
    <p:notesMasterId r:id="rId30"/>
  </p:notesMasterIdLst>
  <p:sldIdLst>
    <p:sldId id="364" r:id="rId8"/>
    <p:sldId id="403" r:id="rId9"/>
    <p:sldId id="406" r:id="rId10"/>
    <p:sldId id="432" r:id="rId11"/>
    <p:sldId id="410" r:id="rId12"/>
    <p:sldId id="433" r:id="rId13"/>
    <p:sldId id="431" r:id="rId14"/>
    <p:sldId id="434" r:id="rId15"/>
    <p:sldId id="435" r:id="rId16"/>
    <p:sldId id="423" r:id="rId17"/>
    <p:sldId id="438" r:id="rId18"/>
    <p:sldId id="437" r:id="rId19"/>
    <p:sldId id="405" r:id="rId20"/>
    <p:sldId id="407" r:id="rId21"/>
    <p:sldId id="404" r:id="rId22"/>
    <p:sldId id="424" r:id="rId23"/>
    <p:sldId id="425" r:id="rId24"/>
    <p:sldId id="430" r:id="rId25"/>
    <p:sldId id="436" r:id="rId26"/>
    <p:sldId id="411" r:id="rId27"/>
    <p:sldId id="412" r:id="rId28"/>
    <p:sldId id="409" r:id="rId29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9FD7B"/>
    <a:srgbClr val="CEF4C8"/>
    <a:srgbClr val="3366FF"/>
    <a:srgbClr val="AAF4AA"/>
    <a:srgbClr val="B3DCEB"/>
    <a:srgbClr val="F2FAA4"/>
    <a:srgbClr val="2B881C"/>
    <a:srgbClr val="669900"/>
    <a:srgbClr val="154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77" autoAdjust="0"/>
    <p:restoredTop sz="96547" autoAdjust="0"/>
  </p:normalViewPr>
  <p:slideViewPr>
    <p:cSldViewPr>
      <p:cViewPr>
        <p:scale>
          <a:sx n="90" d="100"/>
          <a:sy n="90" d="100"/>
        </p:scale>
        <p:origin x="-1284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2076" y="-96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1"/>
            <a:ext cx="2946247" cy="49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807" tIns="46403" rIns="92807" bIns="46403" numCol="1" anchor="t" anchorCtr="0" compatLnSpc="1">
            <a:prstTxWarp prst="textNoShape">
              <a:avLst/>
            </a:prstTxWarp>
          </a:bodyPr>
          <a:lstStyle>
            <a:lvl1pPr defTabSz="916335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9826" y="1"/>
            <a:ext cx="2946246" cy="49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807" tIns="46403" rIns="92807" bIns="46403" numCol="1" anchor="t" anchorCtr="0" compatLnSpc="1">
            <a:prstTxWarp prst="textNoShape">
              <a:avLst/>
            </a:prstTxWarp>
          </a:bodyPr>
          <a:lstStyle>
            <a:lvl1pPr algn="r" defTabSz="916335">
              <a:defRPr sz="1200"/>
            </a:lvl1pPr>
          </a:lstStyle>
          <a:p>
            <a:pPr>
              <a:defRPr/>
            </a:pPr>
            <a:fld id="{1EA0B225-76AA-4D2C-8658-1490AD01960A}" type="datetimeFigureOut">
              <a:rPr lang="ru-RU" altLang="ru-RU"/>
              <a:pPr>
                <a:defRPr/>
              </a:pPr>
              <a:t>09.09.2016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4" tIns="46627" rIns="93254" bIns="4662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288" y="4715707"/>
            <a:ext cx="5439101" cy="446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807" tIns="46403" rIns="92807" bIns="464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29817"/>
            <a:ext cx="2946247" cy="49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807" tIns="46403" rIns="92807" bIns="46403" numCol="1" anchor="b" anchorCtr="0" compatLnSpc="1">
            <a:prstTxWarp prst="textNoShape">
              <a:avLst/>
            </a:prstTxWarp>
          </a:bodyPr>
          <a:lstStyle>
            <a:lvl1pPr defTabSz="916335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9826" y="9429817"/>
            <a:ext cx="2946246" cy="49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807" tIns="46403" rIns="92807" bIns="46403" numCol="1" anchor="b" anchorCtr="0" compatLnSpc="1">
            <a:prstTxWarp prst="textNoShape">
              <a:avLst/>
            </a:prstTxWarp>
          </a:bodyPr>
          <a:lstStyle>
            <a:lvl1pPr algn="r" defTabSz="916335">
              <a:defRPr sz="1200"/>
            </a:lvl1pPr>
          </a:lstStyle>
          <a:p>
            <a:pPr>
              <a:defRPr/>
            </a:pPr>
            <a:fld id="{CED81E32-BEA0-4404-A14A-62EF260F04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40431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7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6849" indent="-286266" defTabSz="9147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9859" indent="-228693" defTabSz="9147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0443" indent="-228693" defTabSz="9147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1026" indent="-228693" defTabSz="9147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1609" indent="-228693" defTabSz="9147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2193" indent="-228693" defTabSz="9147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2776" indent="-228693" defTabSz="9147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13359" indent="-228693" defTabSz="9147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92E4804-FE42-48B7-B68D-9EC20F68A1AD}" type="slidenum">
              <a:rPr lang="ru-RU" altLang="ru-RU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D81E32-BEA0-4404-A14A-62EF260F0479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2700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9357FF-4D84-4197-BC20-AE4C671E9F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65949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7C64978-3440-4B7F-9EF6-28439D432F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71741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8600" y="1"/>
            <a:ext cx="2108200" cy="6126163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0826" y="1"/>
            <a:ext cx="6175375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83191EF-7450-4C28-9ACC-E2D6F8C6C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60485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088C80-7F5E-4FA3-AEB8-C656C4678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35570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96A205E-141B-4DAE-99F5-DF92C26FD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28284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E8767CF-2F9C-4E8D-907D-BBC38B903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43426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6805E33-9998-41B4-8D36-D7C0DF4037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3311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53B7B80-E22D-425F-A6CA-7EC41A912C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01993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2003DC6-6F65-489F-A9DE-F84AB2BB14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03141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6A39DC5-BE7A-4EC0-83E5-1984A77094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810782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DA0F000-EDBE-4EFF-91BB-432B63AB82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82687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1CF34CE-5F9A-40C3-9017-7C70847CF6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308292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6BFB2F-3CE3-47D0-AB7C-5720A583E7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488006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6707CDE-E970-4B72-821A-08793A1B10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530525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8600" y="1"/>
            <a:ext cx="2108200" cy="6126163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0826" y="1"/>
            <a:ext cx="6175375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BD72A13-8F6F-4E15-850F-1ECD9182F1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27215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6"/>
          <p:cNvSpPr>
            <a:spLocks noChangeAspect="1"/>
          </p:cNvSpPr>
          <p:nvPr/>
        </p:nvSpPr>
        <p:spPr bwMode="auto">
          <a:xfrm>
            <a:off x="231775" y="63500"/>
            <a:ext cx="73977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13285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955650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0C1B86-C574-4D83-84F3-9E79E2CC3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915947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76B7AC3-7D9E-4B0B-8DCD-2D495D7E2F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962142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7E1DA97-6E17-48F6-9A22-B6BF0DA6AC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520217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7D79490-ADF5-43C1-A139-E6CAB2AE38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050013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31BF230-7A58-4463-9144-D4B650887F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222597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D774B14-E42A-4561-BD6F-B11E6571F7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64988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DDDAE44-FBD7-47B1-BD4E-D39E652EC4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436746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16798FA-D9E2-4A4A-AF8C-11910B8992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066937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B0E435-E892-4196-A538-78BF4ED6D3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928146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742865-D13C-4B37-B96C-DD3DEEA0F2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045880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8600" y="1"/>
            <a:ext cx="2108200" cy="6126163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0826" y="1"/>
            <a:ext cx="6175375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E688EA4-26D6-4918-8483-205586C906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927478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6"/>
          <p:cNvSpPr>
            <a:spLocks noChangeAspect="1"/>
          </p:cNvSpPr>
          <p:nvPr/>
        </p:nvSpPr>
        <p:spPr bwMode="auto">
          <a:xfrm>
            <a:off x="250825" y="85725"/>
            <a:ext cx="7207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13285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662106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EEC9358-0F66-4A1B-8E12-1BD78163C4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456810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185B4BA-A5BA-4315-A912-9DDE0A0B2F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282224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02300EE-28AB-47D2-A115-571A012AE0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988965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FAA364-01AB-409F-A06C-05C5689F10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662206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4D7368E-D4BA-4891-B801-35713E585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34131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7193F3-DE77-480D-A739-B1D35200AE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96758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6FABF1-BA24-4228-9BC4-6F15B26D2A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27391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6BD8A2E-8BF1-4B0F-A843-9A798896B4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437820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DACC6EA-11CB-49C4-91A3-38A03217E6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763313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CE6001-5017-4B69-8455-0CE84BC535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10731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8600" y="1"/>
            <a:ext cx="2108200" cy="6126163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0826" y="1"/>
            <a:ext cx="6175375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428C655-FB85-44C3-91D9-7CCE795812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41356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13285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7670254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AAAD0B1-3384-45CD-9D9E-DD3CFC2064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980606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C7A721E-5015-44E5-82F4-AD0956BDB4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576695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0B05DF2-DDB6-4108-B86C-8483B31BAE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022225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C711209-58B7-49D7-B602-F96392CC49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55650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7C1848C-0052-407E-950E-DABAF0A726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919246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C71872-4ACF-419A-B493-BB2473C6B3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18789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243C3F0-C77F-455B-B04C-2227AB09BE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484545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396E15-E4DA-44FE-9B3B-318DF9EA40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102874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22D533-D05C-4B57-882D-AC4B91032C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35124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4D7D32-DD30-438C-A6EB-A581C18E18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05900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8600" y="1"/>
            <a:ext cx="2108200" cy="6126163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0826" y="1"/>
            <a:ext cx="6175375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2307DEA-5EE6-4EAD-B2C5-4822F1DBD6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885672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0FEC3E3-6027-4587-BB4E-03CE2D55E9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3471339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799CE8F-08FA-4E80-8E5C-E91D288F9C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23166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DAD4BDB-7D87-4823-B9AD-EEB6B8B485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759335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4BC123-A0A2-4604-8B6C-D5B36562D2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52840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7C2407D-421C-4A0E-AE23-4B1D5511DD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69750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1F5A1E-9AD7-46CE-8EA7-069212B523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803443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176657D-4682-4782-8ABE-53FF9C480A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899985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A9FC38-1959-48E5-80C8-FFA39F6468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198194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42F943-DBBA-4E9F-9545-44C3F7EABD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558092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711C02-7053-42BC-A41F-2BB63E0EB3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594943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DE6DCDB-BF64-4A58-8DA7-112122DE30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050283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8600" y="1"/>
            <a:ext cx="2108200" cy="6126163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0826" y="1"/>
            <a:ext cx="6175375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CE9CBD1-3467-49DD-A820-AC30999F0E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598325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63C135-9F25-4A04-8072-155AD7CDE2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805232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330174-3F2A-4601-8AF1-50DC79E7DB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571250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71F5B1-BDE2-427A-9516-1EF96B7079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60009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8C0AEF1-6D3B-4E94-9AD1-5C4E5DB6DA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59021"/>
      </p:ext>
    </p:extLst>
  </p:cSld>
  <p:clrMapOvr>
    <a:masterClrMapping/>
  </p:clrMapOvr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02134D8-DCC2-4632-8EC5-6DAD76FACC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406436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D603464-E508-42B2-8BFC-801B4BB553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184308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FBEE471-E304-446A-B6CA-DDFE8B6878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48676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E1A6B48-949B-435F-9024-A5DBF6708A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427682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BE3ABC4-B41E-4831-A90B-5B51018A2A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191913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21ECD9-D5F8-4FB5-B2DA-DBF8970A5E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81383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1"/>
            <a:ext cx="7705725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11D6A75-8E4F-48D6-9B50-BF8EFC3D65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824413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8600" y="1"/>
            <a:ext cx="2108200" cy="6126163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0826" y="1"/>
            <a:ext cx="6175375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2BCEA6B-9BDD-4669-B09F-16649496D9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40593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6D9764A-4AB8-429C-AF04-D88480A760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27810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27988" y="150813"/>
            <a:ext cx="925512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6A4893-24D9-4479-A876-ED03FA7916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81363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5E7121">
                  <a:alpha val="84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6453188"/>
            <a:ext cx="9144000" cy="365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tint val="980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5E712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89098" name="Rectangle 10"/>
          <p:cNvSpPr>
            <a:spLocks noChangeArrowheads="1"/>
          </p:cNvSpPr>
          <p:nvPr/>
        </p:nvSpPr>
        <p:spPr bwMode="auto">
          <a:xfrm>
            <a:off x="0" y="679450"/>
            <a:ext cx="9144000" cy="365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tint val="980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7" r:id="rId1"/>
    <p:sldLayoutId id="2147485248" r:id="rId2"/>
    <p:sldLayoutId id="2147485249" r:id="rId3"/>
    <p:sldLayoutId id="2147485250" r:id="rId4"/>
    <p:sldLayoutId id="2147485251" r:id="rId5"/>
    <p:sldLayoutId id="2147485252" r:id="rId6"/>
    <p:sldLayoutId id="2147485253" r:id="rId7"/>
    <p:sldLayoutId id="2147485254" r:id="rId8"/>
    <p:sldLayoutId id="2147485255" r:id="rId9"/>
    <p:sldLayoutId id="2147485256" r:id="rId10"/>
    <p:sldLayoutId id="2147485257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56604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6272213"/>
            <a:ext cx="9144000" cy="365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tint val="980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0" y="0"/>
            <a:ext cx="9180513" cy="935038"/>
          </a:xfrm>
          <a:prstGeom prst="rect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56604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89098" name="Rectangle 10"/>
          <p:cNvSpPr>
            <a:spLocks noChangeArrowheads="1"/>
          </p:cNvSpPr>
          <p:nvPr/>
        </p:nvSpPr>
        <p:spPr bwMode="auto">
          <a:xfrm flipV="1">
            <a:off x="0" y="935038"/>
            <a:ext cx="9180513" cy="46037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tint val="980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58" r:id="rId1"/>
    <p:sldLayoutId id="2147485259" r:id="rId2"/>
    <p:sldLayoutId id="2147485260" r:id="rId3"/>
    <p:sldLayoutId id="2147485261" r:id="rId4"/>
    <p:sldLayoutId id="2147485262" r:id="rId5"/>
    <p:sldLayoutId id="2147485263" r:id="rId6"/>
    <p:sldLayoutId id="2147485264" r:id="rId7"/>
    <p:sldLayoutId id="2147485265" r:id="rId8"/>
    <p:sldLayoutId id="2147485266" r:id="rId9"/>
    <p:sldLayoutId id="2147485267" r:id="rId10"/>
    <p:sldLayoutId id="2147485268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56604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6272213"/>
            <a:ext cx="9144000" cy="365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tint val="980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0" y="0"/>
            <a:ext cx="9180513" cy="935038"/>
          </a:xfrm>
          <a:prstGeom prst="rect">
            <a:avLst/>
          </a:prstGeom>
          <a:gradFill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rgbClr val="56604C">
                  <a:lumMod val="100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89098" name="Rectangle 10"/>
          <p:cNvSpPr>
            <a:spLocks noChangeArrowheads="1"/>
          </p:cNvSpPr>
          <p:nvPr/>
        </p:nvSpPr>
        <p:spPr bwMode="auto">
          <a:xfrm flipV="1">
            <a:off x="0" y="935038"/>
            <a:ext cx="9180513" cy="46037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tint val="980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pic>
        <p:nvPicPr>
          <p:cNvPr id="3078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194425"/>
            <a:ext cx="41068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69" r:id="rId1"/>
    <p:sldLayoutId id="2147485270" r:id="rId2"/>
    <p:sldLayoutId id="2147485271" r:id="rId3"/>
    <p:sldLayoutId id="2147485272" r:id="rId4"/>
    <p:sldLayoutId id="2147485273" r:id="rId5"/>
    <p:sldLayoutId id="2147485274" r:id="rId6"/>
    <p:sldLayoutId id="2147485275" r:id="rId7"/>
    <p:sldLayoutId id="2147485276" r:id="rId8"/>
    <p:sldLayoutId id="2147485277" r:id="rId9"/>
    <p:sldLayoutId id="2147485278" r:id="rId10"/>
    <p:sldLayoutId id="2147485279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56604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6272213"/>
            <a:ext cx="9144000" cy="365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tint val="980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0" y="0"/>
            <a:ext cx="9180513" cy="935038"/>
          </a:xfrm>
          <a:prstGeom prst="rect">
            <a:avLst/>
          </a:prstGeom>
          <a:gradFill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rgbClr val="56604C">
                  <a:lumMod val="100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89098" name="Rectangle 10"/>
          <p:cNvSpPr>
            <a:spLocks noChangeArrowheads="1"/>
          </p:cNvSpPr>
          <p:nvPr/>
        </p:nvSpPr>
        <p:spPr bwMode="auto">
          <a:xfrm flipV="1">
            <a:off x="0" y="935038"/>
            <a:ext cx="9180513" cy="46037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tint val="980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pic>
        <p:nvPicPr>
          <p:cNvPr id="4102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194425"/>
            <a:ext cx="41068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80" r:id="rId1"/>
    <p:sldLayoutId id="2147485281" r:id="rId2"/>
    <p:sldLayoutId id="2147485282" r:id="rId3"/>
    <p:sldLayoutId id="2147485283" r:id="rId4"/>
    <p:sldLayoutId id="2147485284" r:id="rId5"/>
    <p:sldLayoutId id="2147485285" r:id="rId6"/>
    <p:sldLayoutId id="2147485286" r:id="rId7"/>
    <p:sldLayoutId id="2147485287" r:id="rId8"/>
    <p:sldLayoutId id="2147485288" r:id="rId9"/>
    <p:sldLayoutId id="2147485289" r:id="rId10"/>
    <p:sldLayoutId id="2147485290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56604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6272213"/>
            <a:ext cx="9144000" cy="365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tint val="980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0" y="0"/>
            <a:ext cx="9180513" cy="935038"/>
          </a:xfrm>
          <a:prstGeom prst="rect">
            <a:avLst/>
          </a:prstGeom>
          <a:gradFill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rgbClr val="56604C">
                  <a:lumMod val="100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89098" name="Rectangle 10"/>
          <p:cNvSpPr>
            <a:spLocks noChangeArrowheads="1"/>
          </p:cNvSpPr>
          <p:nvPr/>
        </p:nvSpPr>
        <p:spPr bwMode="auto">
          <a:xfrm flipV="1">
            <a:off x="0" y="935038"/>
            <a:ext cx="9180513" cy="46037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tint val="980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pic>
        <p:nvPicPr>
          <p:cNvPr id="512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194425"/>
            <a:ext cx="41068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91" r:id="rId1"/>
    <p:sldLayoutId id="2147485292" r:id="rId2"/>
    <p:sldLayoutId id="2147485293" r:id="rId3"/>
    <p:sldLayoutId id="2147485294" r:id="rId4"/>
    <p:sldLayoutId id="2147485295" r:id="rId5"/>
    <p:sldLayoutId id="2147485296" r:id="rId6"/>
    <p:sldLayoutId id="2147485297" r:id="rId7"/>
    <p:sldLayoutId id="2147485298" r:id="rId8"/>
    <p:sldLayoutId id="2147485299" r:id="rId9"/>
    <p:sldLayoutId id="2147485300" r:id="rId10"/>
    <p:sldLayoutId id="2147485301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5E7121">
                  <a:alpha val="84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6453188"/>
            <a:ext cx="9144000" cy="365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tint val="980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5E712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89098" name="Rectangle 10"/>
          <p:cNvSpPr>
            <a:spLocks noChangeArrowheads="1"/>
          </p:cNvSpPr>
          <p:nvPr/>
        </p:nvSpPr>
        <p:spPr bwMode="auto">
          <a:xfrm>
            <a:off x="0" y="679450"/>
            <a:ext cx="9144000" cy="365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tint val="980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6150" name="Rectangle 3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C5E39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6272213"/>
            <a:ext cx="9144000" cy="365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tint val="980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6152" name="Rectangle 7"/>
          <p:cNvSpPr>
            <a:spLocks noChangeArrowheads="1"/>
          </p:cNvSpPr>
          <p:nvPr/>
        </p:nvSpPr>
        <p:spPr bwMode="auto">
          <a:xfrm>
            <a:off x="0" y="0"/>
            <a:ext cx="9180513" cy="935038"/>
          </a:xfrm>
          <a:prstGeom prst="rect">
            <a:avLst/>
          </a:prstGeom>
          <a:gradFill rotWithShape="1">
            <a:gsLst>
              <a:gs pos="0">
                <a:srgbClr val="D6EBAF"/>
              </a:gs>
              <a:gs pos="100000">
                <a:srgbClr val="5E712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 flipV="1">
            <a:off x="0" y="935038"/>
            <a:ext cx="9180513" cy="46037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tint val="980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pic>
        <p:nvPicPr>
          <p:cNvPr id="6154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194425"/>
            <a:ext cx="41068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02" r:id="rId1"/>
    <p:sldLayoutId id="2147485303" r:id="rId2"/>
    <p:sldLayoutId id="2147485304" r:id="rId3"/>
    <p:sldLayoutId id="2147485305" r:id="rId4"/>
    <p:sldLayoutId id="2147485306" r:id="rId5"/>
    <p:sldLayoutId id="2147485307" r:id="rId6"/>
    <p:sldLayoutId id="2147485308" r:id="rId7"/>
    <p:sldLayoutId id="2147485309" r:id="rId8"/>
    <p:sldLayoutId id="2147485310" r:id="rId9"/>
    <p:sldLayoutId id="2147485311" r:id="rId10"/>
    <p:sldLayoutId id="2147485312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5E7121">
                  <a:alpha val="84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6453188"/>
            <a:ext cx="9144000" cy="365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tint val="980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5E712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89098" name="Rectangle 10"/>
          <p:cNvSpPr>
            <a:spLocks noChangeArrowheads="1"/>
          </p:cNvSpPr>
          <p:nvPr/>
        </p:nvSpPr>
        <p:spPr bwMode="auto">
          <a:xfrm>
            <a:off x="0" y="679450"/>
            <a:ext cx="9144000" cy="365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tint val="980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7174" name="Rectangle 3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5E712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6272213"/>
            <a:ext cx="9144000" cy="365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tint val="980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0" y="0"/>
            <a:ext cx="9180513" cy="935038"/>
          </a:xfrm>
          <a:prstGeom prst="rect">
            <a:avLst/>
          </a:prstGeom>
          <a:gradFill rotWithShape="1">
            <a:gsLst>
              <a:gs pos="0">
                <a:schemeClr val="accent3">
                  <a:lumMod val="95000"/>
                </a:schemeClr>
              </a:gs>
              <a:gs pos="100000">
                <a:srgbClr val="5E7121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 flipV="1">
            <a:off x="0" y="935038"/>
            <a:ext cx="9180513" cy="46037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tint val="980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pic>
        <p:nvPicPr>
          <p:cNvPr id="7178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194425"/>
            <a:ext cx="41068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13" r:id="rId1"/>
    <p:sldLayoutId id="2147485314" r:id="rId2"/>
    <p:sldLayoutId id="2147485315" r:id="rId3"/>
    <p:sldLayoutId id="2147485316" r:id="rId4"/>
    <p:sldLayoutId id="2147485317" r:id="rId5"/>
    <p:sldLayoutId id="2147485318" r:id="rId6"/>
    <p:sldLayoutId id="2147485319" r:id="rId7"/>
    <p:sldLayoutId id="2147485320" r:id="rId8"/>
    <p:sldLayoutId id="2147485321" r:id="rId9"/>
    <p:sldLayoutId id="2147485322" r:id="rId10"/>
    <p:sldLayoutId id="2147485323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Iris" pitchFamily="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34925" y="1628775"/>
            <a:ext cx="8955088" cy="0"/>
          </a:xfrm>
          <a:prstGeom prst="line">
            <a:avLst/>
          </a:prstGeom>
          <a:ln w="50800" cmpd="thickThin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4925" y="5373688"/>
            <a:ext cx="8955088" cy="0"/>
          </a:xfrm>
          <a:prstGeom prst="line">
            <a:avLst/>
          </a:prstGeom>
          <a:ln w="50800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020" name="Прямоугольник 2"/>
          <p:cNvSpPr>
            <a:spLocks noChangeArrowheads="1"/>
          </p:cNvSpPr>
          <p:nvPr/>
        </p:nvSpPr>
        <p:spPr bwMode="auto">
          <a:xfrm>
            <a:off x="467544" y="2272804"/>
            <a:ext cx="8208912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3600" b="1" i="1" dirty="0" smtClean="0">
                <a:latin typeface="Times New Roman" pitchFamily="18" charset="0"/>
                <a:cs typeface="Times New Roman" pitchFamily="18" charset="0"/>
              </a:rPr>
              <a:t>«С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анитарное и лесопатологическое состояния лесов</a:t>
            </a:r>
          </a:p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Республики Бурятия</a:t>
            </a:r>
            <a:r>
              <a:rPr lang="ru-RU" altLang="ru-RU" sz="36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altLang="ru-RU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  <a:t>Улан-Удэ 2016 г.</a:t>
            </a:r>
            <a:endParaRPr lang="ru-RU" alt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021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720"/>
            <a:ext cx="900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6334780"/>
            <a:ext cx="7524327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Центр защиты леса Республики Бурятия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77888" y="188640"/>
            <a:ext cx="6588224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Российский центр защиты леса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 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849" y="1412775"/>
            <a:ext cx="85321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tabLst>
                <a:tab pos="900113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Площадь погибших насаждений от насекомых вредителей оставшихся на корню на конец отчетного периода составляет 9,6 тыс. га. Наибольшая площадь оставшихся на корню погибших насаждений от насекомых вредителей (сибирский коконопряд) сосредоточена в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Окинском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лесничестве – 9,1 тыс. га.  Разработка данных погибших насаждений в виду недоступности участков экономически нецелесообразна. </a:t>
            </a:r>
          </a:p>
        </p:txBody>
      </p:sp>
    </p:spTree>
    <p:extLst>
      <p:ext uri="{BB962C8B-B14F-4D97-AF65-F5344CB8AC3E}">
        <p14:creationId xmlns:p14="http://schemas.microsoft.com/office/powerpoint/2010/main" val="216770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 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4099" name="Picture 3" descr="P:\Foto_Collection\2012 год\Окинское лесничество (очаг сибирского коконопряда)\DSC019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4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6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 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2050" name="Picture 2" descr="P:\Foto_Collection\2014 год\Окинский район июль 2014\DSC033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39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65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 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495" y="1556792"/>
            <a:ext cx="89644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Воздействие погодных условий (засухи) оказали свое влияние на </a:t>
            </a:r>
            <a:r>
              <a:rPr lang="ru-RU" sz="2400" dirty="0" smtClean="0">
                <a:latin typeface="Times New Roman"/>
                <a:ea typeface="Calibri"/>
              </a:rPr>
              <a:t>состояние сосновых  </a:t>
            </a:r>
            <a:r>
              <a:rPr lang="ru-RU" sz="2400" dirty="0">
                <a:latin typeface="Times New Roman"/>
                <a:ea typeface="Calibri"/>
              </a:rPr>
              <a:t>насаждений.  Засушливые вегетационные периоды последних трех лет стали  причиной усыхания сосновых насаждений в </a:t>
            </a:r>
            <a:r>
              <a:rPr lang="ru-RU" sz="2400" dirty="0" err="1">
                <a:latin typeface="Times New Roman"/>
                <a:ea typeface="Calibri"/>
              </a:rPr>
              <a:t>Баргузинской</a:t>
            </a:r>
            <a:r>
              <a:rPr lang="ru-RU" sz="2400" dirty="0">
                <a:latin typeface="Times New Roman"/>
                <a:ea typeface="Calibri"/>
              </a:rPr>
              <a:t> долине. Наиболее интенсивно процесс усыхания отмечается на </a:t>
            </a:r>
            <a:r>
              <a:rPr lang="ru-RU" sz="2400" dirty="0" err="1">
                <a:latin typeface="Times New Roman"/>
                <a:ea typeface="Calibri"/>
              </a:rPr>
              <a:t>пристепных</a:t>
            </a:r>
            <a:r>
              <a:rPr lang="ru-RU" sz="2400" dirty="0">
                <a:latin typeface="Times New Roman"/>
                <a:ea typeface="Calibri"/>
              </a:rPr>
              <a:t> лесных территориях бассейна реки Баргузин, это </a:t>
            </a:r>
            <a:r>
              <a:rPr lang="ru-RU" sz="2400" dirty="0" err="1">
                <a:latin typeface="Times New Roman"/>
                <a:ea typeface="Calibri"/>
              </a:rPr>
              <a:t>Курумканское</a:t>
            </a:r>
            <a:r>
              <a:rPr lang="ru-RU" sz="2400" dirty="0">
                <a:latin typeface="Times New Roman"/>
                <a:ea typeface="Calibri"/>
              </a:rPr>
              <a:t>, </a:t>
            </a:r>
            <a:r>
              <a:rPr lang="ru-RU" sz="2400" dirty="0" err="1">
                <a:latin typeface="Times New Roman"/>
                <a:ea typeface="Calibri"/>
              </a:rPr>
              <a:t>Баргузинское</a:t>
            </a:r>
            <a:r>
              <a:rPr lang="ru-RU" sz="2400" dirty="0">
                <a:latin typeface="Times New Roman"/>
                <a:ea typeface="Calibri"/>
              </a:rPr>
              <a:t> лесничества. Усыхание приурочено к южным склонам и опушкам насаждений. Характер усыхания мозаичный. Площадь </a:t>
            </a:r>
            <a:r>
              <a:rPr lang="ru-RU" sz="2400" dirty="0" smtClean="0">
                <a:latin typeface="Times New Roman"/>
                <a:ea typeface="Calibri"/>
              </a:rPr>
              <a:t>составляет </a:t>
            </a:r>
            <a:r>
              <a:rPr lang="ru-RU" sz="2400" dirty="0">
                <a:latin typeface="Times New Roman"/>
                <a:ea typeface="Calibri"/>
              </a:rPr>
              <a:t>не менее 300 га. В 2017 году прогнозируется полное усыхание этих древостоев. </a:t>
            </a:r>
            <a:endParaRPr lang="ru-RU" sz="2400" dirty="0">
              <a:effectLst/>
              <a:latin typeface="Times New Roman"/>
              <a:ea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7" y="6300609"/>
            <a:ext cx="7416824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 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2" name="Picture 2" descr="O:\Руководство\Спиридонов А.М\карты к форуму\Bur_ref_Barguz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0" y="980728"/>
            <a:ext cx="8902026" cy="531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2050" name="Picture 2" descr="O:\ОЗЛ\Кокорин\ФОТО Усыхание в Куйтуне\20160711_123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26114"/>
            <a:ext cx="8460678" cy="50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9" name="Picture 2" descr="O:\ОЗЛ\Кокорин\ФОТО Усыхание в Куйтуне\20160711_123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5"/>
            <a:ext cx="7992888" cy="509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44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8874" y="1412776"/>
            <a:ext cx="849694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0043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кедровых лесов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Тункинском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национальном парке.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90043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В 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2013 году филиалом ФБУ «Рослесозащита»  «Центр защиты леса Республики Бурятия», выявлены повреждённые и погибшие </a:t>
            </a:r>
            <a:r>
              <a:rPr lang="ru-RU" sz="20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кедрово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пихтовые насаждения в ФГБУ «НП </a:t>
            </a:r>
            <a:r>
              <a:rPr lang="ru-RU" sz="20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Тункинский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площади </a:t>
            </a: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более 4 тыс.  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га. Причиной  ослабления насаждений предположительно являются бактериальные заболевания (Бактериальная водянка хвойных).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Заражению болезнью наиболее сильно подвержены кедровые древостои в которых проводилась заготовка кедрового ореха. Через механические повреждения происходит проникновение бактерий внутрь ствола.   Характерным признаком бактериальной водянки хвойных является изменение окраски хвои - сначала она желтеет, затем становится оранжево-красной или розовато-красной и сероватой, а затем засыхает. Изменение окраски хвои  происходит в любой части кроны дерева - в вершине, сбоку, снизу, в середине кроны, на отдельных мутовках и ветвях или по всей кроне сразу.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07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008" y="1124744"/>
            <a:ext cx="892899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90043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поперечном срезе стволов любого возраста и категорий санитарного состояния видно мокрое ложное ядро, почти всегда с неровными более темными краями. Древесина корней часто тоже мокрая.    Последствия поражения: Ослабление и усыхание кедра и пихты всех возрастов. Ослабленные бактериальной водянкой деревья повреждаются короедом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шестизубчатым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и окончательно усыхают.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Аналогичные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повреждения кедровых насаждений выявлены в Иркутской области в </a:t>
            </a:r>
            <a:r>
              <a:rPr lang="ru-RU" sz="20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Слюдянском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Усольском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районах (ЦЗЛ Иркутской области, 2012) и в Республике Бурятия в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Гусиноозёрском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Бабушкинском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лесничествах (ЦЗЛ Республики Бурятия, 2011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), </a:t>
            </a:r>
            <a:r>
              <a:rPr lang="ru-RU" sz="20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абанском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лесничестве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(ЦЗЛ Республики Бурятия,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2010). 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ФГБУ «Байкальский биосферный заповедник» по информации администрации заповедника, аналогичные повреждения кедровых лесов встречаются практически на всей площади заповедника. И в последнее время 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их площадь возрастает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endParaRPr lang="ru-RU" sz="20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4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1026" name="Picture 2" descr="O:\Руководство\Спиридонов А.М\Доклад на 14 сентября\Bur_ref_Usyhanie_Tun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24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4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 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79512" y="1146811"/>
            <a:ext cx="878497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19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Основными причинами неудовлетворительного состояния лесов Республики Бурятия являются пожары, насекомые, погодные условия, болезни леса и антропогенные факторы.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3619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Площадь насаждений с нарушенной и утраченной биологической устойчивостью, на конец августа 2016 года по данным формы 1-ОЛПМ-Рослесозащита «Оперативная информация о ходе обследования и разработки поврежденных и погибших насаждений» составляет 210 тыс. га, в том числе погибших насаждений – 106,9 тыс. га.</a:t>
            </a:r>
          </a:p>
          <a:p>
            <a:pPr indent="361950" algn="just" eaLnBrk="0" hangingPunct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Максимальные площади погибших насаждений оставшихся на корню отмечаются из-за повреждения лесными пожарами разных лет давности – 96,5 тыс. га.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24929" name="Rectangle 1"/>
          <p:cNvSpPr>
            <a:spLocks noChangeArrowheads="1"/>
          </p:cNvSpPr>
          <p:nvPr/>
        </p:nvSpPr>
        <p:spPr bwMode="auto">
          <a:xfrm>
            <a:off x="251520" y="3271624"/>
            <a:ext cx="87129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19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E:\Тунка\DSC065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49387"/>
            <a:ext cx="8460679" cy="48512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555776" y="908720"/>
            <a:ext cx="3671805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Погибшие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</a:rPr>
              <a:t>кедровые насаждения.</a:t>
            </a:r>
            <a:endParaRPr lang="ru-RU" b="1" dirty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179512" y="3374990"/>
            <a:ext cx="87849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19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E:\Тунка\DSC0649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6" y="1052736"/>
            <a:ext cx="2808311" cy="255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E:\Тунка\DSC0648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378" y="1086622"/>
            <a:ext cx="2722376" cy="229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95386"/>
            <a:ext cx="3097213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75867"/>
            <a:ext cx="3002746" cy="204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E:\Тунка\DSC0648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953" y="3517745"/>
            <a:ext cx="3762300" cy="2407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19007" y="3019599"/>
            <a:ext cx="57059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4400" b="1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alt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 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280949"/>
            <a:ext cx="87849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Наибольшие площади погибших насаждений оставшихся на корню от лесных пожаров сосредоточены в следующих лесничествах:</a:t>
            </a:r>
          </a:p>
          <a:p>
            <a:pPr marL="361950" indent="361950"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Кикинское лесничество – 11,2 тыс. га;</a:t>
            </a:r>
          </a:p>
          <a:p>
            <a:pPr marL="361950" indent="361950"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Байкальское лесничество – 9,9 тыс. га;</a:t>
            </a:r>
          </a:p>
          <a:p>
            <a:pPr marL="361950" indent="361950"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Курбинское лесничество – 9,3 тыс. га;</a:t>
            </a:r>
          </a:p>
          <a:p>
            <a:pPr marL="361950" indent="361950"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Верхне-Баргузинское лесничество – 7,4 тыс. га;</a:t>
            </a:r>
          </a:p>
          <a:p>
            <a:pPr marL="361950" indent="361950"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Кижингинское лесничество – 5,3 тыс.га;</a:t>
            </a:r>
          </a:p>
          <a:p>
            <a:pPr marL="361950" indent="361950"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Усть-Баргузинское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Заиграевское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4,2 тыс.га.</a:t>
            </a:r>
          </a:p>
          <a:p>
            <a:pPr indent="36195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Наиболее распространенным фактором гибели насаждений выступает верховой пожар 1-3 летней давности. Площадь погибших насаждений оставшихся на корню от данного фактора составляет 62, 3 тыс. га.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 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2" y="1052736"/>
            <a:ext cx="86044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/>
                <a:ea typeface="Calibri"/>
              </a:rPr>
              <a:t>         В </a:t>
            </a:r>
            <a:r>
              <a:rPr lang="ru-RU" sz="2400" dirty="0">
                <a:latin typeface="Times New Roman"/>
                <a:ea typeface="Calibri"/>
              </a:rPr>
              <a:t>границах Байкальской природной территории </a:t>
            </a:r>
            <a:r>
              <a:rPr lang="ru-RU" sz="2400" dirty="0">
                <a:latin typeface="Times New Roman"/>
                <a:ea typeface="Times New Roman"/>
              </a:rPr>
              <a:t>насаждения, поврежденные верховыми пожарами 2015 года на площади </a:t>
            </a:r>
            <a:r>
              <a:rPr lang="ru-RU" sz="2400" dirty="0">
                <a:latin typeface="Times New Roman"/>
                <a:ea typeface="Calibri"/>
              </a:rPr>
              <a:t>62119</a:t>
            </a:r>
            <a:r>
              <a:rPr lang="ru-RU" sz="2400" dirty="0">
                <a:latin typeface="Times New Roman"/>
                <a:ea typeface="Times New Roman"/>
              </a:rPr>
              <a:t> га практически повсеместно утратили биологическую устойчивость и представлены в основном деревьями категории «свежий сухостой»</a:t>
            </a:r>
            <a:r>
              <a:rPr lang="ru-RU" sz="2400" dirty="0">
                <a:latin typeface="Times New Roman"/>
                <a:ea typeface="Calibri"/>
              </a:rPr>
              <a:t> в которых массово размножаются стволовые вредители. </a:t>
            </a:r>
            <a:r>
              <a:rPr lang="ru-RU" sz="2400" dirty="0" smtClean="0">
                <a:latin typeface="Times New Roman"/>
                <a:ea typeface="Calibri"/>
              </a:rPr>
              <a:t>Учитывая </a:t>
            </a:r>
            <a:r>
              <a:rPr lang="ru-RU" sz="2400" dirty="0">
                <a:latin typeface="Times New Roman"/>
                <a:ea typeface="Calibri"/>
              </a:rPr>
              <a:t>прогнозируемые засушливые периоды весны и начала лета 2017 года, все эти лесные массивы будут отработаны вредителями и усохнут.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6652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 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88"/>
            <a:ext cx="9144000" cy="647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 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288" y="1305342"/>
            <a:ext cx="82811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 smtClean="0">
                <a:solidFill>
                  <a:srgbClr val="FF0000"/>
                </a:solidFill>
                <a:latin typeface="Times New Roman"/>
                <a:ea typeface="Calibri"/>
              </a:rPr>
              <a:t>         </a:t>
            </a:r>
            <a:r>
              <a:rPr lang="ru-RU" sz="2400" dirty="0" smtClean="0">
                <a:latin typeface="Times New Roman"/>
                <a:ea typeface="Calibri"/>
              </a:rPr>
              <a:t>Основными </a:t>
            </a:r>
            <a:r>
              <a:rPr lang="ru-RU" sz="2400" dirty="0">
                <a:latin typeface="Times New Roman"/>
                <a:ea typeface="Calibri"/>
              </a:rPr>
              <a:t>болезнями, определяющими лесопатологическое состояние насаждений в лесном фонде республики, являются различные виды стволовых </a:t>
            </a:r>
            <a:r>
              <a:rPr lang="ru-RU" sz="2400" dirty="0" err="1" smtClean="0">
                <a:latin typeface="Times New Roman"/>
                <a:ea typeface="Calibri"/>
              </a:rPr>
              <a:t>гнилей</a:t>
            </a:r>
            <a:r>
              <a:rPr lang="ru-RU" sz="2400" dirty="0" smtClean="0">
                <a:latin typeface="Times New Roman"/>
                <a:ea typeface="Calibri"/>
              </a:rPr>
              <a:t> и бактериальные заболевания на площади 13564 га. </a:t>
            </a:r>
            <a:r>
              <a:rPr lang="ru-RU" sz="2400" dirty="0">
                <a:latin typeface="Times New Roman"/>
                <a:ea typeface="Calibri"/>
              </a:rPr>
              <a:t>Б</a:t>
            </a:r>
            <a:r>
              <a:rPr lang="ru-RU" sz="2400" dirty="0" smtClean="0">
                <a:latin typeface="Times New Roman"/>
                <a:ea typeface="Calibri"/>
              </a:rPr>
              <a:t>актериальными </a:t>
            </a:r>
            <a:r>
              <a:rPr lang="ru-RU" sz="2400" dirty="0">
                <a:latin typeface="Times New Roman"/>
                <a:ea typeface="Calibri"/>
              </a:rPr>
              <a:t>заболеваниями </a:t>
            </a:r>
            <a:r>
              <a:rPr lang="ru-RU" sz="2400" dirty="0" smtClean="0">
                <a:latin typeface="Times New Roman"/>
                <a:ea typeface="Calibri"/>
              </a:rPr>
              <a:t>повреждаются деревья </a:t>
            </a:r>
            <a:r>
              <a:rPr lang="ru-RU" sz="2400" dirty="0">
                <a:latin typeface="Times New Roman"/>
                <a:ea typeface="Calibri"/>
              </a:rPr>
              <a:t>кедра и </a:t>
            </a:r>
            <a:r>
              <a:rPr lang="ru-RU" sz="2400" dirty="0" smtClean="0">
                <a:latin typeface="Times New Roman"/>
                <a:ea typeface="Calibri"/>
              </a:rPr>
              <a:t>пихты. Основные </a:t>
            </a:r>
            <a:r>
              <a:rPr lang="ru-RU" sz="2400" dirty="0">
                <a:latin typeface="Times New Roman"/>
                <a:ea typeface="Calibri"/>
              </a:rPr>
              <a:t>очаги повреждения </a:t>
            </a:r>
            <a:r>
              <a:rPr lang="ru-RU" sz="2400" dirty="0" smtClean="0">
                <a:latin typeface="Times New Roman"/>
                <a:ea typeface="Calibri"/>
              </a:rPr>
              <a:t>кедрово-пихтовых </a:t>
            </a:r>
            <a:r>
              <a:rPr lang="ru-RU" sz="2400" dirty="0">
                <a:latin typeface="Times New Roman"/>
                <a:ea typeface="Calibri"/>
              </a:rPr>
              <a:t>древостоев от данных заболеваний расположены в Бабушкинском, </a:t>
            </a:r>
            <a:r>
              <a:rPr lang="ru-RU" sz="2400" dirty="0" smtClean="0">
                <a:latin typeface="Times New Roman"/>
                <a:ea typeface="Calibri"/>
              </a:rPr>
              <a:t>Гусиноозерском, </a:t>
            </a:r>
            <a:r>
              <a:rPr lang="ru-RU" sz="2400" dirty="0" err="1" smtClean="0">
                <a:latin typeface="Times New Roman"/>
                <a:ea typeface="Calibri"/>
              </a:rPr>
              <a:t>Кабанском</a:t>
            </a:r>
            <a:r>
              <a:rPr lang="ru-RU" sz="2400" dirty="0" smtClean="0">
                <a:latin typeface="Times New Roman"/>
                <a:ea typeface="Calibri"/>
              </a:rPr>
              <a:t> </a:t>
            </a:r>
            <a:r>
              <a:rPr lang="ru-RU" sz="2400" dirty="0">
                <a:latin typeface="Times New Roman"/>
                <a:ea typeface="Calibri"/>
              </a:rPr>
              <a:t>лесничествах на площади </a:t>
            </a:r>
            <a:r>
              <a:rPr lang="ru-RU" sz="2400" dirty="0" smtClean="0">
                <a:latin typeface="Times New Roman"/>
                <a:ea typeface="Calibri"/>
              </a:rPr>
              <a:t>более  </a:t>
            </a:r>
            <a:r>
              <a:rPr lang="ru-RU" sz="2400" dirty="0" smtClean="0">
                <a:latin typeface="Times New Roman"/>
                <a:ea typeface="Calibri"/>
              </a:rPr>
              <a:t>8 </a:t>
            </a:r>
            <a:r>
              <a:rPr lang="ru-RU" sz="2400" dirty="0">
                <a:latin typeface="Times New Roman"/>
                <a:ea typeface="Calibri"/>
              </a:rPr>
              <a:t>тыс. </a:t>
            </a:r>
            <a:r>
              <a:rPr lang="ru-RU" sz="2400" dirty="0" smtClean="0">
                <a:latin typeface="Times New Roman"/>
                <a:ea typeface="Calibri"/>
              </a:rPr>
              <a:t>га</a:t>
            </a:r>
            <a:r>
              <a:rPr lang="ru-RU" sz="2400" dirty="0">
                <a:latin typeface="Times New Roman"/>
                <a:ea typeface="Calibri"/>
              </a:rPr>
              <a:t>.</a:t>
            </a:r>
            <a:r>
              <a:rPr lang="ru-RU" sz="2400" dirty="0" smtClean="0">
                <a:latin typeface="Times New Roman"/>
                <a:ea typeface="Calibri"/>
              </a:rPr>
              <a:t> Общий </a:t>
            </a:r>
            <a:r>
              <a:rPr lang="ru-RU" sz="2400" dirty="0">
                <a:latin typeface="Times New Roman"/>
                <a:ea typeface="Calibri"/>
              </a:rPr>
              <a:t>отпад составляет </a:t>
            </a:r>
            <a:r>
              <a:rPr lang="ru-RU" sz="2400" dirty="0" smtClean="0">
                <a:latin typeface="Times New Roman"/>
                <a:ea typeface="Calibri"/>
              </a:rPr>
              <a:t>10-100 %.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Заражению болезнью наиболее сильно подвержены кедровые древостои в которых проводилась заготовка кедрового ореха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Подрост кедра и пихты здоровый составляет до 6 тыс. шт на 1 га.</a:t>
            </a:r>
            <a:r>
              <a:rPr lang="ru-RU" sz="2400" dirty="0" smtClean="0">
                <a:latin typeface="Times New Roman"/>
                <a:ea typeface="Calibri"/>
              </a:rPr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096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 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3075" name="Picture 3" descr="O:\Руководство\Спиридонов А.М\Доклад на 14 сентября\Bur_ref_Usyhanie_Kabans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4"/>
            <a:ext cx="9144000" cy="54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9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 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5122" name="Picture 2" descr="O:\Руководство\Спиридонов А.М\Доклад на 14 сентября\Bur_ref_Usyhanie_Babush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4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7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9"/>
          <p:cNvSpPr/>
          <p:nvPr/>
        </p:nvSpPr>
        <p:spPr>
          <a:xfrm>
            <a:off x="323850" y="66675"/>
            <a:ext cx="800100" cy="769938"/>
          </a:xfrm>
          <a:prstGeom prst="ellipse">
            <a:avLst/>
          </a:prstGeom>
          <a:ln w="76200">
            <a:solidFill>
              <a:srgbClr val="AAE6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4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82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2" y="188640"/>
            <a:ext cx="759633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50800"/>
                <a:solidFill>
                  <a:srgbClr val="A9FD7B"/>
                </a:solidFill>
              </a:rPr>
              <a:t>Центр защиты леса Республики Бурятия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300609"/>
            <a:ext cx="75243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670047, г. Улан-Удэ, ул. Северная, 133 </a:t>
            </a:r>
            <a:endParaRPr lang="en-US" sz="1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тел./факс: 332267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e-mail</a:t>
            </a:r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: </a:t>
            </a:r>
            <a:r>
              <a:rPr lang="en-US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czlrb@yandex.ru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7170" name="Picture 2" descr="O:\Руководство\Спиридонов А.М\Доклад на 14 сентября\Bur_ref_Usyhanie_G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400"/>
            <a:ext cx="9144000" cy="551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9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Iris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3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Iris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Iris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Iris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Iris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2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Iris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3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Iris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15568</TotalTime>
  <Words>1268</Words>
  <Application>Microsoft Office PowerPoint</Application>
  <PresentationFormat>Экран (4:3)</PresentationFormat>
  <Paragraphs>95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Тема2</vt:lpstr>
      <vt:lpstr>Тема3</vt:lpstr>
      <vt:lpstr>9_Специальное оформление</vt:lpstr>
      <vt:lpstr>10_Специальное оформление</vt:lpstr>
      <vt:lpstr>11_Специальное оформление</vt:lpstr>
      <vt:lpstr>12_Специальное оформление</vt:lpstr>
      <vt:lpstr>13_Специальное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ЦЗЛ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Ягунов</dc:creator>
  <cp:lastModifiedBy>Спиридонов Андрей Матвеевич</cp:lastModifiedBy>
  <cp:revision>1046</cp:revision>
  <cp:lastPrinted>2015-10-30T16:00:33Z</cp:lastPrinted>
  <dcterms:created xsi:type="dcterms:W3CDTF">2012-04-24T02:57:38Z</dcterms:created>
  <dcterms:modified xsi:type="dcterms:W3CDTF">2016-09-09T03:11:30Z</dcterms:modified>
</cp:coreProperties>
</file>