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77" r:id="rId8"/>
    <p:sldId id="266" r:id="rId9"/>
    <p:sldId id="260" r:id="rId10"/>
    <p:sldId id="261" r:id="rId11"/>
    <p:sldId id="274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6DB9-2F48-40E2-A8D9-39FD3E03F5C2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89F7-CD5A-43E7-A40C-9DAE37BB4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B00D-42A1-4F4B-8AD1-E12F616189FD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E37C-55C2-43F1-BFEC-B45D41B07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8F34-AD22-4FBD-8079-E6620BABD7F7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C0DF-3533-4430-ADB4-E3421F1CD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3B3F-48EE-4F13-A0DB-7E940056E8FA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A53B-2CD6-4540-8688-33EA8F38E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74DC-CDD6-4A81-8DC0-6D6406C91AC2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6B8C-B6A7-45BB-A0F4-ED081FB02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41AA-1031-46F3-9C89-21EFC8DB544B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EDE1-84E3-4365-9392-32E4BFF86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1C3B-940D-49B3-B305-5D7CA079D4B9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B52D-3732-42D1-990E-C3F457E65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574D-FE67-4263-B0F4-D71876CACC94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F543-2293-4140-A6B7-588ED689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37C4-A733-4ADD-9623-2B1280FD37B4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61FD-4EC4-4342-8E8D-BEEE012C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60C4-25F3-449A-A319-9CE7D4AE437D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42F3-1ED9-490A-A3CF-957679724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480FB-9D67-4235-9F49-4E0C56E5603E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6345-D76D-441B-BC03-CF7CD905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80C3E-6327-4AD9-8FA4-570441DE46B8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AFBDD-41E4-45F3-A214-EDA7EE944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0725" y="0"/>
            <a:ext cx="20732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bsu.ru/content/page/1004/fbgi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20129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685800" y="3160713"/>
            <a:ext cx="7772400" cy="2000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99"/>
                </a:solidFill>
              </a:rPr>
              <a:t>Научно-исследовательская работа студентов на ФБГиЗ</a:t>
            </a:r>
            <a:r>
              <a:rPr lang="ru-RU" sz="5400" b="1" smtClean="0">
                <a:solidFill>
                  <a:srgbClr val="003399"/>
                </a:solidFill>
              </a:rPr>
              <a:t/>
            </a:r>
            <a:br>
              <a:rPr lang="ru-RU" sz="5400" b="1" smtClean="0">
                <a:solidFill>
                  <a:srgbClr val="003399"/>
                </a:solidFill>
              </a:rPr>
            </a:br>
            <a:r>
              <a:rPr lang="ru-RU" sz="5400" b="1" smtClean="0">
                <a:solidFill>
                  <a:srgbClr val="003399"/>
                </a:solidFill>
              </a:rPr>
              <a:t>в 2016/2017 уч.г.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30213" y="188913"/>
            <a:ext cx="8283575" cy="892175"/>
          </a:xfrm>
        </p:spPr>
        <p:txBody>
          <a:bodyPr/>
          <a:lstStyle/>
          <a:p>
            <a:pPr eaLnBrk="1" hangingPunct="1"/>
            <a:r>
              <a:rPr lang="ru-RU" smtClean="0"/>
              <a:t>Медали, дипломы, грамоты и т.п.</a:t>
            </a:r>
          </a:p>
        </p:txBody>
      </p:sp>
      <p:pic>
        <p:nvPicPr>
          <p:cNvPr id="2253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1200150"/>
            <a:ext cx="3913187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8"/>
          <p:cNvPicPr>
            <a:picLocks noChangeAspect="1"/>
          </p:cNvPicPr>
          <p:nvPr/>
        </p:nvPicPr>
        <p:blipFill>
          <a:blip r:embed="rId3"/>
          <a:srcRect l="6184" t="8485" r="4268" b="8955"/>
          <a:stretch>
            <a:fillRect/>
          </a:stretch>
        </p:blipFill>
        <p:spPr bwMode="auto">
          <a:xfrm>
            <a:off x="4932363" y="1200150"/>
            <a:ext cx="3221037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eaLnBrk="1" hangingPunct="1"/>
            <a:r>
              <a:rPr lang="ru-RU" smtClean="0"/>
              <a:t>Межвузовские олимпиады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295275" y="1150938"/>
          <a:ext cx="8367713" cy="52720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3261">
                  <a:extLst>
                    <a:ext uri="{9D8B030D-6E8A-4147-A177-3AD203B41FA5}"/>
                  </a:extLst>
                </a:gridCol>
                <a:gridCol w="1762332">
                  <a:extLst>
                    <a:ext uri="{9D8B030D-6E8A-4147-A177-3AD203B41FA5}"/>
                  </a:extLst>
                </a:gridCol>
                <a:gridCol w="771543">
                  <a:extLst>
                    <a:ext uri="{9D8B030D-6E8A-4147-A177-3AD203B41FA5}"/>
                  </a:extLst>
                </a:gridCol>
                <a:gridCol w="1854381">
                  <a:extLst>
                    <a:ext uri="{9D8B030D-6E8A-4147-A177-3AD203B41FA5}"/>
                  </a:extLst>
                </a:gridCol>
                <a:gridCol w="1278652">
                  <a:extLst>
                    <a:ext uri="{9D8B030D-6E8A-4147-A177-3AD203B41FA5}"/>
                  </a:extLst>
                </a:gridCol>
                <a:gridCol w="1220076">
                  <a:extLst>
                    <a:ext uri="{9D8B030D-6E8A-4147-A177-3AD203B41FA5}"/>
                  </a:extLst>
                </a:gridCol>
                <a:gridCol w="1097901">
                  <a:extLst>
                    <a:ext uri="{9D8B030D-6E8A-4147-A177-3AD203B41FA5}"/>
                  </a:extLst>
                </a:gridCol>
              </a:tblGrid>
              <a:tr h="63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Викулин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Зомонов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Б., Хохлова М.,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Саая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С., Гаврилова Т.,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Карыма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01250, география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 по географии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Е.Э.,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к.г.н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доц.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Викулин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1 место,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Зомонов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Б., 2 место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Хохлова М., 3 место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Гомбоев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Гэсэр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курс, Зоологии и экологии, 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ХХIХ Республиканская олимпиада по экологии студентов образовательных заведений высшего образования, 21 марта 2016 года, БГСХА.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Бадмаева Е.Н. канд.биол.наук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Общекомандное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первенство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extLst>
                  <a:ext uri="{0D108BD9-81ED-4DB2-BD59-A6C34878D82A}"/>
                </a:extLst>
              </a:tr>
              <a:tr h="742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Тумурова Оюна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первенство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extLst>
                  <a:ext uri="{0D108BD9-81ED-4DB2-BD59-A6C34878D82A}"/>
                </a:extLst>
              </a:tr>
              <a:tr h="849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Аюшеева Туяна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первенство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extLst>
                  <a:ext uri="{0D108BD9-81ED-4DB2-BD59-A6C34878D82A}"/>
                </a:extLst>
              </a:tr>
              <a:tr h="636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Зина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Тюменцева Ольга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29" marR="41529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82613" y="239713"/>
            <a:ext cx="7886700" cy="776287"/>
          </a:xfrm>
        </p:spPr>
        <p:txBody>
          <a:bodyPr/>
          <a:lstStyle/>
          <a:p>
            <a:pPr algn="ctr" eaLnBrk="1" hangingPunct="1"/>
            <a:r>
              <a:rPr lang="ru-RU" smtClean="0"/>
              <a:t>Научные кружки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1450" y="1016000"/>
          <a:ext cx="8710613" cy="51911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0078">
                  <a:extLst>
                    <a:ext uri="{9D8B030D-6E8A-4147-A177-3AD203B41FA5}"/>
                  </a:extLst>
                </a:gridCol>
                <a:gridCol w="3259241">
                  <a:extLst>
                    <a:ext uri="{9D8B030D-6E8A-4147-A177-3AD203B41FA5}"/>
                  </a:extLst>
                </a:gridCol>
                <a:gridCol w="2322057">
                  <a:extLst>
                    <a:ext uri="{9D8B030D-6E8A-4147-A177-3AD203B41FA5}"/>
                  </a:extLst>
                </a:gridCol>
                <a:gridCol w="2548514">
                  <a:extLst>
                    <a:ext uri="{9D8B030D-6E8A-4147-A177-3AD203B41FA5}"/>
                  </a:extLst>
                </a:gridCol>
              </a:tblGrid>
              <a:tr h="484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Виды НИРС (название кружка, проблемной группы)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Ф.И.О. руководителя, уч. степень, уч. звание, должность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Ф.И.О. студента, номер группы, курс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  <a:tr h="5849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Растительный мир Бурятии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Цыренова М.Г., ст. преп., </a:t>
                      </a:r>
                      <a:r>
                        <a:rPr lang="ru-RU" sz="1000" dirty="0" err="1">
                          <a:effectLst/>
                        </a:rPr>
                        <a:t>канд.биол.наук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 человек (4 курс, 01130 - Голендухин Е., Цыбиков А., Мункуева Т., Китонова Н., Балданова Т., Цыбикова К.)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  <a:tr h="155980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Комнатное цветоводство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Пыжикова</a:t>
                      </a:r>
                      <a:r>
                        <a:rPr lang="ru-RU" sz="1000" dirty="0">
                          <a:effectLst/>
                        </a:rPr>
                        <a:t> Е.М., доцент, </a:t>
                      </a:r>
                      <a:r>
                        <a:rPr lang="ru-RU" sz="1000" dirty="0" err="1">
                          <a:effectLst/>
                        </a:rPr>
                        <a:t>канд.биол.наук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17 человек (4 курс, 01130 – </a:t>
                      </a:r>
                      <a:r>
                        <a:rPr lang="ru-RU" sz="1000" dirty="0" err="1">
                          <a:effectLst/>
                        </a:rPr>
                        <a:t>Кучумова</a:t>
                      </a:r>
                      <a:r>
                        <a:rPr lang="ru-RU" sz="1000" dirty="0">
                          <a:effectLst/>
                        </a:rPr>
                        <a:t> А., Козина Е., </a:t>
                      </a:r>
                      <a:r>
                        <a:rPr lang="ru-RU" sz="1000" dirty="0" err="1">
                          <a:effectLst/>
                        </a:rPr>
                        <a:t>Ринчинова</a:t>
                      </a:r>
                      <a:r>
                        <a:rPr lang="ru-RU" sz="1000" dirty="0">
                          <a:effectLst/>
                        </a:rPr>
                        <a:t> С., Степанова С., </a:t>
                      </a:r>
                      <a:r>
                        <a:rPr lang="ru-RU" sz="1000" dirty="0" err="1">
                          <a:effectLst/>
                        </a:rPr>
                        <a:t>Шохонова</a:t>
                      </a:r>
                      <a:r>
                        <a:rPr lang="ru-RU" sz="1000" dirty="0">
                          <a:effectLst/>
                        </a:rPr>
                        <a:t> В., </a:t>
                      </a:r>
                      <a:r>
                        <a:rPr lang="ru-RU" sz="1000" dirty="0" err="1">
                          <a:effectLst/>
                        </a:rPr>
                        <a:t>Ешисамбуева</a:t>
                      </a:r>
                      <a:r>
                        <a:rPr lang="ru-RU" sz="1000" dirty="0">
                          <a:effectLst/>
                        </a:rPr>
                        <a:t> Н., </a:t>
                      </a:r>
                      <a:r>
                        <a:rPr lang="ru-RU" sz="1000" dirty="0" err="1">
                          <a:effectLst/>
                        </a:rPr>
                        <a:t>Мальжунова</a:t>
                      </a:r>
                      <a:r>
                        <a:rPr lang="ru-RU" sz="1000" dirty="0">
                          <a:effectLst/>
                        </a:rPr>
                        <a:t> А., </a:t>
                      </a:r>
                      <a:r>
                        <a:rPr lang="ru-RU" sz="1000" dirty="0" err="1">
                          <a:effectLst/>
                        </a:rPr>
                        <a:t>Унагаева</a:t>
                      </a:r>
                      <a:r>
                        <a:rPr lang="ru-RU" sz="1000" dirty="0">
                          <a:effectLst/>
                        </a:rPr>
                        <a:t> У., </a:t>
                      </a:r>
                      <a:r>
                        <a:rPr lang="ru-RU" sz="1000" dirty="0" err="1">
                          <a:effectLst/>
                        </a:rPr>
                        <a:t>Муруева</a:t>
                      </a:r>
                      <a:r>
                        <a:rPr lang="ru-RU" sz="1000" dirty="0">
                          <a:effectLst/>
                        </a:rPr>
                        <a:t> Е., </a:t>
                      </a:r>
                      <a:r>
                        <a:rPr lang="ru-RU" sz="1000" dirty="0" err="1">
                          <a:effectLst/>
                        </a:rPr>
                        <a:t>Раднаев</a:t>
                      </a:r>
                      <a:r>
                        <a:rPr lang="ru-RU" sz="1000" dirty="0">
                          <a:effectLst/>
                        </a:rPr>
                        <a:t> Б., Левина Я., 3 курс, 01140 - Смирнова В., Приходько Т., </a:t>
                      </a:r>
                      <a:r>
                        <a:rPr lang="ru-RU" sz="1000" dirty="0" err="1">
                          <a:effectLst/>
                        </a:rPr>
                        <a:t>Иммамутдинова</a:t>
                      </a:r>
                      <a:r>
                        <a:rPr lang="ru-RU" sz="1000" dirty="0">
                          <a:effectLst/>
                        </a:rPr>
                        <a:t> Н., </a:t>
                      </a:r>
                      <a:r>
                        <a:rPr lang="ru-RU" sz="1000" dirty="0" err="1">
                          <a:effectLst/>
                        </a:rPr>
                        <a:t>Болсобоев</a:t>
                      </a:r>
                      <a:r>
                        <a:rPr lang="ru-RU" sz="1000" dirty="0">
                          <a:effectLst/>
                        </a:rPr>
                        <a:t> А., </a:t>
                      </a:r>
                      <a:r>
                        <a:rPr lang="ru-RU" sz="1000" dirty="0" err="1">
                          <a:effectLst/>
                        </a:rPr>
                        <a:t>Шугаева</a:t>
                      </a:r>
                      <a:r>
                        <a:rPr lang="ru-RU" sz="1000" dirty="0">
                          <a:effectLst/>
                        </a:rPr>
                        <a:t> Б., 1 курс – 01160 – </a:t>
                      </a:r>
                      <a:r>
                        <a:rPr lang="ru-RU" sz="1000" dirty="0" err="1">
                          <a:effectLst/>
                        </a:rPr>
                        <a:t>Утенкова</a:t>
                      </a:r>
                      <a:r>
                        <a:rPr lang="ru-RU" sz="1000" dirty="0">
                          <a:effectLst/>
                        </a:rPr>
                        <a:t> А.)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  <a:tr h="8068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Ботанический экспериментариум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Пыжикова Е.М., доцент, канд.биол.наук,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 человек (3 курс, 01140 </a:t>
                      </a:r>
                      <a:r>
                        <a:rPr lang="ru-RU" sz="1000" dirty="0" err="1">
                          <a:effectLst/>
                        </a:rPr>
                        <a:t>Новолодский</a:t>
                      </a:r>
                      <a:r>
                        <a:rPr lang="ru-RU" sz="1000" dirty="0">
                          <a:effectLst/>
                        </a:rPr>
                        <a:t> И.,, 2 курс, 01150 – </a:t>
                      </a:r>
                      <a:r>
                        <a:rPr lang="ru-RU" sz="1000" dirty="0" err="1">
                          <a:effectLst/>
                        </a:rPr>
                        <a:t>Сульдина</a:t>
                      </a:r>
                      <a:r>
                        <a:rPr lang="ru-RU" sz="1000" dirty="0">
                          <a:effectLst/>
                        </a:rPr>
                        <a:t> О., Кокорина Е., </a:t>
                      </a:r>
                      <a:r>
                        <a:rPr lang="ru-RU" sz="1000" dirty="0" err="1">
                          <a:effectLst/>
                        </a:rPr>
                        <a:t>Дугарова</a:t>
                      </a:r>
                      <a:r>
                        <a:rPr lang="ru-RU" sz="1000" dirty="0">
                          <a:effectLst/>
                        </a:rPr>
                        <a:t> А., </a:t>
                      </a:r>
                      <a:r>
                        <a:rPr lang="ru-RU" sz="1000" dirty="0" err="1">
                          <a:effectLst/>
                        </a:rPr>
                        <a:t>Жамсаранов</a:t>
                      </a:r>
                      <a:r>
                        <a:rPr lang="ru-RU" sz="1000" dirty="0">
                          <a:effectLst/>
                        </a:rPr>
                        <a:t> А., Яковлева Н., </a:t>
                      </a:r>
                      <a:r>
                        <a:rPr lang="ru-RU" sz="1000" dirty="0" err="1">
                          <a:effectLst/>
                        </a:rPr>
                        <a:t>Цыбиков</a:t>
                      </a:r>
                      <a:r>
                        <a:rPr lang="ru-RU" sz="1000" dirty="0">
                          <a:effectLst/>
                        </a:rPr>
                        <a:t> С., Даудова М.)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  <a:tr h="11698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Современные географические проблемы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Хышектуева Л.В., доцент,  канд .геогр. наук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Галданова</a:t>
                      </a:r>
                      <a:r>
                        <a:rPr lang="ru-RU" sz="1000" dirty="0">
                          <a:effectLst/>
                        </a:rPr>
                        <a:t> Е., 01230, 4 курс; </a:t>
                      </a:r>
                      <a:r>
                        <a:rPr lang="ru-RU" sz="1000" dirty="0" err="1">
                          <a:effectLst/>
                        </a:rPr>
                        <a:t>Дойникова</a:t>
                      </a:r>
                      <a:r>
                        <a:rPr lang="ru-RU" sz="1000" dirty="0">
                          <a:effectLst/>
                        </a:rPr>
                        <a:t> Е., 01230, 4 курс; Гомбоева Д., 01230, 4 курс; Коновалов П., 01230, 4 курс; </a:t>
                      </a:r>
                      <a:r>
                        <a:rPr lang="ru-RU" sz="1000" dirty="0" err="1">
                          <a:effectLst/>
                        </a:rPr>
                        <a:t>Душкина</a:t>
                      </a:r>
                      <a:r>
                        <a:rPr lang="ru-RU" sz="1000" dirty="0">
                          <a:effectLst/>
                        </a:rPr>
                        <a:t> А., 01230, 4 курс; Доржиев А.В., 01230, 4 курс; Доржиев А.З., 01230, 4 курс; Толстихина Е., 01230, 4 курс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  <a:tr h="1949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Геодезист-топограф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Мархаев Д.Б., асс.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Супруненко А.Г. 01460м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  <a:tr h="38995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Энтомологический кружок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Абашеев Р.Ю. к.б.н., доцент, и.о. зав.каф. зоологии и экологии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Нагаева У.Н., </a:t>
                      </a:r>
                      <a:r>
                        <a:rPr lang="ru-RU" sz="1000" dirty="0" err="1">
                          <a:effectLst/>
                        </a:rPr>
                        <a:t>Ихинеева</a:t>
                      </a:r>
                      <a:r>
                        <a:rPr lang="ru-RU" sz="1000" dirty="0">
                          <a:effectLst/>
                        </a:rPr>
                        <a:t> В.В., </a:t>
                      </a:r>
                      <a:r>
                        <a:rPr lang="ru-RU" sz="1000" dirty="0" err="1">
                          <a:effectLst/>
                        </a:rPr>
                        <a:t>Дашиева</a:t>
                      </a:r>
                      <a:r>
                        <a:rPr lang="ru-RU" sz="1000" dirty="0">
                          <a:effectLst/>
                        </a:rPr>
                        <a:t> Б-Д. И. 01130 гр. 4 курс.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На факультете 4 студента прошли стажировку: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88" y="1825625"/>
            <a:ext cx="8450262" cy="448310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Ешисамбуева</a:t>
            </a:r>
            <a:r>
              <a:rPr lang="ru-RU" dirty="0"/>
              <a:t> Н. и </a:t>
            </a:r>
            <a:r>
              <a:rPr lang="ru-RU" dirty="0" err="1"/>
              <a:t>Мальжунова</a:t>
            </a:r>
            <a:r>
              <a:rPr lang="ru-RU" dirty="0"/>
              <a:t> А. тематика - </a:t>
            </a:r>
            <a:r>
              <a:rPr lang="ru-RU" i="1" dirty="0"/>
              <a:t>«Использование молекулярно-генетических методов в исследованиях водных экосистем и охраны здоровья человека» (64 часа)</a:t>
            </a:r>
            <a:r>
              <a:rPr lang="ru-RU" dirty="0"/>
              <a:t> в МГУ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Имамутдинова</a:t>
            </a:r>
            <a:r>
              <a:rPr lang="ru-RU" dirty="0"/>
              <a:t> Н.Г., Приходько Т.А. тематика «Оценка состояния популяций редких и исчезающих видов растений на примере </a:t>
            </a:r>
            <a:r>
              <a:rPr lang="ru-RU" dirty="0" err="1"/>
              <a:t>радких</a:t>
            </a:r>
            <a:r>
              <a:rPr lang="ru-RU" dirty="0"/>
              <a:t> видов семейства </a:t>
            </a:r>
            <a:r>
              <a:rPr lang="en-US" dirty="0"/>
              <a:t>Fabaceae</a:t>
            </a:r>
            <a:r>
              <a:rPr lang="ru-RU" dirty="0"/>
              <a:t>» в ЦСБС СО РАН с 13 по 20 апреля 2016 года.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88" y="173038"/>
            <a:ext cx="8885237" cy="2200275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Совместная выездная летняя полевая практика студентов 2 курса 01140 гр. Со студентами биологами 3 курса, Монгольского государственного университета. с. </a:t>
            </a:r>
            <a:r>
              <a:rPr lang="ru-RU" dirty="0" err="1"/>
              <a:t>Улюн</a:t>
            </a:r>
            <a:r>
              <a:rPr lang="ru-RU" dirty="0"/>
              <a:t>, </a:t>
            </a:r>
            <a:r>
              <a:rPr lang="ru-RU" dirty="0" err="1"/>
              <a:t>Баргузинского</a:t>
            </a:r>
            <a:r>
              <a:rPr lang="ru-RU" dirty="0"/>
              <a:t> р-на. С 18 июня по 9 июля 2016 г. (Руководители: Абашеев Р.Ю., Бадмаева Е.Н.)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5"/>
          <p:cNvPicPr>
            <a:picLocks noChangeAspect="1"/>
          </p:cNvPicPr>
          <p:nvPr/>
        </p:nvPicPr>
        <p:blipFill>
          <a:blip r:embed="rId2"/>
          <a:srcRect l="5946" r="6532"/>
          <a:stretch>
            <a:fillRect/>
          </a:stretch>
        </p:blipFill>
        <p:spPr bwMode="auto">
          <a:xfrm>
            <a:off x="176213" y="0"/>
            <a:ext cx="3711575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887788" y="350838"/>
          <a:ext cx="5053012" cy="3473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52291">
                  <a:extLst>
                    <a:ext uri="{9D8B030D-6E8A-4147-A177-3AD203B41FA5}"/>
                  </a:extLst>
                </a:gridCol>
              </a:tblGrid>
              <a:tr h="506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Председатель СНО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ФБГиЗ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Новолодский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И. В. -  3 курс, биология, группа 01140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6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Зубенкова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М. А. -  группа 01450м, землеустройство и кадастры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4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Ешисамбуева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Н. Б. - 4 курс, группа 01130, биология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506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Тускенова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А. В. -  группа 01450м, землеустройство и кадастры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4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Коновалов П. В. – 4 курс, группа 01230, География.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4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Душкина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А. А. -   3 курс, группа 01240, география. 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4249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Столбовская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К. А. - -группа 01150м, биология.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532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Буянтуева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О.Г., 01230, 4 курс, география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7670" name="Рисунок 7"/>
          <p:cNvPicPr>
            <a:picLocks noChangeAspect="1"/>
          </p:cNvPicPr>
          <p:nvPr/>
        </p:nvPicPr>
        <p:blipFill>
          <a:blip r:embed="rId3"/>
          <a:srcRect r="6065" b="14417"/>
          <a:stretch>
            <a:fillRect/>
          </a:stretch>
        </p:blipFill>
        <p:spPr bwMode="auto">
          <a:xfrm>
            <a:off x="0" y="4460875"/>
            <a:ext cx="44338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Рисунок 6"/>
          <p:cNvPicPr>
            <a:picLocks noChangeAspect="1"/>
          </p:cNvPicPr>
          <p:nvPr/>
        </p:nvPicPr>
        <p:blipFill>
          <a:blip r:embed="rId4"/>
          <a:srcRect t="26193" r="11893" b="12524"/>
          <a:stretch>
            <a:fillRect/>
          </a:stretch>
        </p:blipFill>
        <p:spPr bwMode="auto">
          <a:xfrm>
            <a:off x="4433888" y="4460875"/>
            <a:ext cx="48783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90513" y="650875"/>
            <a:ext cx="8562975" cy="236538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8000"/>
                </a:solidFill>
              </a:rPr>
              <a:t>Интеллектуальная игра </a:t>
            </a:r>
            <a:br>
              <a:rPr lang="ru-RU" sz="3600" b="1" smtClean="0">
                <a:solidFill>
                  <a:srgbClr val="008000"/>
                </a:solidFill>
              </a:rPr>
            </a:br>
            <a:r>
              <a:rPr lang="ru-RU" sz="3600" b="1" smtClean="0">
                <a:solidFill>
                  <a:srgbClr val="008000"/>
                </a:solidFill>
              </a:rPr>
              <a:t>«Эрудит – 2016» </a:t>
            </a:r>
            <a:r>
              <a:rPr lang="ru-RU" sz="4000" b="1" smtClean="0">
                <a:solidFill>
                  <a:srgbClr val="008000"/>
                </a:solidFill>
              </a:rPr>
              <a:t/>
            </a:r>
            <a:br>
              <a:rPr lang="ru-RU" sz="4000" b="1" smtClean="0">
                <a:solidFill>
                  <a:srgbClr val="008000"/>
                </a:solidFill>
              </a:rPr>
            </a:br>
            <a:endParaRPr lang="ru-RU" sz="4000" b="1" smtClean="0">
              <a:solidFill>
                <a:srgbClr val="008000"/>
              </a:solidFill>
            </a:endParaRP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235075"/>
            <a:ext cx="39211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/>
          <a:srcRect l="5704" t="14372" r="11230"/>
          <a:stretch>
            <a:fillRect/>
          </a:stretch>
        </p:blipFill>
        <p:spPr bwMode="auto">
          <a:xfrm>
            <a:off x="4371975" y="1277938"/>
            <a:ext cx="43053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8000"/>
                </a:solidFill>
              </a:rPr>
              <a:t>Science Slam 2016</a:t>
            </a:r>
            <a:br>
              <a:rPr lang="en-US" b="1" smtClean="0">
                <a:solidFill>
                  <a:srgbClr val="008000"/>
                </a:solidFill>
              </a:rPr>
            </a:br>
            <a:endParaRPr lang="ru-RU" b="1" smtClean="0">
              <a:solidFill>
                <a:srgbClr val="008000"/>
              </a:solidFill>
            </a:endParaRP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7238" y="1265238"/>
            <a:ext cx="7356475" cy="4902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49250" y="238125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8000"/>
                </a:solidFill>
              </a:rPr>
              <a:t>Кубок дебатов 2016</a:t>
            </a:r>
            <a:br>
              <a:rPr lang="ru-RU" b="1" smtClean="0">
                <a:solidFill>
                  <a:srgbClr val="008000"/>
                </a:solidFill>
              </a:rPr>
            </a:br>
            <a:endParaRPr lang="ru-RU" b="1" smtClean="0">
              <a:solidFill>
                <a:srgbClr val="008000"/>
              </a:solidFill>
            </a:endParaRPr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650" y="1150938"/>
            <a:ext cx="8261350" cy="55054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6900" cy="1325563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8000"/>
                </a:solidFill>
              </a:rPr>
              <a:t>Олимпиада по экологии ФБГиЗ</a:t>
            </a:r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t="28516"/>
          <a:stretch>
            <a:fillRect/>
          </a:stretch>
        </p:blipFill>
        <p:spPr>
          <a:xfrm>
            <a:off x="257175" y="1376363"/>
            <a:ext cx="5802313" cy="3109912"/>
          </a:xfrm>
        </p:spPr>
      </p:pic>
      <p:pic>
        <p:nvPicPr>
          <p:cNvPr id="3174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50" y="3241675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" name="Стрелка: вправо 10"/>
          <p:cNvSpPr/>
          <p:nvPr/>
        </p:nvSpPr>
        <p:spPr>
          <a:xfrm>
            <a:off x="166688" y="-339725"/>
            <a:ext cx="8977312" cy="273526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Цель НИРС – развитие  научного потенциала студентов, стимулирование их активности в проведении научных исследований и решении актуальных проблем.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63563" y="1690688"/>
            <a:ext cx="8275637" cy="47561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: вправо 12"/>
          <p:cNvSpPr/>
          <p:nvPr/>
        </p:nvSpPr>
        <p:spPr>
          <a:xfrm rot="18615913">
            <a:off x="-615950" y="3425825"/>
            <a:ext cx="5194300" cy="109855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Показатели НИРС</a:t>
            </a:r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1579563" y="5942013"/>
            <a:ext cx="61515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Участие студентов в кружках, проблемных группах, СНО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70088" y="4910138"/>
            <a:ext cx="5462587" cy="8969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Организация и проведение вузом массовых научно-технических мероприятий: конференций, семинаров, школ-исследователей</a:t>
            </a: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2576513" y="4216400"/>
            <a:ext cx="41941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Массовые состязательные мероприятия: олимпиады, конкурсы, выставки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98838" y="3306763"/>
            <a:ext cx="2549525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Публикации: тезисы, статьи, патенты и т.п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628650" y="244475"/>
            <a:ext cx="7886700" cy="1325563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8000"/>
                </a:solidFill>
              </a:rPr>
              <a:t>Общая характеристика состояния НИРС на ФБГиЗ</a:t>
            </a:r>
          </a:p>
        </p:txBody>
      </p:sp>
      <p:graphicFrame>
        <p:nvGraphicFramePr>
          <p:cNvPr id="15362" name="Объект 5"/>
          <p:cNvGraphicFramePr>
            <a:graphicFrameLocks noGrp="1"/>
          </p:cNvGraphicFramePr>
          <p:nvPr>
            <p:ph idx="1"/>
          </p:nvPr>
        </p:nvGraphicFramePr>
        <p:xfrm>
          <a:off x="415925" y="1765300"/>
          <a:ext cx="8312150" cy="4926013"/>
        </p:xfrm>
        <a:graphic>
          <a:graphicData uri="http://schemas.openxmlformats.org/presentationml/2006/ole">
            <p:oleObj spid="_x0000_s15362" r:id="rId3" imgW="8315665" imgH="492599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Объект 5"/>
          <p:cNvGraphicFramePr>
            <a:graphicFrameLocks noGrp="1"/>
          </p:cNvGraphicFramePr>
          <p:nvPr>
            <p:ph idx="1"/>
          </p:nvPr>
        </p:nvGraphicFramePr>
        <p:xfrm>
          <a:off x="236538" y="130175"/>
          <a:ext cx="8680450" cy="5230813"/>
        </p:xfrm>
        <a:graphic>
          <a:graphicData uri="http://schemas.openxmlformats.org/presentationml/2006/ole">
            <p:oleObj spid="_x0000_s16385" r:id="rId3" imgW="8681456" imgH="523691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Научные публикации</a:t>
            </a:r>
          </a:p>
        </p:txBody>
      </p:sp>
      <p:graphicFrame>
        <p:nvGraphicFramePr>
          <p:cNvPr id="17410" name="Объект 12"/>
          <p:cNvGraphicFramePr>
            <a:graphicFrameLocks noGrp="1"/>
          </p:cNvGraphicFramePr>
          <p:nvPr>
            <p:ph idx="1"/>
          </p:nvPr>
        </p:nvGraphicFramePr>
        <p:xfrm>
          <a:off x="577850" y="1774825"/>
          <a:ext cx="7988300" cy="4452938"/>
        </p:xfrm>
        <a:graphic>
          <a:graphicData uri="http://schemas.openxmlformats.org/presentationml/2006/ole">
            <p:oleObj spid="_x0000_s17410" r:id="rId3" imgW="7986452" imgH="445656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8434" name="Объект 5"/>
          <p:cNvGraphicFramePr>
            <a:graphicFrameLocks noGrp="1"/>
          </p:cNvGraphicFramePr>
          <p:nvPr>
            <p:ph idx="1"/>
          </p:nvPr>
        </p:nvGraphicFramePr>
        <p:xfrm>
          <a:off x="263525" y="60325"/>
          <a:ext cx="8747125" cy="5135563"/>
        </p:xfrm>
        <a:graphic>
          <a:graphicData uri="http://schemas.openxmlformats.org/presentationml/2006/ole">
            <p:oleObj spid="_x0000_s18434" r:id="rId3" imgW="8748518" imgH="513327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Распределение публикаций по преподавателям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825625"/>
            <a:ext cx="8034338" cy="45561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Количество опубликованных работ: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1 – </a:t>
            </a:r>
            <a:r>
              <a:rPr lang="ru-RU" dirty="0" err="1"/>
              <a:t>Банаева</a:t>
            </a:r>
            <a:r>
              <a:rPr lang="ru-RU" dirty="0"/>
              <a:t> С.Ч., Урбанова Ч.Б., </a:t>
            </a:r>
            <a:r>
              <a:rPr lang="ru-RU" dirty="0" err="1"/>
              <a:t>Болхосоева</a:t>
            </a:r>
            <a:r>
              <a:rPr lang="ru-RU" dirty="0"/>
              <a:t> Е.Б., Иванова О.А., Дмитриева А.В., </a:t>
            </a:r>
            <a:r>
              <a:rPr lang="ru-RU" dirty="0" err="1"/>
              <a:t>Елаев</a:t>
            </a:r>
            <a:r>
              <a:rPr lang="ru-RU" dirty="0"/>
              <a:t> Э.Н., Абашеев Р.Ю., Доржиева О.Д., </a:t>
            </a:r>
            <a:r>
              <a:rPr lang="ru-RU" dirty="0" err="1"/>
              <a:t>Максарова</a:t>
            </a:r>
            <a:r>
              <a:rPr lang="ru-RU" dirty="0"/>
              <a:t> Д.Д.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2 - </a:t>
            </a:r>
            <a:r>
              <a:rPr lang="ru-RU" dirty="0" err="1"/>
              <a:t>Баханова</a:t>
            </a:r>
            <a:r>
              <a:rPr lang="ru-RU" dirty="0"/>
              <a:t> М.В., </a:t>
            </a:r>
            <a:r>
              <a:rPr lang="ru-RU" dirty="0" err="1"/>
              <a:t>Басхаева</a:t>
            </a:r>
            <a:r>
              <a:rPr lang="ru-RU" dirty="0"/>
              <a:t> Т.Г., </a:t>
            </a:r>
            <a:r>
              <a:rPr lang="ru-RU" dirty="0" err="1"/>
              <a:t>Хышектуева</a:t>
            </a:r>
            <a:r>
              <a:rPr lang="ru-RU" dirty="0"/>
              <a:t> Л.В., </a:t>
            </a:r>
            <a:r>
              <a:rPr lang="ru-RU" dirty="0" err="1"/>
              <a:t>Валова</a:t>
            </a:r>
            <a:r>
              <a:rPr lang="ru-RU" dirty="0"/>
              <a:t> Е.Э.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3 – </a:t>
            </a:r>
            <a:r>
              <a:rPr lang="ru-RU" dirty="0" err="1"/>
              <a:t>Буянтуева</a:t>
            </a:r>
            <a:r>
              <a:rPr lang="ru-RU" dirty="0"/>
              <a:t> Л.Б., </a:t>
            </a:r>
            <a:r>
              <a:rPr lang="ru-RU" dirty="0" err="1"/>
              <a:t>Гончиков</a:t>
            </a:r>
            <a:r>
              <a:rPr lang="ru-RU" dirty="0"/>
              <a:t> Ц.Д.,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4 – Цыренова М.Г., Григорьева М.А.,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6 – </a:t>
            </a:r>
            <a:r>
              <a:rPr lang="ru-RU" dirty="0" err="1"/>
              <a:t>Холбоева</a:t>
            </a:r>
            <a:r>
              <a:rPr lang="ru-RU" dirty="0"/>
              <a:t> С.А., </a:t>
            </a:r>
            <a:r>
              <a:rPr lang="ru-RU" dirty="0" err="1"/>
              <a:t>Намзалов</a:t>
            </a:r>
            <a:r>
              <a:rPr lang="ru-RU" dirty="0"/>
              <a:t> Б.Б.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10 – Цыдыпова М.В.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 20 – </a:t>
            </a:r>
            <a:r>
              <a:rPr lang="ru-RU" dirty="0" err="1"/>
              <a:t>Пыжикова</a:t>
            </a:r>
            <a:r>
              <a:rPr lang="ru-RU" dirty="0"/>
              <a:t> Е.М.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95275" y="203200"/>
          <a:ext cx="8682038" cy="67294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3381">
                  <a:extLst>
                    <a:ext uri="{9D8B030D-6E8A-4147-A177-3AD203B41FA5}"/>
                  </a:extLst>
                </a:gridCol>
                <a:gridCol w="1441242">
                  <a:extLst>
                    <a:ext uri="{9D8B030D-6E8A-4147-A177-3AD203B41FA5}"/>
                  </a:extLst>
                </a:gridCol>
                <a:gridCol w="965459">
                  <a:extLst>
                    <a:ext uri="{9D8B030D-6E8A-4147-A177-3AD203B41FA5}"/>
                  </a:extLst>
                </a:gridCol>
                <a:gridCol w="1786793">
                  <a:extLst>
                    <a:ext uri="{9D8B030D-6E8A-4147-A177-3AD203B41FA5}"/>
                  </a:extLst>
                </a:gridCol>
                <a:gridCol w="1569738">
                  <a:extLst>
                    <a:ext uri="{9D8B030D-6E8A-4147-A177-3AD203B41FA5}"/>
                  </a:extLst>
                </a:gridCol>
                <a:gridCol w="1271071">
                  <a:extLst>
                    <a:ext uri="{9D8B030D-6E8A-4147-A177-3AD203B41FA5}"/>
                  </a:extLst>
                </a:gridCol>
                <a:gridCol w="1024497">
                  <a:extLst>
                    <a:ext uri="{9D8B030D-6E8A-4147-A177-3AD203B41FA5}"/>
                  </a:extLst>
                </a:gridCol>
              </a:tblGrid>
              <a:tr h="112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студента - участника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Курс, кафедра, направление подготовки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конкурса, место и дата проведения, организатор (принимающая сторона)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проекта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Ф.И.О. руководителя команды, уч. степень, уч.звание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 участия (указать занятое место)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extLst>
                  <a:ext uri="{0D108BD9-81ED-4DB2-BD59-A6C34878D82A}"/>
                </a:extLst>
              </a:tr>
              <a:tr h="9349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Самаева А.Б.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курс, кафедра ботаники, 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Конкурс на лучшую студенческую научную работу по естественным наукам БГУ, 6.06.2016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эфирных масел подземных органов </a:t>
                      </a:r>
                      <a:r>
                        <a:rPr lang="ru-RU" sz="1200" dirty="0" err="1">
                          <a:effectLst/>
                        </a:rPr>
                        <a:t>Valeriana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trnsajenisseensis</a:t>
                      </a:r>
                      <a:r>
                        <a:rPr lang="ru-RU" sz="1200" dirty="0">
                          <a:effectLst/>
                        </a:rPr>
                        <a:t> и </a:t>
                      </a:r>
                      <a:r>
                        <a:rPr lang="ru-RU" sz="1200" dirty="0" err="1">
                          <a:effectLst/>
                        </a:rPr>
                        <a:t>Valeriana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officinalis</a:t>
                      </a:r>
                      <a:r>
                        <a:rPr lang="ru-RU" sz="1200" dirty="0">
                          <a:effectLst/>
                        </a:rPr>
                        <a:t> L.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Холбоева С.А., канд. биол.наук, доцент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место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extLst>
                  <a:ext uri="{0D108BD9-81ED-4DB2-BD59-A6C34878D82A}"/>
                </a:extLst>
              </a:tr>
              <a:tr h="9349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Столбовская К.А.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курс магистратуры, кафедра ботаники, 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Конкурс на лучшую студенческую научную работу по естественным наукам БГУ, 6.06.2016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Определительная система семейства Норичниковые </a:t>
                      </a:r>
                      <a:r>
                        <a:rPr lang="ru-RU" sz="1200" dirty="0" err="1">
                          <a:effectLst/>
                        </a:rPr>
                        <a:t>Scrophulariaceae</a:t>
                      </a:r>
                      <a:r>
                        <a:rPr lang="ru-RU" sz="1200" dirty="0">
                          <a:effectLst/>
                        </a:rPr>
                        <a:t> республики Бурятия.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Пыжикова</a:t>
                      </a:r>
                      <a:r>
                        <a:rPr lang="ru-RU" sz="1200" dirty="0">
                          <a:effectLst/>
                        </a:rPr>
                        <a:t> Е.М., канд. </a:t>
                      </a:r>
                      <a:r>
                        <a:rPr lang="ru-RU" sz="1200" dirty="0" err="1">
                          <a:effectLst/>
                        </a:rPr>
                        <a:t>биол.наук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extLst>
                  <a:ext uri="{0D108BD9-81ED-4DB2-BD59-A6C34878D82A}"/>
                </a:extLst>
              </a:tr>
              <a:tr h="9349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Новолодский И.В.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курс, кафедра ботаники, 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Конкурс на лучшую студенческую научную работу по естественным наукам БГУ, 6.06.2016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Определительная система семейства Лютиковые (</a:t>
                      </a:r>
                      <a:r>
                        <a:rPr lang="ru-RU" sz="1200" dirty="0" err="1">
                          <a:effectLst/>
                        </a:rPr>
                        <a:t>Ranunculaceae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Juss</a:t>
                      </a:r>
                      <a:r>
                        <a:rPr lang="ru-RU" sz="1200" dirty="0">
                          <a:effectLst/>
                        </a:rPr>
                        <a:t>) республики Бурятия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Пыжикова</a:t>
                      </a:r>
                      <a:r>
                        <a:rPr lang="ru-RU" sz="1200" dirty="0">
                          <a:effectLst/>
                        </a:rPr>
                        <a:t> Е.М., канд. </a:t>
                      </a:r>
                      <a:r>
                        <a:rPr lang="ru-RU" sz="1200" dirty="0" err="1">
                          <a:effectLst/>
                        </a:rPr>
                        <a:t>биол.наук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extLst>
                  <a:ext uri="{0D108BD9-81ED-4DB2-BD59-A6C34878D82A}"/>
                </a:extLst>
              </a:tr>
              <a:tr h="9349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Шарчулуун Ариунболд, Тогоо Цэрэнпагам, Нандавсурэн Тогтохжаргал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 01250м, 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Конкурс на лучшую студенческую научную работу по естественным наукам БГУ, 6.06.2016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Развитие туризма в Монголии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Болхосоева</a:t>
                      </a:r>
                      <a:r>
                        <a:rPr lang="ru-RU" sz="1200" dirty="0">
                          <a:effectLst/>
                        </a:rPr>
                        <a:t> Е.Б., </a:t>
                      </a:r>
                      <a:r>
                        <a:rPr lang="ru-RU" sz="1200" dirty="0" err="1">
                          <a:effectLst/>
                        </a:rPr>
                        <a:t>канд.геог.наук</a:t>
                      </a:r>
                      <a:r>
                        <a:rPr lang="ru-RU" sz="1200" dirty="0">
                          <a:effectLst/>
                        </a:rPr>
                        <a:t>., доц.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extLst>
                  <a:ext uri="{0D108BD9-81ED-4DB2-BD59-A6C34878D82A}"/>
                </a:extLst>
              </a:tr>
              <a:tr h="11243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Эрдынеева И.А.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курс магистратуры, Зоологии и экологии, 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Конкурс на лучшую студенческую науку БГУ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Мезофауна трансформированных экосистем вблизи населеных пунктов Иволгино-Удинской котловины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Доржиева О.Д., канд. биол. наук, доцент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209" marR="53209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8913" y="74613"/>
            <a:ext cx="8894762" cy="133826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Студенческие работы, поданные на конкурсы на лучшую НИР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Студенты, участвовавшие в олимпиадах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04800" y="1690688"/>
          <a:ext cx="8396288" cy="22161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14685">
                  <a:extLst>
                    <a:ext uri="{9D8B030D-6E8A-4147-A177-3AD203B41FA5}"/>
                  </a:extLst>
                </a:gridCol>
                <a:gridCol w="3581170">
                  <a:extLst>
                    <a:ext uri="{9D8B030D-6E8A-4147-A177-3AD203B41FA5}"/>
                  </a:extLst>
                </a:gridCol>
              </a:tblGrid>
              <a:tr h="275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Всего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75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Международных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5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Всероссийских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16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Региональных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482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Внутривузовских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Экологический диктант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1526" name="Рисунок 7"/>
          <p:cNvPicPr>
            <a:picLocks noChangeAspect="1"/>
          </p:cNvPicPr>
          <p:nvPr/>
        </p:nvPicPr>
        <p:blipFill>
          <a:blip r:embed="rId2"/>
          <a:srcRect t="24652" r="6876"/>
          <a:stretch>
            <a:fillRect/>
          </a:stretch>
        </p:blipFill>
        <p:spPr bwMode="auto">
          <a:xfrm>
            <a:off x="128588" y="3981450"/>
            <a:ext cx="451326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963" y="3981450"/>
            <a:ext cx="359568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796</Words>
  <Application>Microsoft Office PowerPoint</Application>
  <PresentationFormat>Экран (4:3)</PresentationFormat>
  <Paragraphs>157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Calibri</vt:lpstr>
      <vt:lpstr>Times New Roman</vt:lpstr>
      <vt:lpstr>Тема Office</vt:lpstr>
      <vt:lpstr>Диаграмма Microsoft Excel</vt:lpstr>
      <vt:lpstr>Научно-исследовательская работа студентов на ФБГиЗ в 2016/2017 уч.г.</vt:lpstr>
      <vt:lpstr>Слайд 2</vt:lpstr>
      <vt:lpstr>Общая характеристика состояния НИРС на ФБГиЗ</vt:lpstr>
      <vt:lpstr>Слайд 4</vt:lpstr>
      <vt:lpstr>Научные публикации</vt:lpstr>
      <vt:lpstr>Слайд 6</vt:lpstr>
      <vt:lpstr>Распределение публикаций по преподавателям</vt:lpstr>
      <vt:lpstr>Слайд 8</vt:lpstr>
      <vt:lpstr>Студенты, участвовавшие в олимпиадах</vt:lpstr>
      <vt:lpstr>Медали, дипломы, грамоты и т.п.</vt:lpstr>
      <vt:lpstr>Межвузовские олимпиады</vt:lpstr>
      <vt:lpstr>Научные кружки</vt:lpstr>
      <vt:lpstr>На факультете 4 студента прошли стажировку:</vt:lpstr>
      <vt:lpstr>Слайд 14</vt:lpstr>
      <vt:lpstr>Слайд 15</vt:lpstr>
      <vt:lpstr>Интеллектуальная игра  «Эрудит – 2016»  </vt:lpstr>
      <vt:lpstr>Science Slam 2016 </vt:lpstr>
      <vt:lpstr>Кубок дебатов 2016 </vt:lpstr>
      <vt:lpstr>Олимпиада по экологии ФБГиЗ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2017-02-15T12:22:52Z</dcterms:created>
  <dcterms:modified xsi:type="dcterms:W3CDTF">2017-06-07T04:04:51Z</dcterms:modified>
</cp:coreProperties>
</file>