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259" r:id="rId4"/>
    <p:sldId id="261" r:id="rId5"/>
    <p:sldId id="262" r:id="rId6"/>
    <p:sldId id="32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4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28" r:id="rId35"/>
    <p:sldId id="329" r:id="rId36"/>
    <p:sldId id="327" r:id="rId37"/>
    <p:sldId id="330" r:id="rId38"/>
    <p:sldId id="289" r:id="rId39"/>
    <p:sldId id="331" r:id="rId40"/>
    <p:sldId id="332" r:id="rId41"/>
    <p:sldId id="333" r:id="rId42"/>
    <p:sldId id="334" r:id="rId43"/>
    <p:sldId id="290" r:id="rId44"/>
    <p:sldId id="336" r:id="rId45"/>
    <p:sldId id="335" r:id="rId46"/>
    <p:sldId id="291" r:id="rId47"/>
    <p:sldId id="337" r:id="rId48"/>
    <p:sldId id="338" r:id="rId49"/>
    <p:sldId id="339" r:id="rId50"/>
    <p:sldId id="340" r:id="rId51"/>
    <p:sldId id="343" r:id="rId52"/>
    <p:sldId id="344" r:id="rId53"/>
    <p:sldId id="345" r:id="rId54"/>
    <p:sldId id="347" r:id="rId55"/>
    <p:sldId id="341" r:id="rId56"/>
    <p:sldId id="342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64" r:id="rId72"/>
    <p:sldId id="292" r:id="rId73"/>
    <p:sldId id="363" r:id="rId74"/>
    <p:sldId id="296" r:id="rId7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3" autoAdjust="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C3BD0-01EB-426A-97C9-FAB599BF8F65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9AA5F28C-1029-4EEF-BC4B-521A5A32F0EE}">
      <dgm:prSet phldrT="[Текст]" custT="1"/>
      <dgm:spPr/>
      <dgm:t>
        <a:bodyPr/>
        <a:lstStyle/>
        <a:p>
          <a:r>
            <a:rPr lang="ru-RU" sz="3600" dirty="0" smtClean="0"/>
            <a:t>ФГОС 3</a:t>
          </a:r>
          <a:endParaRPr lang="ru-RU" sz="3600" dirty="0"/>
        </a:p>
      </dgm:t>
    </dgm:pt>
    <dgm:pt modelId="{D5B97ABA-71FA-40C2-A67E-DF36F17B0075}" type="parTrans" cxnId="{55378560-BDE5-4575-B47D-360F4996C979}">
      <dgm:prSet/>
      <dgm:spPr/>
      <dgm:t>
        <a:bodyPr/>
        <a:lstStyle/>
        <a:p>
          <a:endParaRPr lang="ru-RU"/>
        </a:p>
      </dgm:t>
    </dgm:pt>
    <dgm:pt modelId="{A4785A6D-CBAF-4C69-87D1-22193ED732EB}" type="sibTrans" cxnId="{55378560-BDE5-4575-B47D-360F4996C979}">
      <dgm:prSet/>
      <dgm:spPr/>
      <dgm:t>
        <a:bodyPr/>
        <a:lstStyle/>
        <a:p>
          <a:endParaRPr lang="ru-RU"/>
        </a:p>
      </dgm:t>
    </dgm:pt>
    <dgm:pt modelId="{03BB0FE3-1F9C-4428-9C31-7120E19EF050}">
      <dgm:prSet phldrT="[Текст]" custT="1"/>
      <dgm:spPr/>
      <dgm:t>
        <a:bodyPr/>
        <a:lstStyle/>
        <a:p>
          <a:r>
            <a:rPr lang="ru-RU" sz="3600" dirty="0" smtClean="0"/>
            <a:t>ФГОС 3+</a:t>
          </a:r>
          <a:endParaRPr lang="ru-RU" sz="3600" dirty="0"/>
        </a:p>
      </dgm:t>
    </dgm:pt>
    <dgm:pt modelId="{F862B29F-A9E8-4546-832D-F036F92CDA74}" type="parTrans" cxnId="{D7B093F9-0131-472A-9221-6D0C3CF54A28}">
      <dgm:prSet/>
      <dgm:spPr/>
      <dgm:t>
        <a:bodyPr/>
        <a:lstStyle/>
        <a:p>
          <a:endParaRPr lang="ru-RU"/>
        </a:p>
      </dgm:t>
    </dgm:pt>
    <dgm:pt modelId="{18730AC2-26E7-495C-94AA-00DD4E549E81}" type="sibTrans" cxnId="{D7B093F9-0131-472A-9221-6D0C3CF54A28}">
      <dgm:prSet/>
      <dgm:spPr/>
      <dgm:t>
        <a:bodyPr/>
        <a:lstStyle/>
        <a:p>
          <a:endParaRPr lang="ru-RU"/>
        </a:p>
      </dgm:t>
    </dgm:pt>
    <dgm:pt modelId="{F283933B-ACFD-4821-A63B-544EDCBDFF66}">
      <dgm:prSet phldrT="[Текст]" custT="1"/>
      <dgm:spPr/>
      <dgm:t>
        <a:bodyPr/>
        <a:lstStyle/>
        <a:p>
          <a:r>
            <a:rPr lang="ru-RU" sz="3600" dirty="0" smtClean="0"/>
            <a:t>ФГОС 4</a:t>
          </a:r>
          <a:endParaRPr lang="ru-RU" sz="3600" dirty="0"/>
        </a:p>
      </dgm:t>
    </dgm:pt>
    <dgm:pt modelId="{3FC98AF7-9051-4860-855A-7FCFF96FACAA}" type="parTrans" cxnId="{3FE999CC-0D8E-4BA5-8872-07ED22CFDDC6}">
      <dgm:prSet/>
      <dgm:spPr/>
      <dgm:t>
        <a:bodyPr/>
        <a:lstStyle/>
        <a:p>
          <a:endParaRPr lang="ru-RU"/>
        </a:p>
      </dgm:t>
    </dgm:pt>
    <dgm:pt modelId="{8D21D5D1-61D3-40DE-99B8-098CA2B70DC6}" type="sibTrans" cxnId="{3FE999CC-0D8E-4BA5-8872-07ED22CFDDC6}">
      <dgm:prSet/>
      <dgm:spPr/>
      <dgm:t>
        <a:bodyPr/>
        <a:lstStyle/>
        <a:p>
          <a:endParaRPr lang="ru-RU"/>
        </a:p>
      </dgm:t>
    </dgm:pt>
    <dgm:pt modelId="{C14DE130-4C46-40F7-8EF3-2D98844FCB71}" type="pres">
      <dgm:prSet presAssocID="{036C3BD0-01EB-426A-97C9-FAB599BF8F65}" presName="arrowDiagram" presStyleCnt="0">
        <dgm:presLayoutVars>
          <dgm:chMax val="5"/>
          <dgm:dir/>
          <dgm:resizeHandles val="exact"/>
        </dgm:presLayoutVars>
      </dgm:prSet>
      <dgm:spPr/>
    </dgm:pt>
    <dgm:pt modelId="{911FFD0F-4473-4269-83B1-B35BB5FDA89E}" type="pres">
      <dgm:prSet presAssocID="{036C3BD0-01EB-426A-97C9-FAB599BF8F65}" presName="arrow" presStyleLbl="bgShp" presStyleIdx="0" presStyleCnt="1"/>
      <dgm:spPr/>
    </dgm:pt>
    <dgm:pt modelId="{4BE68637-3B5C-41D2-9273-9B91FAF16A14}" type="pres">
      <dgm:prSet presAssocID="{036C3BD0-01EB-426A-97C9-FAB599BF8F65}" presName="arrowDiagram3" presStyleCnt="0"/>
      <dgm:spPr/>
    </dgm:pt>
    <dgm:pt modelId="{15E82C48-179A-46B9-B4CF-60403A81CFF9}" type="pres">
      <dgm:prSet presAssocID="{9AA5F28C-1029-4EEF-BC4B-521A5A32F0EE}" presName="bullet3a" presStyleLbl="node1" presStyleIdx="0" presStyleCnt="3"/>
      <dgm:spPr/>
    </dgm:pt>
    <dgm:pt modelId="{23DFC50E-6048-4C29-BDA2-219F8F3378E7}" type="pres">
      <dgm:prSet presAssocID="{9AA5F28C-1029-4EEF-BC4B-521A5A32F0EE}" presName="textBox3a" presStyleLbl="revTx" presStyleIdx="0" presStyleCnt="3" custScaleX="14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6C637-A7F6-415E-843F-5EEF1C4E6A54}" type="pres">
      <dgm:prSet presAssocID="{03BB0FE3-1F9C-4428-9C31-7120E19EF050}" presName="bullet3b" presStyleLbl="node1" presStyleIdx="1" presStyleCnt="3"/>
      <dgm:spPr/>
    </dgm:pt>
    <dgm:pt modelId="{770B8EDF-4D4A-4E8D-90ED-EF2C1F06EF49}" type="pres">
      <dgm:prSet presAssocID="{03BB0FE3-1F9C-4428-9C31-7120E19EF050}" presName="textBox3b" presStyleLbl="revTx" presStyleIdx="1" presStyleCnt="3" custScaleX="132583" custLinFactNeighborY="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E5B5A-FB27-4303-8077-5A6A2678D9C4}" type="pres">
      <dgm:prSet presAssocID="{F283933B-ACFD-4821-A63B-544EDCBDFF66}" presName="bullet3c" presStyleLbl="node1" presStyleIdx="2" presStyleCnt="3"/>
      <dgm:spPr/>
    </dgm:pt>
    <dgm:pt modelId="{BDCEC32D-7923-4DEF-B40F-12508670A54F}" type="pres">
      <dgm:prSet presAssocID="{F283933B-ACFD-4821-A63B-544EDCBDFF66}" presName="textBox3c" presStyleLbl="revTx" presStyleIdx="2" presStyleCnt="3" custScaleX="149147" custLinFactNeighborX="30769" custLinFactNeighborY="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5FE92-5360-4F46-A84A-3601341B2BC8}" type="presOf" srcId="{036C3BD0-01EB-426A-97C9-FAB599BF8F65}" destId="{C14DE130-4C46-40F7-8EF3-2D98844FCB71}" srcOrd="0" destOrd="0" presId="urn:microsoft.com/office/officeart/2005/8/layout/arrow2"/>
    <dgm:cxn modelId="{D7B093F9-0131-472A-9221-6D0C3CF54A28}" srcId="{036C3BD0-01EB-426A-97C9-FAB599BF8F65}" destId="{03BB0FE3-1F9C-4428-9C31-7120E19EF050}" srcOrd="1" destOrd="0" parTransId="{F862B29F-A9E8-4546-832D-F036F92CDA74}" sibTransId="{18730AC2-26E7-495C-94AA-00DD4E549E81}"/>
    <dgm:cxn modelId="{B5FC88F2-9E58-45A3-BF04-881E26C6D151}" type="presOf" srcId="{03BB0FE3-1F9C-4428-9C31-7120E19EF050}" destId="{770B8EDF-4D4A-4E8D-90ED-EF2C1F06EF49}" srcOrd="0" destOrd="0" presId="urn:microsoft.com/office/officeart/2005/8/layout/arrow2"/>
    <dgm:cxn modelId="{9C872738-E722-4A35-AA60-7DBB21A1FD9F}" type="presOf" srcId="{9AA5F28C-1029-4EEF-BC4B-521A5A32F0EE}" destId="{23DFC50E-6048-4C29-BDA2-219F8F3378E7}" srcOrd="0" destOrd="0" presId="urn:microsoft.com/office/officeart/2005/8/layout/arrow2"/>
    <dgm:cxn modelId="{CA63449C-2379-4100-ABEC-E4F5594715A0}" type="presOf" srcId="{F283933B-ACFD-4821-A63B-544EDCBDFF66}" destId="{BDCEC32D-7923-4DEF-B40F-12508670A54F}" srcOrd="0" destOrd="0" presId="urn:microsoft.com/office/officeart/2005/8/layout/arrow2"/>
    <dgm:cxn modelId="{55378560-BDE5-4575-B47D-360F4996C979}" srcId="{036C3BD0-01EB-426A-97C9-FAB599BF8F65}" destId="{9AA5F28C-1029-4EEF-BC4B-521A5A32F0EE}" srcOrd="0" destOrd="0" parTransId="{D5B97ABA-71FA-40C2-A67E-DF36F17B0075}" sibTransId="{A4785A6D-CBAF-4C69-87D1-22193ED732EB}"/>
    <dgm:cxn modelId="{3FE999CC-0D8E-4BA5-8872-07ED22CFDDC6}" srcId="{036C3BD0-01EB-426A-97C9-FAB599BF8F65}" destId="{F283933B-ACFD-4821-A63B-544EDCBDFF66}" srcOrd="2" destOrd="0" parTransId="{3FC98AF7-9051-4860-855A-7FCFF96FACAA}" sibTransId="{8D21D5D1-61D3-40DE-99B8-098CA2B70DC6}"/>
    <dgm:cxn modelId="{18F7DC46-EC06-4E32-8797-B7B5CDFCCBE4}" type="presParOf" srcId="{C14DE130-4C46-40F7-8EF3-2D98844FCB71}" destId="{911FFD0F-4473-4269-83B1-B35BB5FDA89E}" srcOrd="0" destOrd="0" presId="urn:microsoft.com/office/officeart/2005/8/layout/arrow2"/>
    <dgm:cxn modelId="{DEA2502A-F3D2-4159-B90B-E9AD1040CBE4}" type="presParOf" srcId="{C14DE130-4C46-40F7-8EF3-2D98844FCB71}" destId="{4BE68637-3B5C-41D2-9273-9B91FAF16A14}" srcOrd="1" destOrd="0" presId="urn:microsoft.com/office/officeart/2005/8/layout/arrow2"/>
    <dgm:cxn modelId="{E903CD94-ACFB-4AE6-BB1B-6051BE417925}" type="presParOf" srcId="{4BE68637-3B5C-41D2-9273-9B91FAF16A14}" destId="{15E82C48-179A-46B9-B4CF-60403A81CFF9}" srcOrd="0" destOrd="0" presId="urn:microsoft.com/office/officeart/2005/8/layout/arrow2"/>
    <dgm:cxn modelId="{3190AB95-8710-49F4-881C-2D9A1197CF02}" type="presParOf" srcId="{4BE68637-3B5C-41D2-9273-9B91FAF16A14}" destId="{23DFC50E-6048-4C29-BDA2-219F8F3378E7}" srcOrd="1" destOrd="0" presId="urn:microsoft.com/office/officeart/2005/8/layout/arrow2"/>
    <dgm:cxn modelId="{201B046E-A5A2-470B-9B17-2394F0C62A2D}" type="presParOf" srcId="{4BE68637-3B5C-41D2-9273-9B91FAF16A14}" destId="{EF76C637-A7F6-415E-843F-5EEF1C4E6A54}" srcOrd="2" destOrd="0" presId="urn:microsoft.com/office/officeart/2005/8/layout/arrow2"/>
    <dgm:cxn modelId="{820D0422-0B01-4B3C-A15F-E8B6E2444325}" type="presParOf" srcId="{4BE68637-3B5C-41D2-9273-9B91FAF16A14}" destId="{770B8EDF-4D4A-4E8D-90ED-EF2C1F06EF49}" srcOrd="3" destOrd="0" presId="urn:microsoft.com/office/officeart/2005/8/layout/arrow2"/>
    <dgm:cxn modelId="{28525304-FA30-43C0-8059-82097280AFF4}" type="presParOf" srcId="{4BE68637-3B5C-41D2-9273-9B91FAF16A14}" destId="{56EE5B5A-FB27-4303-8077-5A6A2678D9C4}" srcOrd="4" destOrd="0" presId="urn:microsoft.com/office/officeart/2005/8/layout/arrow2"/>
    <dgm:cxn modelId="{4BF5F4B7-F5A7-4DF0-99E3-D4833434BD65}" type="presParOf" srcId="{4BE68637-3B5C-41D2-9273-9B91FAF16A14}" destId="{BDCEC32D-7923-4DEF-B40F-12508670A54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21F232-93EE-4EC4-92E3-4FC13E51B18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9EA0FD-2515-410F-A6CC-00323542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7C0838-8F06-4366-873D-9817A567FE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633E75-424C-4D60-BDC0-2D70ED5153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2EB544-5784-48E0-BFA2-35587E3AC7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C7DFB-3A81-4990-AC8A-4A3737CA66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11774A-68B7-456D-B243-10DB2992A84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5ABC6-7329-4F53-B2C2-DCEE9246162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219927-4470-48B1-9339-A088FA14BE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BE8331-FD6E-474D-BA0B-3CA392C72D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E8735-67AF-4B3F-962D-C6058FC992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C9D2-D924-464D-8594-CFF478B08A48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7579-F838-4D65-BECE-C1D5650EA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1E02-947B-4AD0-B6A2-675F850D2DB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77D0-992F-4B64-9736-7B0293C17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25E6-6D9D-4E5A-993C-6BFA4E536C6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27DE-9008-4ADE-8263-CEB95BC9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F484-5A36-4DED-91F8-B22FA5E6EA3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E465-FB31-4F7C-9219-5C64FBBAD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A62F-0CF5-4C7D-891B-B0BF9556898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0E1D-5424-4A71-B57A-316B329DB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954D-9FAF-4574-8B55-8B187BAF934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3653-CFBE-48D7-A12C-9478571D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0C45-8ACB-41B4-AA9D-24175A13BD6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F54D-4287-4B96-A47E-1F1C70322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BB91-C9C6-472D-A874-A9FF5740EEE7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B92A-2BD2-4758-8EA9-A3967CD5C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F2EE-EC27-49FF-8541-E63F0DB0FD67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BEE8-D1D0-42E6-97EA-143BA751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F71C-F60D-45E7-B491-1B012F0FEAE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40A1-702A-42F3-A9BB-6AE3C96C2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E39-899D-494C-ACDE-5D9D092113D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07BB-5346-4D44-9CD1-2C778FD1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5A1B6D-3C3D-4D7A-AE83-9D133E32330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FB7224-902A-4EEB-BA99-AF3B67FF9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900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Федеральные государственные стандарты ВО и СПО: структура и требования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863600"/>
          </a:xfrm>
        </p:spPr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IV</a:t>
            </a:r>
            <a:r>
              <a:rPr lang="ru-RU" sz="3200" smtClean="0">
                <a:solidFill>
                  <a:srgbClr val="002060"/>
                </a:solidFill>
              </a:rPr>
              <a:t>. Характеристика профессиональной деятельности</a:t>
            </a:r>
            <a:r>
              <a:rPr lang="ru-RU" sz="3600" smtClean="0">
                <a:solidFill>
                  <a:srgbClr val="002060"/>
                </a:solidFill>
              </a:rPr>
              <a:t> </a:t>
            </a:r>
            <a:r>
              <a:rPr lang="ru-RU" sz="2400" smtClean="0"/>
              <a:t>(область, объекты, виды ПД, проф.задачи) 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0" y="981075"/>
            <a:ext cx="8928100" cy="48577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rgbClr val="002060"/>
                </a:solidFill>
              </a:rPr>
              <a:t>V</a:t>
            </a:r>
            <a:r>
              <a:rPr lang="ru-RU" smtClean="0">
                <a:solidFill>
                  <a:srgbClr val="002060"/>
                </a:solidFill>
              </a:rPr>
              <a:t>. Требования к результатам освоения</a:t>
            </a:r>
            <a:r>
              <a:rPr lang="ru-RU" sz="3600" smtClean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24596" name="Group 20"/>
          <p:cNvGraphicFramePr>
            <a:graphicFrameLocks noGrp="1"/>
          </p:cNvGraphicFramePr>
          <p:nvPr/>
        </p:nvGraphicFramePr>
        <p:xfrm>
          <a:off x="0" y="1557338"/>
          <a:ext cx="9144000" cy="5678487"/>
        </p:xfrm>
        <a:graphic>
          <a:graphicData uri="http://schemas.openxmlformats.org/drawingml/2006/table">
            <a:tbl>
              <a:tblPr/>
              <a:tblGrid>
                <a:gridCol w="2847975"/>
                <a:gridCol w="62960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ФГОС ВПО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ФГОС 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ОК, ПК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ОК, ОПК, ПК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Общекультурные и профессиональные компетенции  заданы для каждого направления;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Профессиональные – по видам деятельности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Общекультурные компетенции: единый перечень на уровень высшего образования (ОК-1 – ОК-9);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Общепрофессиональные – заданы для каждого направления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Профессиональные – для каждого направления по видам деятельности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Формулировки компетенций уточнены, оптимизировано их количество, введены универсальные ОК на уровень образования; в тексте стандарта исключены формулировки, позволяющие двоякое толкование: «…готовится в основном к одному виду профессиональной деятельности». Сейчас выбирается конкретно один или более видов проф. деятельности, в зависимости от выбранных видов деятельности предусмотрено разделение программ на практикоориентированные (прикладной бакалавриат) и академические (академический бакалавриат). ПК формируются по выбранным видам деятельности.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VI</a:t>
            </a:r>
            <a:r>
              <a:rPr lang="ru-RU" sz="3600" b="1" smtClean="0">
                <a:solidFill>
                  <a:srgbClr val="002060"/>
                </a:solidFill>
              </a:rPr>
              <a:t>. Требования к структуре программы</a:t>
            </a:r>
          </a:p>
        </p:txBody>
      </p:sp>
      <p:graphicFrame>
        <p:nvGraphicFramePr>
          <p:cNvPr id="25618" name="Group 18"/>
          <p:cNvGraphicFramePr>
            <a:graphicFrameLocks noGrp="1"/>
          </p:cNvGraphicFramePr>
          <p:nvPr>
            <p:ph idx="1"/>
          </p:nvPr>
        </p:nvGraphicFramePr>
        <p:xfrm>
          <a:off x="107950" y="765175"/>
          <a:ext cx="8928100" cy="5797550"/>
        </p:xfrm>
        <a:graphic>
          <a:graphicData uri="http://schemas.openxmlformats.org/drawingml/2006/table">
            <a:tbl>
              <a:tblPr/>
              <a:tblGrid>
                <a:gridCol w="4464050"/>
                <a:gridCol w="44640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ФГОС ВПО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ФГОС 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Предусматривалось три учебных цикла (Б1, Б2, Б3) и три раздела (Б4 физ-ра, Б5 Практики, Б6 ИГА).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Таблица 2 по структуре ООП с указанием учебных циклов и проектируемых результатов их освоения, трудоемкости учебных циклов, закрепленного перечня дисциплин для разработки ПООП и кодов формируемых компетенций.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Программа состоит из трех блоков (нет учебных циклов): Б1 – дисциплины (модули), Б2 – Практики, Б3 – ГИА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Набор дисциплин (модулей) образовательная организация определяет самостоятельно в объеме, установленном ФГОС ВО, с учетом соответствующей ПООП, есть указание только к обязательности дисциплин Философия, История, Иностранный язык, Безопасность жизнедеятельности, Физическая культура.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25613" name="Group 6"/>
          <p:cNvGrpSpPr>
            <a:grpSpLocks noChangeAspect="1"/>
          </p:cNvGrpSpPr>
          <p:nvPr/>
        </p:nvGrpSpPr>
        <p:grpSpPr bwMode="auto">
          <a:xfrm>
            <a:off x="120650" y="2205038"/>
            <a:ext cx="4413250" cy="2160587"/>
            <a:chOff x="100" y="1071"/>
            <a:chExt cx="2780" cy="1361"/>
          </a:xfrm>
        </p:grpSpPr>
        <p:sp>
          <p:nvSpPr>
            <p:cNvPr id="2561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0" y="1071"/>
              <a:ext cx="2780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61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" y="1071"/>
              <a:ext cx="2785" cy="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133600"/>
            <a:ext cx="417671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4006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Многие требования, которые были во ФГОС ВПО отсутствуют: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доле занятий в интерактивной форме,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минимуму трудоемкости дисциплины,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наличию оценки при трудоемкости дисциплины более 3 </a:t>
            </a:r>
            <a:r>
              <a:rPr lang="ru-RU" sz="2400" dirty="0" err="1" smtClean="0"/>
              <a:t>з.е</a:t>
            </a:r>
            <a:r>
              <a:rPr lang="ru-RU" sz="2400" dirty="0" smtClean="0"/>
              <a:t>.,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максимальной учебной и аудиторной нагрузке в неделю,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объему факультативов, количеству недель каникул,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наличию лабораторных и/или практических занятий по отдельным дисциплинам,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изменились требования к дисциплине Физическая культура.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НО!!! Часть требований перенесена в новый документ Порядок организации и осуществления образовательной деятельности… , часть требований вуз должен самостоятельно определить и закрепить в своих локальных нормативных актах.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VI</a:t>
            </a:r>
            <a:r>
              <a:rPr lang="ru-RU" sz="3600" b="1" dirty="0">
                <a:solidFill>
                  <a:srgbClr val="002060"/>
                </a:solidFill>
              </a:rPr>
              <a:t>. Требования к структуре </a:t>
            </a:r>
            <a:r>
              <a:rPr lang="ru-RU" sz="3600" b="1" dirty="0" smtClean="0">
                <a:solidFill>
                  <a:srgbClr val="002060"/>
                </a:solidFill>
              </a:rPr>
              <a:t>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Практики: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во ФГОС ВО полностью относятся к вариативной части программы (во ФГОС ВПО – к базовой),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Уточнены типы </a:t>
            </a:r>
            <a:r>
              <a:rPr lang="ru-RU" dirty="0"/>
              <a:t>практик </a:t>
            </a:r>
            <a:r>
              <a:rPr lang="ru-RU" dirty="0" smtClean="0"/>
              <a:t>(у-практика </a:t>
            </a:r>
            <a:r>
              <a:rPr lang="ru-RU" dirty="0"/>
              <a:t>по получению первичных профессиональных умений и навыков и </a:t>
            </a:r>
            <a:r>
              <a:rPr lang="ru-RU" dirty="0" smtClean="0"/>
              <a:t>п-практика </a:t>
            </a:r>
            <a:r>
              <a:rPr lang="ru-RU" dirty="0"/>
              <a:t>по получению профессиональных умений и опыта профессиональной деятельности</a:t>
            </a:r>
            <a:r>
              <a:rPr lang="ru-RU" dirty="0" smtClean="0"/>
              <a:t>) и </a:t>
            </a:r>
            <a:r>
              <a:rPr lang="ru-RU" dirty="0"/>
              <a:t>способы </a:t>
            </a:r>
            <a:r>
              <a:rPr lang="ru-RU" dirty="0" smtClean="0"/>
              <a:t>проведения. Типы практик могут дополняться во ФГОС разных направлений.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Преддипломная практика является обязательной.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ГИА: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трудоемкость ГИА унифицирована и составляет 6-9 </a:t>
            </a:r>
            <a:r>
              <a:rPr lang="ru-RU" dirty="0" err="1" smtClean="0"/>
              <a:t>з.е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VI</a:t>
            </a:r>
            <a:r>
              <a:rPr lang="ru-RU" sz="3600" b="1" dirty="0">
                <a:solidFill>
                  <a:srgbClr val="002060"/>
                </a:solidFill>
              </a:rPr>
              <a:t>. Требования к структуре </a:t>
            </a:r>
            <a:r>
              <a:rPr lang="ru-RU" sz="3600" b="1" dirty="0" smtClean="0">
                <a:solidFill>
                  <a:srgbClr val="002060"/>
                </a:solidFill>
              </a:rPr>
              <a:t>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215900" y="144463"/>
            <a:ext cx="8820150" cy="53006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Раздел 8. «Оценка качества освоения ООП» в ФГОС ВО исключен. </a:t>
            </a:r>
          </a:p>
          <a:p>
            <a:pPr marL="0" indent="0">
              <a:buFont typeface="Arial" charset="0"/>
              <a:buNone/>
            </a:pPr>
            <a:endParaRPr lang="ru-RU" sz="1500" smtClean="0"/>
          </a:p>
          <a:p>
            <a:pPr marL="0" indent="0">
              <a:buFont typeface="Arial" charset="0"/>
              <a:buNone/>
            </a:pPr>
            <a:r>
              <a:rPr lang="ru-RU" sz="2400" smtClean="0"/>
              <a:t>Полностью прописан </a:t>
            </a:r>
            <a:r>
              <a:rPr lang="ru-RU" b="1" smtClean="0">
                <a:solidFill>
                  <a:srgbClr val="002060"/>
                </a:solidFill>
              </a:rPr>
              <a:t>раздел 7 «Требования к условиям реализации программы бакалавриата / специалитета / магистратуры»</a:t>
            </a:r>
            <a:r>
              <a:rPr lang="ru-RU" sz="2400" smtClean="0"/>
              <a:t>, содержащий: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7.1. Общесистемные требования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7.2. Требования к кадровым условиям реализации программ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7.3. Требования к материально-техническому и учебно-методическому обеспечению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7.4. Требования к финансовым условиям реализации программ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Общесистемные </a:t>
            </a:r>
            <a:r>
              <a:rPr lang="ru-RU" b="1" dirty="0" smtClean="0">
                <a:solidFill>
                  <a:srgbClr val="002060"/>
                </a:solidFill>
              </a:rPr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- </a:t>
            </a:r>
            <a:r>
              <a:rPr lang="ru-RU" altLang="ru-RU" sz="1800" kern="0" dirty="0">
                <a:solidFill>
                  <a:srgbClr val="000000"/>
                </a:solidFill>
              </a:rPr>
              <a:t>Материально-техническая база должна </a:t>
            </a:r>
            <a:r>
              <a:rPr lang="ru-RU" altLang="ru-RU" sz="1800" u="sng" kern="0" dirty="0">
                <a:solidFill>
                  <a:srgbClr val="000000"/>
                </a:solidFill>
              </a:rPr>
              <a:t>соответствовать  противопожарным правилам и нормам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- Требования </a:t>
            </a:r>
            <a:r>
              <a:rPr lang="ru-RU" sz="1800" dirty="0">
                <a:solidFill>
                  <a:prstClr val="black"/>
                </a:solidFill>
              </a:rPr>
              <a:t>к наличию </a:t>
            </a:r>
            <a:r>
              <a:rPr lang="ru-RU" sz="1800" b="1" dirty="0">
                <a:solidFill>
                  <a:prstClr val="black"/>
                </a:solidFill>
              </a:rPr>
              <a:t>доступа к </a:t>
            </a:r>
            <a:r>
              <a:rPr lang="ru-RU" sz="1800" dirty="0">
                <a:solidFill>
                  <a:prstClr val="black"/>
                </a:solidFill>
              </a:rPr>
              <a:t>одной или нескольким </a:t>
            </a:r>
            <a:r>
              <a:rPr lang="ru-RU" sz="1800" b="1" dirty="0" smtClean="0">
                <a:solidFill>
                  <a:prstClr val="black"/>
                </a:solidFill>
              </a:rPr>
              <a:t>электронно-библиотечным системам</a:t>
            </a:r>
            <a:r>
              <a:rPr lang="ru-RU" sz="1800" dirty="0" smtClean="0">
                <a:solidFill>
                  <a:prstClr val="black"/>
                </a:solidFill>
              </a:rPr>
              <a:t> (электронным библиотекам) и к </a:t>
            </a:r>
            <a:r>
              <a:rPr lang="ru-RU" sz="1800" b="1" dirty="0" smtClean="0">
                <a:solidFill>
                  <a:prstClr val="black"/>
                </a:solidFill>
              </a:rPr>
              <a:t>наличию электронной информационно-образовательной среды</a:t>
            </a:r>
            <a:r>
              <a:rPr lang="ru-RU" sz="1800" dirty="0" smtClean="0">
                <a:solidFill>
                  <a:prstClr val="black"/>
                </a:solidFill>
              </a:rPr>
              <a:t> организации. ЭБС и ЭИОС должны обеспечивать неограниченный доступ обучающегося из любой точки с выходом в Интернет в течение всего периода обучения.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solidFill>
                <a:prstClr val="black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57563"/>
            <a:ext cx="89566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2286000" y="-495300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-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prstClr val="black"/>
                </a:solidFill>
              </a:rPr>
              <a:t>- Требования </a:t>
            </a:r>
            <a:r>
              <a:rPr lang="ru-RU" dirty="0">
                <a:solidFill>
                  <a:prstClr val="black"/>
                </a:solidFill>
              </a:rPr>
              <a:t>к материально-техническому, учебно-методическому и ресурсному обеспечению иных организаций  </a:t>
            </a:r>
            <a:r>
              <a:rPr lang="ru-RU" b="1" dirty="0">
                <a:solidFill>
                  <a:prstClr val="black"/>
                </a:solidFill>
              </a:rPr>
              <a:t>в случае реализации программы в сетевой форме или с привлечением иных организаций</a:t>
            </a:r>
            <a:r>
              <a:rPr lang="ru-RU" dirty="0">
                <a:solidFill>
                  <a:prstClr val="black"/>
                </a:solidFill>
              </a:rPr>
              <a:t> путем создания базовых кафедр и др.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- Требования к </a:t>
            </a:r>
            <a:r>
              <a:rPr lang="ru-RU" b="1" dirty="0">
                <a:solidFill>
                  <a:prstClr val="black"/>
                </a:solidFill>
              </a:rPr>
              <a:t>квалификации руководящих и научно-педагогических работников </a:t>
            </a:r>
            <a:r>
              <a:rPr lang="ru-RU" dirty="0">
                <a:solidFill>
                  <a:prstClr val="black"/>
                </a:solidFill>
              </a:rPr>
              <a:t>организации – квалификация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и профессиональным стандартом (при наличии).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- Требования к </a:t>
            </a:r>
            <a:r>
              <a:rPr lang="ru-RU" b="1" dirty="0">
                <a:solidFill>
                  <a:prstClr val="black"/>
                </a:solidFill>
              </a:rPr>
              <a:t>доле штатных научно-педагогических работников</a:t>
            </a:r>
            <a:r>
              <a:rPr lang="ru-RU" dirty="0">
                <a:solidFill>
                  <a:prstClr val="black"/>
                </a:solidFill>
              </a:rPr>
              <a:t> – не менее 50 процентов от общего количества научно-педагогических работников организации.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- Требования к </a:t>
            </a:r>
            <a:r>
              <a:rPr lang="ru-RU" b="1" dirty="0">
                <a:solidFill>
                  <a:prstClr val="black"/>
                </a:solidFill>
              </a:rPr>
              <a:t>среднегодовому объему финансирования научных исследований на одного НПР </a:t>
            </a:r>
            <a:r>
              <a:rPr lang="ru-RU" dirty="0">
                <a:solidFill>
                  <a:prstClr val="black"/>
                </a:solidFill>
              </a:rPr>
              <a:t>(в приведенных к целочисленным значениям ставок) - величина среднегодового объема финансирования должна быть не менее чем величина аналогичного показателя мониторинга системы образования, утверждаемого </a:t>
            </a:r>
            <a:r>
              <a:rPr lang="ru-RU" dirty="0" err="1">
                <a:solidFill>
                  <a:prstClr val="black"/>
                </a:solidFill>
              </a:rPr>
              <a:t>Минобрнауки</a:t>
            </a:r>
            <a:r>
              <a:rPr lang="ru-RU" dirty="0">
                <a:solidFill>
                  <a:prstClr val="black"/>
                </a:solidFill>
              </a:rPr>
              <a:t> России.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Общесистемные </a:t>
            </a:r>
            <a:r>
              <a:rPr lang="ru-RU" b="1" dirty="0" smtClean="0">
                <a:solidFill>
                  <a:srgbClr val="002060"/>
                </a:solidFill>
              </a:rPr>
              <a:t>требования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Требования к кадровым условиям реализации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975" cy="5545138"/>
          </a:xfrm>
        </p:spPr>
        <p:txBody>
          <a:bodyPr>
            <a:noAutofit/>
          </a:bodyPr>
          <a:lstStyle/>
          <a:p>
            <a:r>
              <a:rPr lang="ru-RU" sz="2300" smtClean="0"/>
              <a:t>Обязательно наличие лиц, привлекаемыми к реализации программы бакалавриата на условиях гражданско-правового договора,</a:t>
            </a:r>
          </a:p>
          <a:p>
            <a:r>
              <a:rPr lang="ru-RU" sz="2300" smtClean="0"/>
              <a:t>Требование к доле НПР, имеющих образование, соответствующее профилю преподаваемой дисциплины (модуля),</a:t>
            </a:r>
          </a:p>
          <a:p>
            <a:r>
              <a:rPr lang="ru-RU" sz="2300" smtClean="0"/>
              <a:t>Требование к доле  НПР, имеющих ученую степень и (или) ученое звание в общем числе НПР, реализующих программу,</a:t>
            </a:r>
          </a:p>
          <a:p>
            <a:r>
              <a:rPr lang="ru-RU" sz="2300" smtClean="0"/>
              <a:t>Требование к доле работников из числа руководителей и работников организаций-работодателей, имеющих стаж работы в данной профессиональной области не менее 3 лет, в общем числе работников, реализующих программу</a:t>
            </a:r>
          </a:p>
          <a:p>
            <a:pPr>
              <a:buFont typeface="Arial" charset="0"/>
              <a:buNone/>
            </a:pPr>
            <a:endParaRPr lang="ru-RU" sz="1400" smtClean="0"/>
          </a:p>
          <a:p>
            <a:pPr>
              <a:buFont typeface="Arial" charset="0"/>
              <a:buNone/>
            </a:pPr>
            <a:r>
              <a:rPr lang="ru-RU" sz="2300" smtClean="0"/>
              <a:t>Количественные значения требований могут различаться для разных направлений подготовки бакалавриата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4958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200"/>
              </a:spcBef>
              <a:buSzPct val="70000"/>
              <a:buFont typeface="Calibri" pitchFamily="34" charset="0"/>
              <a:buAutoNum type="arabicParenR"/>
            </a:pPr>
            <a:r>
              <a:rPr lang="ru-RU" altLang="ru-RU" sz="2400" b="1" smtClean="0">
                <a:cs typeface="Times New Roman" pitchFamily="18" charset="0"/>
              </a:rPr>
              <a:t>штатное расписание научно-педагогических работников</a:t>
            </a:r>
            <a:r>
              <a:rPr lang="ru-RU" altLang="ru-RU" sz="2400" smtClean="0">
                <a:cs typeface="Times New Roman" pitchFamily="18" charset="0"/>
              </a:rPr>
              <a:t> (преподавателей и научных работников);</a:t>
            </a: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buSzPct val="70000"/>
              <a:buFont typeface="Calibri" pitchFamily="34" charset="0"/>
              <a:buAutoNum type="arabicParenR"/>
            </a:pPr>
            <a:r>
              <a:rPr lang="ru-RU" altLang="ru-RU" sz="2400" b="1" smtClean="0">
                <a:cs typeface="Times New Roman" pitchFamily="18" charset="0"/>
              </a:rPr>
              <a:t>справка о персональном составе педагогических и научных работников</a:t>
            </a:r>
            <a:r>
              <a:rPr lang="ru-RU" altLang="ru-RU" sz="2400" smtClean="0">
                <a:cs typeface="Times New Roman" pitchFamily="18" charset="0"/>
              </a:rPr>
              <a:t> </a:t>
            </a:r>
            <a:r>
              <a:rPr lang="ru-RU" altLang="ru-RU" sz="2400" b="1" smtClean="0">
                <a:cs typeface="Times New Roman" pitchFamily="18" charset="0"/>
              </a:rPr>
              <a:t>с указанием уровня образования, квалификации и опыта работы (стажа работы)</a:t>
            </a:r>
            <a:r>
              <a:rPr lang="ru-RU" altLang="ru-RU" sz="2400" smtClean="0">
                <a:cs typeface="Times New Roman" pitchFamily="18" charset="0"/>
              </a:rPr>
              <a:t>, необходимых для осуществления образовательной деятельности;</a:t>
            </a: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buSzPct val="70000"/>
              <a:buFont typeface="Calibri" pitchFamily="34" charset="0"/>
              <a:buAutoNum type="arabicParenR"/>
            </a:pPr>
            <a:r>
              <a:rPr lang="ru-RU" altLang="ru-RU" sz="2400" b="1" smtClean="0">
                <a:cs typeface="Times New Roman" pitchFamily="18" charset="0"/>
              </a:rPr>
              <a:t>трудовые договоры (служебные контракты) преподавателей и научных работников</a:t>
            </a:r>
            <a:r>
              <a:rPr lang="ru-RU" altLang="ru-RU" sz="2400" smtClean="0">
                <a:cs typeface="Times New Roman" pitchFamily="18" charset="0"/>
              </a:rPr>
              <a:t>;</a:t>
            </a:r>
          </a:p>
          <a:p>
            <a:pPr marL="457200" indent="-457200" algn="just">
              <a:lnSpc>
                <a:spcPct val="90000"/>
              </a:lnSpc>
              <a:spcBef>
                <a:spcPts val="1200"/>
              </a:spcBef>
              <a:buSzPct val="70000"/>
              <a:buFont typeface="Calibri" pitchFamily="34" charset="0"/>
              <a:buAutoNum type="arabicParenR"/>
            </a:pPr>
            <a:r>
              <a:rPr lang="ru-RU" altLang="ru-RU" sz="2400" b="1" smtClean="0">
                <a:cs typeface="Times New Roman" pitchFamily="18" charset="0"/>
              </a:rPr>
              <a:t>договоры гражданско-правового характера для преподавателей и научных работников, привлекаемых на условиях почасовой оплаты;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728787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</a:pPr>
            <a:r>
              <a:rPr lang="ru-RU" altLang="ru-RU" sz="2600" b="1" smtClean="0">
                <a:solidFill>
                  <a:srgbClr val="002060"/>
                </a:solidFill>
                <a:cs typeface="Times New Roman" pitchFamily="18" charset="0"/>
              </a:rPr>
              <a:t>Документы по профессорско-преподавательскому составу  (</a:t>
            </a:r>
            <a:r>
              <a:rPr lang="ru-RU" altLang="ru-RU" sz="2600" b="1" i="1" smtClean="0">
                <a:solidFill>
                  <a:srgbClr val="002060"/>
                </a:solidFill>
                <a:cs typeface="Times New Roman" pitchFamily="18" charset="0"/>
              </a:rPr>
              <a:t>запрашиваемые экспертами Рособрнадзора в ходе аккредитации или государственного контроля и надзора</a:t>
            </a:r>
            <a:r>
              <a:rPr lang="ru-RU" altLang="ru-RU" sz="2600" b="1" smtClean="0">
                <a:solidFill>
                  <a:srgbClr val="002060"/>
                </a:solidFill>
                <a:cs typeface="Times New Roman" pitchFamily="18" charset="0"/>
              </a:rPr>
              <a:t>):</a:t>
            </a:r>
            <a:endParaRPr lang="ru-RU" sz="26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 rtlCol="0">
            <a:normAutofit/>
          </a:bodyPr>
          <a:lstStyle/>
          <a:p>
            <a:pPr marL="457200" indent="-457200" algn="just">
              <a:spcBef>
                <a:spcPts val="1200"/>
              </a:spcBef>
              <a:buSzPct val="70000"/>
              <a:buFont typeface="+mj-lt"/>
              <a:buAutoNum type="arabicParenR" startAt="5"/>
              <a:defRPr/>
            </a:pPr>
            <a:r>
              <a:rPr lang="ru-RU" altLang="ru-RU" sz="2400" b="1" dirty="0">
                <a:solidFill>
                  <a:prstClr val="black"/>
                </a:solidFill>
                <a:cs typeface="Times New Roman" pitchFamily="18" charset="0"/>
              </a:rPr>
              <a:t>должностные инструкции преподавателей и научных работников;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marL="457200" indent="-457200" algn="just">
              <a:spcBef>
                <a:spcPts val="1200"/>
              </a:spcBef>
              <a:buSzPct val="70000"/>
              <a:buFont typeface="+mj-lt"/>
              <a:buAutoNum type="arabicParenR" startAt="5"/>
              <a:defRPr/>
            </a:pPr>
            <a:r>
              <a:rPr lang="ru-RU" altLang="ru-RU" sz="2400" b="1" dirty="0">
                <a:solidFill>
                  <a:prstClr val="black"/>
                </a:solidFill>
                <a:cs typeface="Times New Roman" pitchFamily="18" charset="0"/>
              </a:rPr>
              <a:t>индивидуальные планы работы преподавателей и научных работников;</a:t>
            </a:r>
            <a:endParaRPr lang="ru-RU" altLang="ru-RU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SzPct val="70000"/>
              <a:buFont typeface="+mj-lt"/>
              <a:buAutoNum type="arabicParenR" startAt="5"/>
              <a:defRPr/>
            </a:pPr>
            <a:r>
              <a:rPr lang="ru-RU" altLang="ru-RU" sz="2400" b="1" dirty="0">
                <a:solidFill>
                  <a:prstClr val="black"/>
                </a:solidFill>
                <a:cs typeface="Times New Roman" pitchFamily="18" charset="0"/>
              </a:rPr>
              <a:t>документы об образовании и (или) квалификации, об ученых степенях и (или) ученых званиях, о повышении квалификации, профессиональной переподготовке преподавателей и научных работников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;</a:t>
            </a:r>
          </a:p>
          <a:p>
            <a:pPr marL="457200" indent="-457200" algn="just">
              <a:spcBef>
                <a:spcPts val="1200"/>
              </a:spcBef>
              <a:buSzPct val="70000"/>
              <a:buFont typeface="+mj-lt"/>
              <a:buAutoNum type="arabicParenR" startAt="5"/>
              <a:defRPr/>
            </a:pPr>
            <a:r>
              <a:rPr lang="ru-RU" altLang="ru-RU" sz="2400" b="1" dirty="0">
                <a:solidFill>
                  <a:prstClr val="black"/>
                </a:solidFill>
                <a:cs typeface="Times New Roman" pitchFamily="18" charset="0"/>
              </a:rPr>
              <a:t>трудовые книжки для преподавателей и научных работников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, для которых лицензиат является основным местом работы </a:t>
            </a:r>
            <a:r>
              <a:rPr lang="ru-RU" altLang="ru-RU" sz="2400" b="1" u="sng" dirty="0">
                <a:solidFill>
                  <a:prstClr val="black"/>
                </a:solidFill>
                <a:cs typeface="Times New Roman" pitchFamily="18" charset="0"/>
              </a:rPr>
              <a:t>или справка с основного места работы с указанием должности и стажа работы работников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, для которых лицензиат является местом работы по совместительству;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002060"/>
                </a:solidFill>
              </a:rPr>
              <a:t>Текущее состояние стандартизации профессионального образования </a:t>
            </a: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</p:nvPr>
        </p:nvGraphicFramePr>
        <p:xfrm>
          <a:off x="1262807" y="915764"/>
          <a:ext cx="6779096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4365625"/>
            <a:ext cx="91440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200">
                <a:latin typeface="Calibri" pitchFamily="34" charset="0"/>
              </a:rPr>
              <a:t>Унификация системы российского образования в соответствии с европейской и мировой системами («Болонский процесс»)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latin typeface="Calibri" pitchFamily="34" charset="0"/>
              </a:rPr>
              <a:t>Образование – инструмент экономического развития и благосостояния страны, стандарт – гарантия компетентности выпускника, его трудоустройства, востребованности на рынке труда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latin typeface="Calibri" pitchFamily="34" charset="0"/>
              </a:rPr>
              <a:t>Вступление в силу нового закона об образовании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832475"/>
          </a:xfrm>
        </p:spPr>
        <p:txBody>
          <a:bodyPr rtlCol="0">
            <a:normAutofit/>
          </a:bodyPr>
          <a:lstStyle/>
          <a:p>
            <a:pPr marL="438300" indent="-457200" algn="just" fontAlgn="auto">
              <a:spcBef>
                <a:spcPts val="1200"/>
              </a:spcBef>
              <a:spcAft>
                <a:spcPts val="0"/>
              </a:spcAft>
              <a:buSzPct val="70000"/>
              <a:buFont typeface="+mj-lt"/>
              <a:buAutoNum type="arabicParenR" startAt="9"/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документы, свидетельствующие о проведении аттестации педагогических работников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; </a:t>
            </a:r>
          </a:p>
          <a:p>
            <a:pPr marL="438300" indent="-457200" algn="just" fontAlgn="auto">
              <a:spcBef>
                <a:spcPts val="1200"/>
              </a:spcBef>
              <a:spcAft>
                <a:spcPts val="0"/>
              </a:spcAft>
              <a:buSzPct val="70000"/>
              <a:buFont typeface="+mj-lt"/>
              <a:buAutoNum type="arabicParenR" startAt="9"/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документы, подтверждающие прохождение конкурса на замещение должности преподавателя и научного работника </a:t>
            </a:r>
            <a:r>
              <a:rPr lang="ru-RU" sz="2400" i="1" dirty="0">
                <a:solidFill>
                  <a:prstClr val="black"/>
                </a:solidFill>
                <a:cs typeface="Times New Roman" pitchFamily="18" charset="0"/>
              </a:rPr>
              <a:t>(включая протоколы заседаний Ученого совета организации с решениями по конкурсному отбору претендентов на должность)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;</a:t>
            </a:r>
          </a:p>
          <a:p>
            <a:pPr marL="0" indent="-274320" algn="just" fontAlgn="auto">
              <a:spcBef>
                <a:spcPts val="12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(ст. 49 Федерального закона от 29.12.2012 г. № 273-ФЭ «Об образовании в Российской Федерации», приказ </a:t>
            </a:r>
            <a:r>
              <a:rPr lang="ru-RU" sz="2400" dirty="0" err="1">
                <a:solidFill>
                  <a:prstClr val="black"/>
                </a:solidFill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 России от 30 марта 2015 г. № 293 «Об утверждении Положения о порядке проведения аттестации работников, занимающих должности педагогических работников, относящихся к профессорско-преподавательскому составу»);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marL="457200" indent="-457200" algn="just">
              <a:spcBef>
                <a:spcPts val="1200"/>
              </a:spcBef>
              <a:buSzPct val="70000"/>
              <a:buFont typeface="+mj-lt"/>
              <a:buAutoNum type="arabicParenR" startAt="11"/>
              <a:defRPr/>
            </a:pPr>
            <a:r>
              <a:rPr lang="ru-RU" altLang="ru-RU" sz="2400" b="1" dirty="0">
                <a:solidFill>
                  <a:prstClr val="black"/>
                </a:solidFill>
                <a:cs typeface="Times New Roman" pitchFamily="18" charset="0"/>
              </a:rPr>
              <a:t>данные об отсутствии судимости у преподавателей </a:t>
            </a:r>
            <a:r>
              <a:rPr lang="ru-RU" alt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лицензиата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ч.2 ст.331 Трудового кодекса Российской Федерации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itchFamily="18" charset="0"/>
              </a:rPr>
              <a:t>от 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31 декабря 2001 года № 197-ФЗ);</a:t>
            </a:r>
          </a:p>
          <a:p>
            <a:pPr marL="457200" indent="-457200" algn="just">
              <a:spcBef>
                <a:spcPts val="1200"/>
              </a:spcBef>
              <a:buSzPct val="70000"/>
              <a:buFont typeface="+mj-lt"/>
              <a:buAutoNum type="arabicParenR" startAt="11"/>
              <a:defRPr/>
            </a:pPr>
            <a:r>
              <a:rPr lang="ru-RU" altLang="ru-RU" sz="2400" b="1" dirty="0">
                <a:solidFill>
                  <a:prstClr val="black"/>
                </a:solidFill>
                <a:cs typeface="Times New Roman" pitchFamily="18" charset="0"/>
              </a:rPr>
              <a:t>медицинские книжки педагогических работников или медицинские заключения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itchFamily="18" charset="0"/>
              </a:rPr>
              <a:t>(ст.331 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Трудового кодекса Российской Федерации от 31 декабря 2001 года № 197-ФЗ, п.18 приложения 2, п.32 Приложения 3 Приказа Министерства Здравоохранения и социального развития РФ №302н от 12 апреля 2011, в ред. от 05.12.2014 №801н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itchFamily="18" charset="0"/>
              </a:rPr>
              <a:t>); </a:t>
            </a:r>
          </a:p>
          <a:p>
            <a:pPr marL="457200" indent="-457200" algn="just">
              <a:spcBef>
                <a:spcPct val="0"/>
              </a:spcBef>
              <a:buSzPct val="70000"/>
              <a:buFont typeface="+mj-lt"/>
              <a:buAutoNum type="arabicParenR" startAt="11"/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письменные </a:t>
            </a:r>
            <a:r>
              <a:rPr lang="ru-RU" altLang="ru-RU" sz="2400" b="1" dirty="0">
                <a:solidFill>
                  <a:prstClr val="black"/>
                </a:solidFill>
                <a:cs typeface="Times New Roman" pitchFamily="18" charset="0"/>
              </a:rPr>
              <a:t>согласия сотрудников на обработку своих персональных данных </a:t>
            </a:r>
            <a:r>
              <a:rPr lang="ru-RU" altLang="ru-RU" sz="2400" dirty="0">
                <a:solidFill>
                  <a:prstClr val="black"/>
                </a:solidFill>
                <a:cs typeface="Times New Roman" pitchFamily="18" charset="0"/>
              </a:rPr>
              <a:t>(п.4 статьи 9 Федерального закона «О персональных данных» от 27 июля 2006 г. № 152-ФЗ).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solidFill>
                  <a:srgbClr val="002060"/>
                </a:solidFill>
                <a:latin typeface="+mn-lt"/>
              </a:rPr>
              <a:t>Требования к материально-техническому </a:t>
            </a:r>
            <a:r>
              <a:rPr lang="ru-RU" altLang="ru-RU" sz="3200" b="1" kern="0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altLang="ru-RU" sz="3200" b="1" kern="0" dirty="0" smtClean="0">
                <a:solidFill>
                  <a:srgbClr val="002060"/>
                </a:solidFill>
                <a:latin typeface="+mn-lt"/>
              </a:rPr>
              <a:t>учебно-методическому оснащению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399087"/>
          </a:xfrm>
        </p:spPr>
        <p:txBody>
          <a:bodyPr rtlCol="0"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Специальные помещения (требования к </a:t>
            </a:r>
            <a:r>
              <a:rPr lang="ru-RU" altLang="ru-RU" sz="2400" u="sng" kern="0" dirty="0" smtClean="0">
                <a:solidFill>
                  <a:srgbClr val="000000"/>
                </a:solidFill>
              </a:rPr>
              <a:t>наличию и оснащенности учебных аудиторий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 – лекционных, семинарских, лабораторий, аудиторий для самостоятельной работы студентов и др.),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u="sng" kern="0" dirty="0" smtClean="0">
                <a:solidFill>
                  <a:srgbClr val="000000"/>
                </a:solidFill>
              </a:rPr>
              <a:t>Библиотечный фонд 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– </a:t>
            </a:r>
            <a:r>
              <a:rPr lang="ru-RU" sz="2400" dirty="0" smtClean="0"/>
              <a:t>не менее </a:t>
            </a:r>
            <a:r>
              <a:rPr lang="ru-RU" sz="2400" dirty="0"/>
              <a:t>50 экземпляров каждого из изданий основной литературы, перечисленной в </a:t>
            </a:r>
            <a:r>
              <a:rPr lang="ru-RU" sz="2400" dirty="0" smtClean="0"/>
              <a:t>РПД, программах практик </a:t>
            </a:r>
            <a:r>
              <a:rPr lang="ru-RU" sz="2400" dirty="0"/>
              <a:t>и не менее 25 экземпляров дополнительной литературы на 100 обучающихся.</a:t>
            </a:r>
            <a:endParaRPr lang="ru-RU" altLang="ru-RU" sz="2400" kern="0" dirty="0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Наличие </a:t>
            </a:r>
            <a:r>
              <a:rPr lang="ru-RU" altLang="ru-RU" sz="2400" u="sng" kern="0" dirty="0" smtClean="0">
                <a:solidFill>
                  <a:srgbClr val="000000"/>
                </a:solidFill>
              </a:rPr>
              <a:t>лицензионного программного обеспечения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ЭБС </a:t>
            </a:r>
            <a:r>
              <a:rPr lang="ru-RU" altLang="ru-RU" sz="2400" kern="0" dirty="0">
                <a:solidFill>
                  <a:srgbClr val="000000"/>
                </a:solidFill>
              </a:rPr>
              <a:t>и ЭИОС должна обеспечивать </a:t>
            </a:r>
            <a:r>
              <a:rPr lang="ru-RU" altLang="ru-RU" sz="2400" u="sng" kern="0" dirty="0">
                <a:solidFill>
                  <a:srgbClr val="000000"/>
                </a:solidFill>
              </a:rPr>
              <a:t>одновременный доступ не менее 25% обучающихся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Наличие удаленного доступа, </a:t>
            </a:r>
            <a:r>
              <a:rPr lang="ru-RU" altLang="ru-RU" sz="2400" kern="0" dirty="0">
                <a:solidFill>
                  <a:srgbClr val="000000"/>
                </a:solidFill>
              </a:rPr>
              <a:t>в </a:t>
            </a:r>
            <a:r>
              <a:rPr lang="ru-RU" altLang="ru-RU" sz="2400" kern="0" dirty="0" err="1">
                <a:solidFill>
                  <a:srgbClr val="000000"/>
                </a:solidFill>
              </a:rPr>
              <a:t>т.ч</a:t>
            </a:r>
            <a:r>
              <a:rPr lang="ru-RU" altLang="ru-RU" sz="2400" kern="0" dirty="0">
                <a:solidFill>
                  <a:srgbClr val="000000"/>
                </a:solidFill>
              </a:rPr>
              <a:t>. в случае применения электронного обучения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Наличие </a:t>
            </a:r>
            <a:r>
              <a:rPr lang="ru-RU" altLang="ru-RU" sz="2400" u="sng" kern="0" dirty="0" smtClean="0">
                <a:solidFill>
                  <a:srgbClr val="000000"/>
                </a:solidFill>
              </a:rPr>
              <a:t>адаптированных  образовательных ресурсов 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для лиц </a:t>
            </a:r>
            <a:r>
              <a:rPr lang="ru-RU" altLang="ru-RU" sz="2400" kern="0" dirty="0">
                <a:solidFill>
                  <a:srgbClr val="000000"/>
                </a:solidFill>
              </a:rPr>
              <a:t>с 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ОВЗ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Требования к финансовым условиям реализации программ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8893175" cy="56165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300" smtClean="0"/>
              <a:t>Финансовое обеспечение реализации программы бакалавриата/специалитета/магистратуры/аспирантуры/ординатуры/СПО должно осуществляться </a:t>
            </a:r>
            <a:r>
              <a:rPr lang="ru-RU" sz="2300" u="sng" smtClean="0"/>
              <a:t>в объеме не ниже </a:t>
            </a:r>
            <a:r>
              <a:rPr lang="ru-RU" sz="2300" smtClean="0"/>
              <a:t>установленных Министерством образования и науки Российской Федерации </a:t>
            </a:r>
            <a:r>
              <a:rPr lang="ru-RU" sz="2300" u="sng" smtClean="0"/>
              <a:t>базовых нормативных затрат </a:t>
            </a:r>
            <a:r>
              <a:rPr lang="ru-RU" sz="2300" smtClean="0"/>
              <a:t>на оказание государственной услуги в сфере образования для данного уровня образования и направления подготовки </a:t>
            </a:r>
            <a:r>
              <a:rPr lang="ru-RU" sz="2300" u="sng" smtClean="0"/>
              <a:t>с учетом корректирующих коэффициентов</a:t>
            </a:r>
            <a:r>
              <a:rPr lang="ru-RU" sz="2300" smtClean="0"/>
              <a:t>, учитывающих специфику образовательных программ в соответствии с </a:t>
            </a:r>
            <a:r>
              <a:rPr lang="ru-RU" sz="2300" u="sng" smtClean="0"/>
              <a:t>Методикой определения нормативных затрат</a:t>
            </a:r>
            <a:r>
              <a:rPr lang="ru-RU" sz="2300" smtClean="0"/>
              <a:t> на оказание государственных услуг по реализации имеющих государственную аккредитацию образовательных программ высшего образования по специальностям и направлениям подготовки, утвержденной приказом Министерства образования и науки Российской Федерации от 2 августа 2013 г. N 638 (зарегистрирован Министерством юстиции Российской Федерации 16 сентября 2013 г., регистрационный N 29967).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Базовые нормативные затраты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962" name="Объект 3"/>
          <p:cNvSpPr>
            <a:spLocks noGrp="1"/>
          </p:cNvSpPr>
          <p:nvPr>
            <p:ph sz="half" idx="1"/>
          </p:nvPr>
        </p:nvSpPr>
        <p:spPr>
          <a:xfrm>
            <a:off x="34925" y="765175"/>
            <a:ext cx="4244975" cy="58324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/>
              <a:t>Затраты, непосредственно связанные с оказанием государственной услуги: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1. Затраты на </a:t>
            </a:r>
            <a:r>
              <a:rPr lang="ru-RU" sz="2000" u="sng" smtClean="0"/>
              <a:t>оплату труда</a:t>
            </a:r>
            <a:r>
              <a:rPr lang="ru-RU" sz="2000" smtClean="0"/>
              <a:t>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2. Затраты на </a:t>
            </a:r>
            <a:r>
              <a:rPr lang="ru-RU" sz="2000" u="sng" smtClean="0"/>
              <a:t>приобретение материальных запасов</a:t>
            </a:r>
            <a:r>
              <a:rPr lang="ru-RU" sz="2000" smtClean="0"/>
              <a:t>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3. Затраты на </a:t>
            </a:r>
            <a:r>
              <a:rPr lang="ru-RU" sz="2000" u="sng" smtClean="0"/>
              <a:t>приобретение учебной литературы</a:t>
            </a:r>
            <a:r>
              <a:rPr lang="ru-RU" sz="2000" smtClean="0"/>
              <a:t>, периодических изданий, издательских и полиграфических услуг, электронных изданий;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4. Затраты на </a:t>
            </a:r>
            <a:r>
              <a:rPr lang="ru-RU" sz="2000" u="sng" smtClean="0"/>
              <a:t>приобретение транспортных услуг</a:t>
            </a:r>
            <a:r>
              <a:rPr lang="ru-RU" sz="2000" smtClean="0"/>
              <a:t>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5. Затраты </a:t>
            </a:r>
            <a:r>
              <a:rPr lang="ru-RU" sz="2000" u="sng" smtClean="0"/>
              <a:t>на организацию учебной и производственной практики</a:t>
            </a:r>
            <a:r>
              <a:rPr lang="ru-RU" sz="2000" smtClean="0"/>
              <a:t>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6. Затраты </a:t>
            </a:r>
            <a:r>
              <a:rPr lang="ru-RU" sz="2000" u="sng" smtClean="0"/>
              <a:t>на повышение квалификации ППС</a:t>
            </a:r>
            <a:r>
              <a:rPr lang="ru-RU" sz="2000" smtClean="0"/>
              <a:t>.</a:t>
            </a:r>
          </a:p>
          <a:p>
            <a:pPr marL="0" indent="0">
              <a:buFont typeface="Arial" charset="0"/>
              <a:buNone/>
            </a:pPr>
            <a:endParaRPr lang="ru-RU" sz="2000" smtClean="0"/>
          </a:p>
        </p:txBody>
      </p:sp>
      <p:sp>
        <p:nvSpPr>
          <p:cNvPr id="40963" name="Объект 4"/>
          <p:cNvSpPr>
            <a:spLocks noGrp="1"/>
          </p:cNvSpPr>
          <p:nvPr>
            <p:ph sz="half" idx="2"/>
          </p:nvPr>
        </p:nvSpPr>
        <p:spPr>
          <a:xfrm>
            <a:off x="4211638" y="765175"/>
            <a:ext cx="4932362" cy="5903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/>
              <a:t>Затраты на общехозяйственные нужды: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1. Затраты на </a:t>
            </a:r>
            <a:r>
              <a:rPr lang="ru-RU" sz="2000" u="sng" smtClean="0"/>
              <a:t>коммунальные услуги</a:t>
            </a:r>
            <a:r>
              <a:rPr lang="ru-RU" sz="2000" smtClean="0"/>
              <a:t>; 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2. Затраты на </a:t>
            </a:r>
            <a:r>
              <a:rPr lang="ru-RU" sz="2000" u="sng" smtClean="0"/>
              <a:t>содержание объектов недвижимого и особо ценного движимого имущества</a:t>
            </a:r>
            <a:r>
              <a:rPr lang="ru-RU" sz="2000" smtClean="0"/>
              <a:t>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3. Затраты на </a:t>
            </a:r>
            <a:r>
              <a:rPr lang="ru-RU" sz="2000" u="sng" smtClean="0"/>
              <a:t>приобретение услуг связи</a:t>
            </a:r>
            <a:r>
              <a:rPr lang="ru-RU" sz="2000" smtClean="0"/>
              <a:t>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4. Затраты на </a:t>
            </a:r>
            <a:r>
              <a:rPr lang="ru-RU" sz="2000" u="sng" smtClean="0"/>
              <a:t>оплату труда </a:t>
            </a:r>
            <a:r>
              <a:rPr lang="ru-RU" sz="2000" smtClean="0"/>
              <a:t>работников образовательной организации административно-хозяйственного, учебно-вспомогательного персонала и иных работников;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5. Затраты на </a:t>
            </a:r>
            <a:r>
              <a:rPr lang="ru-RU" sz="2000" u="sng" smtClean="0"/>
              <a:t>организацию культурно-массовой, физкультурной, спортивной и оздоровительной работы </a:t>
            </a:r>
            <a:r>
              <a:rPr lang="ru-RU" sz="2000" smtClean="0"/>
              <a:t>со студентами.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6. Затраты на </a:t>
            </a:r>
            <a:r>
              <a:rPr lang="ru-RU" sz="2000" u="sng" smtClean="0"/>
              <a:t>приобретение основных средств</a:t>
            </a:r>
            <a:r>
              <a:rPr lang="ru-RU" sz="2000" smtClean="0"/>
              <a:t> стоимостью до трех тысяч рублей включительно за единицу.</a:t>
            </a:r>
          </a:p>
          <a:p>
            <a:pPr marL="0" indent="0">
              <a:buFont typeface="Arial" charset="0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Базовые нормативные затраты определяются по стоимостным группам специальностей и направлений </a:t>
            </a:r>
            <a:r>
              <a:rPr lang="ru-RU" dirty="0" smtClean="0"/>
              <a:t>подготовки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Базовые нормативные затраты устанавливаются в </a:t>
            </a:r>
            <a:r>
              <a:rPr lang="ru-RU" dirty="0"/>
              <a:t>отношении контингента, принимаемого на обучение на первый курс в соответствующем году, на весь период </a:t>
            </a:r>
            <a:r>
              <a:rPr lang="ru-RU" dirty="0" smtClean="0"/>
              <a:t>обучения по очной форме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Корректирующие </a:t>
            </a:r>
            <a:r>
              <a:rPr lang="ru-RU" dirty="0" smtClean="0"/>
              <a:t>коэффициенты учитывают форму </a:t>
            </a:r>
            <a:r>
              <a:rPr lang="ru-RU" dirty="0"/>
              <a:t>обучения (очно-заочная, заочная), </a:t>
            </a:r>
            <a:r>
              <a:rPr lang="ru-RU" dirty="0" smtClean="0"/>
              <a:t>формы </a:t>
            </a:r>
            <a:r>
              <a:rPr lang="ru-RU" dirty="0"/>
              <a:t>реализации образовательных программ (сетевая), </a:t>
            </a:r>
            <a:r>
              <a:rPr lang="ru-RU" dirty="0" smtClean="0"/>
              <a:t>используемые образовательные технологии </a:t>
            </a:r>
            <a:r>
              <a:rPr lang="ru-RU" dirty="0"/>
              <a:t>(дистанционные образовательные технологии, электронное обучение) </a:t>
            </a:r>
            <a:r>
              <a:rPr lang="ru-RU" dirty="0" smtClean="0"/>
              <a:t>и устанавливаются в </a:t>
            </a:r>
            <a:r>
              <a:rPr lang="ru-RU" dirty="0"/>
              <a:t>отношении контингента, принимаемого на обучение на первый курс в соответствующем году, на весь период </a:t>
            </a:r>
            <a:r>
              <a:rPr lang="ru-RU" dirty="0" smtClean="0"/>
              <a:t>обучения. Существуют также корректирующие коэффициенты, учитывающие особенности региона. 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5888"/>
            <a:ext cx="8340725" cy="66262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В данном документе представлена следующая информация: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400675"/>
          </a:xfrm>
        </p:spPr>
        <p:txBody>
          <a:bodyPr/>
          <a:lstStyle/>
          <a:p>
            <a:r>
              <a:rPr lang="ru-RU" sz="2300" smtClean="0"/>
              <a:t>Перечень и состав стоимостных групп,</a:t>
            </a:r>
          </a:p>
          <a:p>
            <a:r>
              <a:rPr lang="ru-RU" sz="2300" smtClean="0"/>
              <a:t>Значения базовых нормативных затрат по группам, </a:t>
            </a:r>
          </a:p>
          <a:p>
            <a:r>
              <a:rPr lang="ru-RU" sz="2300" smtClean="0"/>
              <a:t>Территориальные корректирующие коэффициенты, учитывающие</a:t>
            </a:r>
          </a:p>
          <a:p>
            <a:pPr>
              <a:buFontTx/>
              <a:buChar char="-"/>
            </a:pPr>
            <a:r>
              <a:rPr lang="ru-RU" sz="2300" smtClean="0"/>
              <a:t>уровень з/п в регионе </a:t>
            </a:r>
          </a:p>
          <a:p>
            <a:pPr>
              <a:buFontTx/>
              <a:buChar char="-"/>
            </a:pPr>
            <a:r>
              <a:rPr lang="ru-RU" sz="2300" smtClean="0"/>
              <a:t>затраты на коммунальные услуги по регионам</a:t>
            </a:r>
          </a:p>
          <a:p>
            <a:r>
              <a:rPr lang="ru-RU" sz="2300" smtClean="0"/>
              <a:t>Отраслевые корректирующие коэффициенты, учитывающие</a:t>
            </a:r>
          </a:p>
          <a:p>
            <a:pPr>
              <a:buFontTx/>
              <a:buChar char="-"/>
            </a:pPr>
            <a:r>
              <a:rPr lang="ru-RU" sz="2300" smtClean="0"/>
              <a:t>право самостоятельно разрабатывать и утверждать стандарты</a:t>
            </a:r>
          </a:p>
          <a:p>
            <a:pPr>
              <a:buFontTx/>
              <a:buChar char="-"/>
            </a:pPr>
            <a:r>
              <a:rPr lang="ru-RU" sz="2300" smtClean="0"/>
              <a:t>наличие студентов-инвалидов и детей инвалидов   </a:t>
            </a:r>
          </a:p>
          <a:p>
            <a:pPr>
              <a:buFontTx/>
              <a:buChar char="-"/>
            </a:pPr>
            <a:r>
              <a:rPr lang="ru-RU" sz="2300" smtClean="0"/>
              <a:t>форму обучения</a:t>
            </a:r>
          </a:p>
          <a:p>
            <a:pPr>
              <a:buFontTx/>
              <a:buChar char="-"/>
            </a:pPr>
            <a:r>
              <a:rPr lang="ru-RU" sz="2300" smtClean="0"/>
              <a:t>использование сетевой формы, электронного обучения, ДОТ</a:t>
            </a:r>
          </a:p>
          <a:p>
            <a:r>
              <a:rPr lang="ru-RU" sz="2300" smtClean="0"/>
              <a:t>Порядок применения коэффициентов. </a:t>
            </a:r>
          </a:p>
          <a:p>
            <a:pPr>
              <a:buFontTx/>
              <a:buChar char="-"/>
            </a:pPr>
            <a:endParaRPr lang="ru-RU" sz="2300" smtClean="0"/>
          </a:p>
          <a:p>
            <a:endParaRPr lang="ru-RU" sz="23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9"/>
          <p:cNvGraphicFramePr>
            <a:graphicFrameLocks noGrp="1"/>
          </p:cNvGraphicFramePr>
          <p:nvPr/>
        </p:nvGraphicFramePr>
        <p:xfrm>
          <a:off x="107950" y="115888"/>
          <a:ext cx="8928100" cy="6553200"/>
        </p:xfrm>
        <a:graphic>
          <a:graphicData uri="http://schemas.openxmlformats.org/drawingml/2006/table">
            <a:tbl>
              <a:tblPr/>
              <a:tblGrid>
                <a:gridCol w="4318523"/>
                <a:gridCol w="769231"/>
                <a:gridCol w="767592"/>
                <a:gridCol w="767592"/>
                <a:gridCol w="769232"/>
                <a:gridCol w="767592"/>
                <a:gridCol w="769231"/>
              </a:tblGrid>
              <a:tr h="51377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Итоговые значения и величина составляющих базовых нормативных затрат по государственным услугам, по стоимостным группам специальностей и направлений подготовки на 2016 год</a:t>
                      </a:r>
                    </a:p>
                  </a:txBody>
                  <a:tcPr marL="4278" marR="4278" marT="42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18">
                <a:tc gridSpan="7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4278" marR="4278" marT="42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Составляющие базовых нормативных затрат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Бакалавриат, специалитет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Магистратура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3115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ППС,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36,56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36,56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36,56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43,87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43,87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43,87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материальных запасов, мягкого инвентаря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0,28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3,72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0,28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3,72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7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1,81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2,87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15,38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1,81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2,87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15,38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коммунальные услуги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содержание объектов недвижимого и особо ценного движимого имущества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услуг связи, 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., затраты на местную, междугороднюю и международную телефонную связь, интернет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7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транспортных услуг, в т.ч., расходы на проезд ППС до места прохождения практики, повышения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квалификации и обратно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8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гос.услуги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(АУП, УВП, ПОП)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19,64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24,19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27,41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19,64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24,19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27,41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8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повышение квалификации ППС, включая затраты на 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2,19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15,81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2,19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15,81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культурно-массовой, физкультурной и оздоровительной работы со студентами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базовые нормативные затраты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68,16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78,16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120,16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75,47</a:t>
                      </a:r>
                    </a:p>
                  </a:txBody>
                  <a:tcPr marL="4278" marR="4278" marT="4278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85,47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127,47</a:t>
                      </a:r>
                    </a:p>
                  </a:txBody>
                  <a:tcPr marL="4278" marR="4278" marT="42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42875"/>
          <a:ext cx="8929688" cy="6543675"/>
        </p:xfrm>
        <a:graphic>
          <a:graphicData uri="http://schemas.openxmlformats.org/drawingml/2006/table">
            <a:tbl>
              <a:tblPr/>
              <a:tblGrid>
                <a:gridCol w="4355828"/>
                <a:gridCol w="684286"/>
                <a:gridCol w="720080"/>
                <a:gridCol w="720080"/>
                <a:gridCol w="924330"/>
                <a:gridCol w="762194"/>
                <a:gridCol w="762194"/>
              </a:tblGrid>
              <a:tr h="492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Итоговые значения и величина составляющих базовых нормативных затрат по государственным услугам, по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стоимостным группам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специальностей и направлений подготовки на 2016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703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руб.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Составляющие базовых нормативных затрат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Аспирантура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Интернатура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Ординатура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Докторантура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3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группа 1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2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группа 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 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45,09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45,09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45,09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50,72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50,72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материальных запасов, потребляемых в процессе оказания государственной услуги, включая  затраты на приобретение расходных материалов, мягкого инвентаря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0,58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2,58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4,58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1,30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1,30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0,56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0,56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4,50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0,36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0,36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2,68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16,67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2,21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3,20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коммунальные услуги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содержание объектов недвижимого и особо ценного движимого имущества, эксплуатируемого в процессе оказания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гос.услуги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0,25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1,64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0,79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0,79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услуг связи, в т.ч., затраты на местную, междугороднюю и международную телефонную связь, интернет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транспортных услуг, в т.ч., расходы на проезд ППС до места прохождения практики, повышения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квалификации и обратно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0,84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гос.услуги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(АУП, УВП, ПОП)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22,95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26,41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29,84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24,19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24,19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8,79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повышение квалификации ППС, включая затраты на 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1,51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14,81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2,33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0,56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2,06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1,13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организацию культурно-массовой, физкультурной и оздоровительной работы со студентами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 базовые нормативные затраты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77,50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87,50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130,00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86,36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88,50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28,19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93775"/>
          </a:xfrm>
        </p:spPr>
        <p:txBody>
          <a:bodyPr>
            <a:normAutofit/>
          </a:bodyPr>
          <a:lstStyle/>
          <a:p>
            <a:r>
              <a:rPr lang="ru-RU" alt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Изменения в структуре системы профессионального образования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1930400"/>
            <a:ext cx="812958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Среднее профессиональное образование </a:t>
            </a:r>
          </a:p>
          <a:p>
            <a:pPr marL="1079500" indent="-1841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ru-RU" sz="2000" b="1" i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квалифицированных рабочих </a:t>
            </a:r>
          </a:p>
          <a:p>
            <a:pPr marL="1079500" indent="-1841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ru-RU" sz="2000" b="1" i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специалистов среднего звена </a:t>
            </a:r>
            <a:endParaRPr lang="ru-RU" sz="2000" b="1" i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arabicPeriod" startAt="2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Высшее образование 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бакалавриат</a:t>
            </a:r>
            <a:endParaRPr lang="ru-RU" sz="2000" b="1" i="1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arabicPeriod" startAt="2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Высшее образование 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i="1" kern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специалитет</a:t>
            </a:r>
            <a:r>
              <a:rPr lang="ru-RU" sz="2000" b="1" i="1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магистратура</a:t>
            </a:r>
            <a:endParaRPr lang="ru-RU" sz="2000" b="1" i="1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arabicPeriod" startAt="2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Высшее образование 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i="1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подготовка кадров высшей квалификации</a:t>
            </a:r>
            <a:r>
              <a:rPr lang="ru-RU" sz="2000" b="1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1079500" indent="-1841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ru-RU" sz="2000" i="1" kern="0" dirty="0">
                <a:latin typeface="Arial" pitchFamily="34" charset="0"/>
                <a:cs typeface="Arial" pitchFamily="34" charset="0"/>
              </a:rPr>
              <a:t>аспирантура 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kern="0" dirty="0">
                <a:latin typeface="Arial" pitchFamily="34" charset="0"/>
                <a:cs typeface="Arial" pitchFamily="34" charset="0"/>
              </a:rPr>
              <a:t>адъюнктура) </a:t>
            </a:r>
          </a:p>
          <a:p>
            <a:pPr marL="1079500" indent="-1841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ru-RU" sz="2000" i="1" kern="0" dirty="0">
                <a:latin typeface="Arial" pitchFamily="34" charset="0"/>
                <a:cs typeface="Arial" pitchFamily="34" charset="0"/>
              </a:rPr>
              <a:t>ординатура </a:t>
            </a:r>
          </a:p>
          <a:p>
            <a:pPr marL="1079500" indent="-1841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ru-RU" sz="2000" i="1" kern="0" dirty="0">
                <a:latin typeface="Arial" pitchFamily="34" charset="0"/>
                <a:cs typeface="Arial" pitchFamily="34" charset="0"/>
              </a:rPr>
              <a:t>ассистентура – стажировка </a:t>
            </a:r>
            <a:endParaRPr lang="ru-RU" sz="2000" i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898525" y="1484313"/>
            <a:ext cx="7058025" cy="511175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0000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/>
              <a:t>Начальное</a:t>
            </a:r>
            <a:r>
              <a:rPr lang="ru-RU" altLang="ru-RU" sz="2400">
                <a:latin typeface="Calibri" pitchFamily="34" charset="0"/>
              </a:rPr>
              <a:t> </a:t>
            </a:r>
            <a:r>
              <a:rPr lang="ru-RU" altLang="ru-RU" sz="2400"/>
              <a:t>профессиональное</a:t>
            </a:r>
            <a:r>
              <a:rPr lang="ru-RU" altLang="ru-RU" sz="2400">
                <a:latin typeface="Calibri" pitchFamily="34" charset="0"/>
              </a:rPr>
              <a:t> </a:t>
            </a:r>
            <a:r>
              <a:rPr lang="ru-RU" altLang="ru-RU" sz="2400"/>
              <a:t>образование</a:t>
            </a:r>
            <a:endParaRPr lang="ru-RU" altLang="ru-RU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 rot="2833870">
            <a:off x="3879850" y="1300163"/>
            <a:ext cx="865188" cy="887412"/>
          </a:xfrm>
          <a:prstGeom prst="plus">
            <a:avLst>
              <a:gd name="adj" fmla="val 42278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100" cy="6626225"/>
        </p:xfrm>
        <a:graphic>
          <a:graphicData uri="http://schemas.openxmlformats.org/drawingml/2006/table">
            <a:tbl>
              <a:tblPr/>
              <a:tblGrid>
                <a:gridCol w="5840051"/>
                <a:gridCol w="1029647"/>
                <a:gridCol w="1029647"/>
                <a:gridCol w="1029647"/>
              </a:tblGrid>
              <a:tr h="5053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Итоговые значения и величина составляющих базовых нормативных затрат по государственным услугам, по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стоимостным группам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специальностей и направлений подготовки на 2016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96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руб.</a:t>
                      </a:r>
                    </a:p>
                  </a:txBody>
                  <a:tcPr marL="4278" marR="4278" marT="4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5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Составляющие базовых нормативных затрат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СПО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1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2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 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20,43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20,43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20,43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материальных запасов, потребляемых в процессе оказания государственной услуги, включая  затраты на приобретение расходных материалов, мягкого инвентаря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0,58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3,69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0,35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0,35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1,50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0,90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2,91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7,20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коммунальные услуги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содержание объектов недвижимого и особо ценного движимого имущества, эксплуатируемого в процессе оказания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гос.услуги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0,17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0,78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услуг связи, в т.ч., затраты на местную, междугороднюю и международную телефонную связь, интернет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транспортных услуг, в т.ч., расходы на проезд ППС до места прохождения практики, повышения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квалификации и обратно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0,19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0,45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2,33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гос.услуги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(АУП, УВП, ПОП)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10,28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13,72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16,72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повышение квалификации ППС, включая затраты на 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0,83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0,93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1,96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1,40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2,80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организацию культурно-массовой, физкультурной и оздоровительной работы со студентами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 базовые нормативные затраты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37,43</a:t>
                      </a:r>
                    </a:p>
                  </a:txBody>
                  <a:tcPr marL="4278" marR="4278" marT="4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46,03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61,03</a:t>
                      </a:r>
                    </a:p>
                  </a:txBody>
                  <a:tcPr marL="4278" marR="4278" marT="4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60350"/>
          <a:ext cx="8715375" cy="6410325"/>
        </p:xfrm>
        <a:graphic>
          <a:graphicData uri="http://schemas.openxmlformats.org/drawingml/2006/table">
            <a:tbl>
              <a:tblPr/>
              <a:tblGrid>
                <a:gridCol w="3709647"/>
                <a:gridCol w="1656184"/>
                <a:gridCol w="1166757"/>
                <a:gridCol w="2182851"/>
              </a:tblGrid>
              <a:tr h="66255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Корректирующие коэффициенты к составляющим базовых нормативных </a:t>
                      </a:r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затрат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225" marR="4225" marT="42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0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Составляющие базовых нормативных затрат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Корректирующие коэффициенты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Значение корректирующих коэффициентов к составляющим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базовых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нормативных затрат согласно 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Значение корректирующих коэффициентов, учитывающих целевой уровень заработной платы в регионе, в соответствии с распоряжением Правительства РФ от 30 апреля 2014 г. № 722-Р « Об утверждении плана мероприятий («Дорожной карты»)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по региону Республика Бурятия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Районные коэффициенты и северные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надбавки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1,476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коммунальные услуги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 Республике Бурятия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1,845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38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гос.услуги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(АУП, УВП, ПОП)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Районные коэффициенты и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северные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организацию культурно-массовой, физкультурной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  оздоровительной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работы со студентами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Районные коэффициенты и северные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надбавки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225" marR="4225" marT="4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25" marR="4225" marT="4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18" name="Group 166"/>
          <p:cNvGraphicFramePr>
            <a:graphicFrameLocks noGrp="1"/>
          </p:cNvGraphicFramePr>
          <p:nvPr/>
        </p:nvGraphicFramePr>
        <p:xfrm>
          <a:off x="107950" y="-26988"/>
          <a:ext cx="8856663" cy="6913563"/>
        </p:xfrm>
        <a:graphic>
          <a:graphicData uri="http://schemas.openxmlformats.org/drawingml/2006/table">
            <a:tbl>
              <a:tblPr/>
              <a:tblGrid>
                <a:gridCol w="3838575"/>
                <a:gridCol w="627063"/>
                <a:gridCol w="625475"/>
                <a:gridCol w="630237"/>
                <a:gridCol w="625475"/>
                <a:gridCol w="627063"/>
                <a:gridCol w="627062"/>
                <a:gridCol w="628650"/>
                <a:gridCol w="627063"/>
              </a:tblGrid>
              <a:tr h="1778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Нормативные затраты с учетом корректирующих коэффициентов</a:t>
                      </a:r>
                    </a:p>
                  </a:txBody>
                  <a:tcPr marL="4687" marR="4687" marT="468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Составляющие базовых нормативных затрат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Бакалавриат, специалитет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Крректирующие коэффициенты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Бакалавриат, специалитет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36,56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36,56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36,56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1,476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80,94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80,94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80,94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материальных запасов, потребляемых в процессе оказания государственной услуги, включая  затраты на приобретение расходных материалов, мягкого инвентаря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0,28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3,72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0,28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3,72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1,81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2,87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15,38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1,81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2,87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15,38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коммунальные услуги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1,845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содержание объектов недвижимого и особо ценного движимого имущества, эксплуатируемого в процессе оказания гос.услуги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услуг связи, в т.ч., затраты на местную,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междугороднюю и международную телефонную связь, интернет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транспортных услуг, в т.ч., расходы на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проезд ППС до места прохождения практики, повышения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квалификации и обратно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гос.услуги (АУП, УВП, ПОП)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19,64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24,19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27,41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29,46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36,29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41,12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повышение квалификации ППС, включая затраты на 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2,19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15,81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2,19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15,81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культурно-массовой, физкультурной и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оздоровительной работы со студентами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4,95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4,95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4,95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нормативные затраты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68,16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78,16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120,16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126,51</a:t>
                      </a:r>
                    </a:p>
                  </a:txBody>
                  <a:tcPr marL="4687" marR="4687" marT="468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138,78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182,39</a:t>
                      </a:r>
                    </a:p>
                  </a:txBody>
                  <a:tcPr marL="4687" marR="4687" marT="46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35" name="Group 159"/>
          <p:cNvGraphicFramePr>
            <a:graphicFrameLocks noGrp="1"/>
          </p:cNvGraphicFramePr>
          <p:nvPr/>
        </p:nvGraphicFramePr>
        <p:xfrm>
          <a:off x="107950" y="104775"/>
          <a:ext cx="8856663" cy="6630988"/>
        </p:xfrm>
        <a:graphic>
          <a:graphicData uri="http://schemas.openxmlformats.org/drawingml/2006/table">
            <a:tbl>
              <a:tblPr/>
              <a:tblGrid>
                <a:gridCol w="3838575"/>
                <a:gridCol w="627063"/>
                <a:gridCol w="627062"/>
                <a:gridCol w="627063"/>
                <a:gridCol w="627062"/>
                <a:gridCol w="627063"/>
                <a:gridCol w="628650"/>
                <a:gridCol w="627062"/>
                <a:gridCol w="627063"/>
              </a:tblGrid>
              <a:tr h="3238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Нормативные затраты с учетом корректирующих коэффициентов</a:t>
                      </a:r>
                    </a:p>
                  </a:txBody>
                  <a:tcPr marL="5220" marR="5220" marT="52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Составляющие базовых нормативных затрат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Магистратура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Крректирующие коэффициенты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Магистратура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43,87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1,476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97,13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97,13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97,13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материальных запасов, потребляемых в процессе оказания государственной услуги, включая  затраты на приобретение расходных материалов, мягкого инвентаря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15,38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15,38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коммунальные услуги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1,845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содержание объектов недвижимого и особо ценного движимого имущества, эксплуатируемого в процессе оказания гос.услуги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услуг связи, в т.ч., затраты на местную,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междугороднюю и международную телефонную связь, интернет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транспортных услуг, в т.ч., расходы на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проезд ППС до места прохождения практики, повышения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квалификации и обратно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гос.услуги (АУП, УВП, ПОП)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19,64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24,19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29,46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36,29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41,12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повышение квалификации ППС, включая затраты на 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2,19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2,19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культурно-массовой, физкультурной и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оздоровительной работы со студентами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нормативные затраты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75,47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85,47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127,47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142,69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154,97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198,58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8" name="Group 158"/>
          <p:cNvGraphicFramePr>
            <a:graphicFrameLocks noGrp="1"/>
          </p:cNvGraphicFramePr>
          <p:nvPr>
            <p:ph idx="1"/>
          </p:nvPr>
        </p:nvGraphicFramePr>
        <p:xfrm>
          <a:off x="107950" y="115888"/>
          <a:ext cx="8929688" cy="6451600"/>
        </p:xfrm>
        <a:graphic>
          <a:graphicData uri="http://schemas.openxmlformats.org/drawingml/2006/table">
            <a:tbl>
              <a:tblPr/>
              <a:tblGrid>
                <a:gridCol w="3971925"/>
                <a:gridCol w="619125"/>
                <a:gridCol w="620713"/>
                <a:gridCol w="619125"/>
                <a:gridCol w="619125"/>
                <a:gridCol w="620712"/>
                <a:gridCol w="619125"/>
                <a:gridCol w="619125"/>
                <a:gridCol w="620713"/>
              </a:tblGrid>
              <a:tr h="3159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Нормативные затраты с учетом корректирующих коэффициентов</a:t>
                      </a:r>
                    </a:p>
                  </a:txBody>
                  <a:tcPr marL="5220" marR="5220" marT="52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Составляющие базовых нормативных затрат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Аспирантура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Корректирующие коэффициенты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Аспирантура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группа 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45,09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45,09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45,09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1,476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99,83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99,83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99,83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материальных запасов, потребляемых в процессе оказания государственной услуги, включая  затраты на приобретение расходных материалов, мягкого инвентаря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16,67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коммунальные услуги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1,845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содержание объектов недвижимого и особо ценного движимого имущества, эксплуатируемого в процессе оказания гос.услуги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услуг связи, в т.ч., затраты на местную,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междугороднюю и международную телефонную связь, интернет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транспортных услуг, в т.ч., расходы на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проезд ППС до места прохождения практики, повышения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квалификации и обратно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5,13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гос.услуги (АУП, УВП, ПОП)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22,95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26,41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29,84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34,43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39,62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44,76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повышение квалификации ППС, включая затраты на 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14,81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14,81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0,56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2,06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культурно-массовой, физкультурной и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оздоровительной работы со студентами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нормативные затраты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77,50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87,50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130,00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146,21</a:t>
                      </a:r>
                    </a:p>
                  </a:txBody>
                  <a:tcPr marL="5220" marR="5220" marT="52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157,94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202,15</a:t>
                      </a:r>
                    </a:p>
                  </a:txBody>
                  <a:tcPr marL="5220" marR="5220" marT="52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78" name="Group 154"/>
          <p:cNvGraphicFramePr>
            <a:graphicFrameLocks noGrp="1"/>
          </p:cNvGraphicFramePr>
          <p:nvPr/>
        </p:nvGraphicFramePr>
        <p:xfrm>
          <a:off x="107950" y="0"/>
          <a:ext cx="8929688" cy="6823075"/>
        </p:xfrm>
        <a:graphic>
          <a:graphicData uri="http://schemas.openxmlformats.org/drawingml/2006/table">
            <a:tbl>
              <a:tblPr/>
              <a:tblGrid>
                <a:gridCol w="3824288"/>
                <a:gridCol w="623887"/>
                <a:gridCol w="625475"/>
                <a:gridCol w="666750"/>
                <a:gridCol w="625475"/>
                <a:gridCol w="625475"/>
                <a:gridCol w="623888"/>
                <a:gridCol w="625475"/>
                <a:gridCol w="688975"/>
              </a:tblGrid>
              <a:tr h="34448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Нормативные затраты с учетом корректирующих коэффициентов</a:t>
                      </a:r>
                    </a:p>
                  </a:txBody>
                  <a:tcPr marL="4661" marR="4661" marT="46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Составляющие базовых нормативных затрат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Интернатура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Ординатура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Докторантура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Крректирующие коэффициенты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Интернатура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Ординатура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Докторантура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50,72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50,72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17,90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1,476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112,29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112,29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39,63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материальных запасов, потребляемых в процессе оказания государственной услуги, включая  затраты на приобретение расходных материалов, мягкого инвентаря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2,21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2,21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коммунальные услуги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1,845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5,44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2,03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содержание объектов недвижимого и особо ценного движимого имущества, эксплуатируемого в процессе оказания гос.услуги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0,79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0,79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услуг связи, в т.ч., затраты на местную,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междугороднюю и международную телефонную связь, интернет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транспортных услуг, в т.ч., расходы на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проезд ППС до места прохождения практики, повышения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квалификации и обратно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0,30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0,30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гос.услуги (АУП, УВП, ПОП)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24,19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24,19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8,79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36,29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36,29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13,19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повышение квалификации ППС, включая затраты на 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2,33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3,18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2,33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3,18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1,13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1,13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1,13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1,13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Затраты на организацию культурно-массовой, физкультурной и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оздоровительной работы со студентами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нормативные затраты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86,36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88,50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28,19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162,52</a:t>
                      </a:r>
                    </a:p>
                  </a:txBody>
                  <a:tcPr marL="4661" marR="4661" marT="466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164,66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55,25</a:t>
                      </a:r>
                    </a:p>
                  </a:txBody>
                  <a:tcPr marL="4661" marR="4661" marT="46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15888"/>
          <a:ext cx="8928100" cy="6600825"/>
        </p:xfrm>
        <a:graphic>
          <a:graphicData uri="http://schemas.openxmlformats.org/drawingml/2006/table">
            <a:tbl>
              <a:tblPr/>
              <a:tblGrid>
                <a:gridCol w="3869591"/>
                <a:gridCol w="632425"/>
                <a:gridCol w="632425"/>
                <a:gridCol w="632425"/>
                <a:gridCol w="632425"/>
                <a:gridCol w="632425"/>
                <a:gridCol w="632425"/>
                <a:gridCol w="632425"/>
                <a:gridCol w="632425"/>
              </a:tblGrid>
              <a:tr h="35366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Нормативные затраты с учетом корректирующих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коэффициентов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687" marR="4687" marT="4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Составляющие базовых нормативных затрат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СПО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Крректирующие коэффициенты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СПО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1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группа 2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1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2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группа 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ППС, включая страховые взносы во внебюджетные фонды, с учетом надбавок за ученые степени и должности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20,43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20,43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20,43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1,476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45,23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45,23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45,23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материальных запасов, потребляемых в процессе оказания государственной услуги, включая  затраты на приобретение расходных материалов, мягкого инвентаря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0,58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3,69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0,58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1,84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3,69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учебной литературы, периодических изданий, издательских и  полиграфических услуг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0,35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0,35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1,50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0,35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0,35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1,50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организацию учебной и производственной практики, в том числе затраты на проживание и оплату суточных для обучающихся, проходящих практику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0,90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2,91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7,20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0,90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2,91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7,20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коммунальные услуги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2,95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1,845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5,44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5,44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5,44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содержание объектов недвижимого и особо ценного движимого имущества, эксплуатируемого в процессе оказания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гос.услуги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0,17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0,38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0,78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0,17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0,38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0,78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услуг связи, в т.ч., затраты на местную,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междугороднюю и международную телефонную связь, интернет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0,07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транспортных услуг, в т.ч., расходы на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проезд ППС до места прохождения практики, повышения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квалификации и обратно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0,19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0,45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2,33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0,19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0,45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2,33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оплату труда и начисления на выплаты по оплате труда работников учреждения, которые не принимают непосредственного участия в оказании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гос.услуги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(АУП, УВП, ПОП)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10,28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13,72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16,72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15,42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20,58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25,08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повышение квалификации ППС, включая затраты на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суточные расходы и расходы на проживание ППС на время повышения квалификации, за исключением расходов на приобретение транспортных услуг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0,83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0,93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1,96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0,83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0,93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1,96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приобретение ОС стоимостью до трех тысяч рублей включительно за единицу 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1,40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2,80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0,08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1,40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2,80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организацию культурно-массовой, физкультурной и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оздоровительной работы со студентами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0,60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0,90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0,90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0,90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 нормативные затраты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37,43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46,03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61,03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70,16</a:t>
                      </a:r>
                    </a:p>
                  </a:txBody>
                  <a:tcPr marL="4687" marR="4687" marT="4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80,48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96,98</a:t>
                      </a:r>
                    </a:p>
                  </a:txBody>
                  <a:tcPr marL="4687" marR="4687" marT="4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390525"/>
            <a:ext cx="77819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 b="25880"/>
          <a:stretch>
            <a:fillRect/>
          </a:stretch>
        </p:blipFill>
        <p:spPr bwMode="auto">
          <a:xfrm>
            <a:off x="681038" y="0"/>
            <a:ext cx="7781925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0"/>
          <a:ext cx="8929688" cy="6746875"/>
        </p:xfrm>
        <a:graphic>
          <a:graphicData uri="http://schemas.openxmlformats.org/drawingml/2006/table">
            <a:tbl>
              <a:tblPr/>
              <a:tblGrid>
                <a:gridCol w="2976331"/>
                <a:gridCol w="2976331"/>
                <a:gridCol w="2976331"/>
              </a:tblGrid>
              <a:tr h="2649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Бакалавриат,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специалитет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319" marR="4319" marT="4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 группа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</a:tr>
              <a:tr h="296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Бизнес-информатика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Биология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Рекреация и спортивно-оздоровительный туризм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Востоковедение и африканистика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География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41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Государственное и муниципальное управление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Геодезия и дистанционное зондирование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Зарубежное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регионоведение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Геология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История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Журналистика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Лингвистика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Землеустройство и кадастры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Информационные системы и технологии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Математика и компьютерные науки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Лечебное дело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Математическое обеспечение и администрирование информационных систем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Прикладная информатика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Международные отношения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Психология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Менеджмент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Реклама и связи с общественностью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Педагогическое образование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Фармация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Педагогическое образование (с двумя профилями)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Политология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Прикладная математика и информатика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Экология и природопользование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Профессиональное обучение (по отраслям)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Энергетическое машиностроение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Психолого-педагогическое образование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Социальная работа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Социология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Специальное (дефектологическе) образование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Теология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Туризм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Управление персоналом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Филология ВИ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Филология ИФМК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Философия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Юриспруденция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19" marR="4319" marT="4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НОВЫЙ ПЕРЕЧЕНЬ НАПРАВЛЕНИЙ ПОДГОТОВКИ/ СПЕЦИАЛЬНОСТЕЙ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ПРОФЕССИОНАЛЬНОГО ОБРАЗОВАНИЯ –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гармонизация с МСКО-2011 (международная стандартная классификация образования)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1196975"/>
          <a:ext cx="8856663" cy="447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45"/>
                <a:gridCol w="1461502"/>
                <a:gridCol w="1780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Области образования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УГСНП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 подготовки и специальности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Математические и естественные науки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Инженерное дело, технологии, технические науки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245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Здравоохранение и медицинские науки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113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Сельское</a:t>
                      </a:r>
                      <a:r>
                        <a:rPr lang="ru-RU" sz="1800" b="1" baseline="0" dirty="0" smtClean="0"/>
                        <a:t> хозяйство и сельскохозяйственные науки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Науки об обществе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Образование и педагогические науки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Гуманитарные науки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34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Искусство и культура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94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Оборона и безопасность государства. Военные науки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27538" y="5876925"/>
            <a:ext cx="4695825" cy="9159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15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Основа классификации: общность предметного ядра содержания, </a:t>
            </a:r>
            <a:br>
              <a:rPr lang="ru-RU" spc="15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pc="15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сходные условия реализации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85750"/>
          <a:ext cx="8572500" cy="6357938"/>
        </p:xfrm>
        <a:graphic>
          <a:graphicData uri="http://schemas.openxmlformats.org/drawingml/2006/table">
            <a:tbl>
              <a:tblPr/>
              <a:tblGrid>
                <a:gridCol w="2857520"/>
                <a:gridCol w="2857520"/>
                <a:gridCol w="2857520"/>
              </a:tblGrid>
              <a:tr h="3993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Магистратура</a:t>
                      </a:r>
                    </a:p>
                  </a:txBody>
                  <a:tcPr marL="6900" marR="6900" marT="69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 группа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Филология ИФМК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Биология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Лингвистика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География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Прикладная математика и информатика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Геология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Землеустройство и кадастры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Педагогическое образование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Информационные системы и технологии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Психолого-педагогическое образование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Психология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История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Физика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Филология ВИ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Зарубежное регионоведение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Экология и природопользование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Востоковедение и африканистика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Энергетическое машиностроение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Менеджент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Юриспруденция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Государственное и муниципальное управление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Философия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Политология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Международные отношения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Социальная работа</a:t>
                      </a:r>
                    </a:p>
                  </a:txBody>
                  <a:tcPr marL="6900" marR="6900" marT="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476250"/>
          <a:ext cx="8167687" cy="6072188"/>
        </p:xfrm>
        <a:graphic>
          <a:graphicData uri="http://schemas.openxmlformats.org/drawingml/2006/table">
            <a:tbl>
              <a:tblPr/>
              <a:tblGrid>
                <a:gridCol w="4083651"/>
                <a:gridCol w="4083651"/>
              </a:tblGrid>
              <a:tr h="8019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СПО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09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Туризм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Геологическая съемка, поиски и разведка месторождений полезных ископаемых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654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Банковское дело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Земельно-имущественные отношения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654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Экономика и бухгалтерский учет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Компьютерные системы и комплексы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687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Гостиничный сервис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2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Документационное обеспечение управления и архивоведение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Право и организация социального обеспечения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AC09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357188"/>
          <a:ext cx="8358188" cy="6215062"/>
        </p:xfrm>
        <a:graphic>
          <a:graphicData uri="http://schemas.openxmlformats.org/drawingml/2006/table">
            <a:tbl>
              <a:tblPr/>
              <a:tblGrid>
                <a:gridCol w="2786082"/>
                <a:gridCol w="2786082"/>
                <a:gridCol w="2786082"/>
              </a:tblGrid>
              <a:tr h="6580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Аспирантура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26" marR="9126" marT="9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 группа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</a:tr>
              <a:tr h="58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9B277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Биологические науки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9B277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877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Социологические науки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Информатика и вычислительная техника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Фундаментальная медицина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Юриспруденция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Клиническая медицина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 и  педагогические науки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Машиностроение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9B277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Языкознание и литературоведение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Науки о Земле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Исторические науки и археология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Психологические науки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Философия, этика и религиоведение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Физика и астрономия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 и механика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Химические науки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Политические науки и регионоведение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Электро- и теплотехника </a:t>
                      </a:r>
                    </a:p>
                  </a:txBody>
                  <a:tcPr marL="9126" marR="9126" marT="9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549275"/>
          <a:ext cx="7848600" cy="5184775"/>
        </p:xfrm>
        <a:graphic>
          <a:graphicData uri="http://schemas.openxmlformats.org/drawingml/2006/table">
            <a:tbl>
              <a:tblPr/>
              <a:tblGrid>
                <a:gridCol w="3970451"/>
                <a:gridCol w="1262130"/>
                <a:gridCol w="1380455"/>
                <a:gridCol w="1235835"/>
              </a:tblGrid>
              <a:tr h="10789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Финансовое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обеспечение выполнения государственного задания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7658" marR="7658" marT="76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21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58" marR="7658" marT="7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Субсидия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выполнение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гос.задания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499 383 400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504 377 000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448 830 700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т.ч.: – образование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480 297 100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468 681 900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417 578 000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– наука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19 086 300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35 695 100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31 252 700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5"/>
          <p:cNvGrpSpPr>
            <a:grpSpLocks noChangeAspect="1"/>
          </p:cNvGrpSpPr>
          <p:nvPr/>
        </p:nvGrpSpPr>
        <p:grpSpPr bwMode="auto">
          <a:xfrm>
            <a:off x="3292475" y="2420938"/>
            <a:ext cx="5851525" cy="4187825"/>
            <a:chOff x="795" y="531"/>
            <a:chExt cx="4809" cy="3441"/>
          </a:xfrm>
        </p:grpSpPr>
        <p:sp>
          <p:nvSpPr>
            <p:cNvPr id="61443" name="AutoShape 4"/>
            <p:cNvSpPr>
              <a:spLocks noChangeAspect="1" noChangeArrowheads="1" noTextEdit="1"/>
            </p:cNvSpPr>
            <p:nvPr/>
          </p:nvSpPr>
          <p:spPr bwMode="auto">
            <a:xfrm>
              <a:off x="795" y="531"/>
              <a:ext cx="4170" cy="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6144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" y="708"/>
              <a:ext cx="4176" cy="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2" name="Picture 7"/>
          <p:cNvPicPr>
            <a:picLocks noChangeAspect="1" noChangeArrowheads="1"/>
          </p:cNvPicPr>
          <p:nvPr/>
        </p:nvPicPr>
        <p:blipFill>
          <a:blip r:embed="rId3"/>
          <a:srcRect l="4208"/>
          <a:stretch>
            <a:fillRect/>
          </a:stretch>
        </p:blipFill>
        <p:spPr bwMode="auto">
          <a:xfrm>
            <a:off x="0" y="0"/>
            <a:ext cx="660241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Изменение структуры стандартов ФГОС 3+ магистратуры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half" idx="1"/>
          </p:nvPr>
        </p:nvSpPr>
        <p:spPr>
          <a:xfrm>
            <a:off x="107950" y="1196975"/>
            <a:ext cx="4038600" cy="55451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ФГОС ВПО 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Область применения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Используемые сокращения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направления подготовки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профессиональной деятельности магистров 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результатам освоения основных образовательных программ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структуре образовательных программ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условиям реализации основных образовательных программ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Оценка качества освоения основных образовательных программ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67175" y="1125538"/>
            <a:ext cx="5076825" cy="56610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ФГОС 3+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Область применения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Используемые сокращения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направления подготовки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профессиональной деятельности выпускников программ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результатам освоения программ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структуре программы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условиям реализации программ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       7.1. Общесистемные требования</a:t>
            </a:r>
          </a:p>
          <a:p>
            <a:pPr marL="363538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7.2. Требования к кадровым условиям реализации программ</a:t>
            </a:r>
          </a:p>
          <a:p>
            <a:pPr marL="363538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7.3. Требования к материально-техническому и учебно-методическому обеспечению</a:t>
            </a:r>
          </a:p>
          <a:p>
            <a:pPr marL="363538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7.4. Требования к финансовым условиям реализации программ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. Используемые сокращения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3490" name="Объект 4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ФГОС ВПО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ФГОС ВО 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073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3709988"/>
            <a:ext cx="67611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805488"/>
            <a:ext cx="67802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. Характеристика направления подготовки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255713"/>
          <a:ext cx="8856663" cy="5486400"/>
        </p:xfrm>
        <a:graphic>
          <a:graphicData uri="http://schemas.openxmlformats.org/drawingml/2006/table">
            <a:tbl>
              <a:tblPr/>
              <a:tblGrid>
                <a:gridCol w="5260975"/>
                <a:gridCol w="3595688"/>
              </a:tblGrid>
              <a:tr h="349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Таблица 1 с указанием нормативного срока,                          квалификации (степени) выпускников, трудоемкости (в зачетных единицах), форм и сроков получения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11" marR="25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Таблица 1 исключена;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Текстом указаны формы               обучения, объем программы, сроки получения образования в очной и иных формах обучения, сроки и объем программы при обучении по индивидуальному учебному плану;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включены требования по обеспечению условий для обучения  инвалидов; предусмотрено использование электронного обучения, дистанционных образовательных технологий;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установлены возможность применения сетевого обучения, обучения на базовых кафедрах;  указан язык обучения.</a:t>
                      </a:r>
                    </a:p>
                  </a:txBody>
                  <a:tcPr marL="25211" marR="25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179763"/>
            <a:ext cx="51847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936625"/>
          </a:xfrm>
        </p:spPr>
        <p:txBody>
          <a:bodyPr/>
          <a:lstStyle/>
          <a:p>
            <a:r>
              <a:rPr lang="en-US" altLang="ru-RU" sz="3200" b="1" smtClean="0">
                <a:solidFill>
                  <a:srgbClr val="002060"/>
                </a:solidFill>
              </a:rPr>
              <a:t>IV. </a:t>
            </a:r>
            <a:r>
              <a:rPr lang="ru-RU" altLang="ru-RU" sz="3200" b="1" smtClean="0">
                <a:solidFill>
                  <a:srgbClr val="002060"/>
                </a:solidFill>
              </a:rPr>
              <a:t>Характеристика профессиональной деятельности выпускников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07438" cy="5256212"/>
          </a:xfrm>
        </p:spPr>
        <p:txBody>
          <a:bodyPr rtlCol="0">
            <a:normAutofit/>
          </a:bodyPr>
          <a:lstStyle/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Область профессиональной деятельности выпускников освоивших программу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Объекты профессиональной деятельности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Виды профессиональной деятельности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Профессиональные </a:t>
            </a:r>
            <a:r>
              <a:rPr lang="ru-RU" altLang="ru-RU" sz="2400" dirty="0" smtClean="0"/>
              <a:t>задачи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rgbClr val="FF0000"/>
                </a:solidFill>
              </a:rPr>
              <a:t>Предусмотрена возможность выбора конкретных видов деятельности. В зависимости от этого программа формируется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ru-RU" sz="2400" dirty="0"/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romanUcPeriod"/>
              <a:defRPr/>
            </a:pPr>
            <a:endParaRPr lang="ru-RU" altLang="ru-RU" sz="2400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149725"/>
            <a:ext cx="8562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ъект 2"/>
          <p:cNvSpPr>
            <a:spLocks noGrp="1"/>
          </p:cNvSpPr>
          <p:nvPr>
            <p:ph idx="1"/>
          </p:nvPr>
        </p:nvSpPr>
        <p:spPr>
          <a:xfrm>
            <a:off x="-12700" y="188913"/>
            <a:ext cx="8928100" cy="56499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smtClean="0">
                <a:solidFill>
                  <a:srgbClr val="002060"/>
                </a:solidFill>
              </a:rPr>
              <a:t>V</a:t>
            </a:r>
            <a:r>
              <a:rPr lang="ru-RU" sz="3600" smtClean="0">
                <a:solidFill>
                  <a:srgbClr val="002060"/>
                </a:solidFill>
              </a:rPr>
              <a:t>. Требования к результатам освоения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3813" y="908050"/>
          <a:ext cx="9144001" cy="430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132"/>
                <a:gridCol w="62958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ВПО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ВО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ОК, ПК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ОК, ОПК, ПК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Общекультурные</a:t>
                      </a:r>
                      <a:r>
                        <a:rPr lang="ru-RU" baseline="0" dirty="0" smtClean="0"/>
                        <a:t> и профессиональные компетенции </a:t>
                      </a:r>
                      <a:r>
                        <a:rPr lang="ru-RU" dirty="0" smtClean="0"/>
                        <a:t> заданы для каждого направления;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Профессиональные – по видам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Общекультурные компетенции: единый перечень на уровень высшего образования (ОК-1 –</a:t>
                      </a:r>
                      <a:r>
                        <a:rPr lang="ru-RU" baseline="0" dirty="0" smtClean="0"/>
                        <a:t> ОК-3</a:t>
                      </a:r>
                      <a:r>
                        <a:rPr lang="ru-RU" dirty="0" smtClean="0"/>
                        <a:t>);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Общепрофессиональные – заданы для каждого направления (разработчики – УМО по направлениям)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Профессиональные – для каждого направления по видам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Формулировки компетенций уточнены, оптимизировано их количество, введены универсальные ОК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на уровень образования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;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в тексте стандарта исключены формулировки, позволяющие двоякое толкование: «…готовится в основном к одному виду профессиональной деятельности». Сейчас выбирается конкретно один или более видов проф. деятельности. ПК формируются по выбранным видам деятельности.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002060"/>
                </a:solidFill>
              </a:rPr>
              <a:t>Стандарты ФГОС 3+ (ФГОС ВО) → актуализированные ФГОС ВПО 3 поколения, то есть приведенные в соответствие с новым законом об образовании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3024188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Р</a:t>
            </a:r>
            <a:r>
              <a:rPr lang="ru-RU" b="1" dirty="0" smtClean="0"/>
              <a:t>еализуемые в нашем университете направления подготовки и специальности: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утверждено 79% ФГОС ВО по направлениям подготовки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магистратуры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все стандарты СПО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все стандарты аспирантуры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все стандарты ординатуры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VI</a:t>
            </a:r>
            <a:r>
              <a:rPr lang="ru-RU" sz="3600" b="1" smtClean="0">
                <a:solidFill>
                  <a:srgbClr val="002060"/>
                </a:solidFill>
              </a:rPr>
              <a:t>. Требования к структуре программы</a:t>
            </a:r>
          </a:p>
        </p:txBody>
      </p:sp>
      <p:graphicFrame>
        <p:nvGraphicFramePr>
          <p:cNvPr id="68624" name="Group 16"/>
          <p:cNvGraphicFramePr>
            <a:graphicFrameLocks noGrp="1"/>
          </p:cNvGraphicFramePr>
          <p:nvPr>
            <p:ph idx="1"/>
          </p:nvPr>
        </p:nvGraphicFramePr>
        <p:xfrm>
          <a:off x="107950" y="765175"/>
          <a:ext cx="8928100" cy="5214938"/>
        </p:xfrm>
        <a:graphic>
          <a:graphicData uri="http://schemas.openxmlformats.org/drawingml/2006/table">
            <a:tbl>
              <a:tblPr/>
              <a:tblGrid>
                <a:gridCol w="4464050"/>
                <a:gridCol w="44640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ФГОС ВПО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ФГОС 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Предусматривалось два учебных цикла (М1, М2) и два раздела (М3 Практики и НИР, М4 ИГА).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Таблица 2 по структуре ООП с указанием учебных циклов и проектируемых результатов их освоения, трудоемкости учебных циклов, закрепленного перечня дисциплин для разработки ПООП и кодов формируемых компетенций.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Программа состоит из трех блоков (нет учебных циклов): Б1 – дисциплины (модули), Б2 – Практики и НИР, Б3 – ГИА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Набор дисциплин (модулей) образовательная организация определяет самостоятельно в объеме, установленном ФГОС ВО, с учетом соответствующей ПООП.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86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133600"/>
            <a:ext cx="43926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133600"/>
            <a:ext cx="396081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4006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Многие требования, которые были во ФГОС ВПО отсутствуют: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доле занятий в интерактивной форме,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максимальной учебной и аудиторной нагрузке в неделю,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к наличию факультативов, количеству недель каникул,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наличию лабораторных и/или практических занятий по отдельным дисциплинам.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НО!!! Часть требований перенесена в новый документ Порядок организации и осуществления образовательной деятельности… , часть требований вуз должен самостоятельно определить и закрепить в своих локальных нормативных актах.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VI</a:t>
            </a:r>
            <a:r>
              <a:rPr lang="ru-RU" sz="3600" b="1" dirty="0">
                <a:solidFill>
                  <a:srgbClr val="002060"/>
                </a:solidFill>
              </a:rPr>
              <a:t>. Требования к структуре </a:t>
            </a:r>
            <a:r>
              <a:rPr lang="ru-RU" sz="3600" b="1" dirty="0" smtClean="0">
                <a:solidFill>
                  <a:srgbClr val="002060"/>
                </a:solidFill>
              </a:rPr>
              <a:t>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Практики: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во ФГОС ВО полностью относятся к вариативной части программы (во ФГОС ВПО – к базовой),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Уточнены типы </a:t>
            </a:r>
            <a:r>
              <a:rPr lang="ru-RU" dirty="0"/>
              <a:t>практик </a:t>
            </a:r>
            <a:r>
              <a:rPr lang="ru-RU" dirty="0" smtClean="0"/>
              <a:t>(у-практика </a:t>
            </a:r>
            <a:r>
              <a:rPr lang="ru-RU" dirty="0"/>
              <a:t>по получению первичных профессиональных умений и навыков и </a:t>
            </a:r>
            <a:r>
              <a:rPr lang="ru-RU" dirty="0" smtClean="0"/>
              <a:t>п-практика </a:t>
            </a:r>
            <a:r>
              <a:rPr lang="ru-RU" dirty="0"/>
              <a:t>по получению профессиональных умений и опыта профессиональной деятельности</a:t>
            </a:r>
            <a:r>
              <a:rPr lang="ru-RU" dirty="0" smtClean="0"/>
              <a:t>) и </a:t>
            </a:r>
            <a:r>
              <a:rPr lang="ru-RU" dirty="0"/>
              <a:t>способы </a:t>
            </a:r>
            <a:r>
              <a:rPr lang="ru-RU" dirty="0" smtClean="0"/>
              <a:t>проведения. Типы практик могут дополняться во ФГОС разных направлений. </a:t>
            </a:r>
            <a:r>
              <a:rPr lang="ru-RU" dirty="0" smtClean="0">
                <a:solidFill>
                  <a:srgbClr val="FF0000"/>
                </a:solidFill>
              </a:rPr>
              <a:t>Во многих стандартах появляется учебная практика.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Преддипломная практика является обязательной.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ГИА: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трудоемкость ГИА унифицирована и составляет 6-9 </a:t>
            </a:r>
            <a:r>
              <a:rPr lang="ru-RU" dirty="0" err="1" smtClean="0"/>
              <a:t>з.е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VI</a:t>
            </a:r>
            <a:r>
              <a:rPr lang="ru-RU" sz="3600" b="1" dirty="0">
                <a:solidFill>
                  <a:srgbClr val="002060"/>
                </a:solidFill>
              </a:rPr>
              <a:t>. Требования к структуре </a:t>
            </a:r>
            <a:r>
              <a:rPr lang="ru-RU" sz="3600" b="1" dirty="0" smtClean="0">
                <a:solidFill>
                  <a:srgbClr val="002060"/>
                </a:solidFill>
              </a:rPr>
              <a:t>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76700"/>
            <a:ext cx="756126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ъект 2"/>
          <p:cNvSpPr>
            <a:spLocks noGrp="1"/>
          </p:cNvSpPr>
          <p:nvPr>
            <p:ph idx="1"/>
          </p:nvPr>
        </p:nvSpPr>
        <p:spPr>
          <a:xfrm>
            <a:off x="215900" y="144463"/>
            <a:ext cx="8820150" cy="53006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Раздел 8. «Оценка качества освоения ООП» в ФГОС ВО исключен. </a:t>
            </a:r>
          </a:p>
          <a:p>
            <a:pPr marL="0" indent="0">
              <a:buFont typeface="Arial" charset="0"/>
              <a:buNone/>
            </a:pPr>
            <a:endParaRPr lang="ru-RU" sz="1500" smtClean="0"/>
          </a:p>
          <a:p>
            <a:pPr marL="0" indent="0">
              <a:buFont typeface="Arial" charset="0"/>
              <a:buNone/>
            </a:pPr>
            <a:r>
              <a:rPr lang="ru-RU" sz="2400" smtClean="0"/>
              <a:t>Полностью прописан </a:t>
            </a:r>
            <a:r>
              <a:rPr lang="ru-RU" b="1" smtClean="0">
                <a:solidFill>
                  <a:srgbClr val="002060"/>
                </a:solidFill>
              </a:rPr>
              <a:t>раздел 7 «Требования к условиям реализации программы бакалавриата / специалитета / магистратуры»</a:t>
            </a:r>
            <a:r>
              <a:rPr lang="ru-RU" sz="2400" smtClean="0"/>
              <a:t>, содержащий: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7.1. Общесистемные требования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7.2. Требования к кадровым условиям реализации программ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7.3. Требования к материально-техническому и учебно-методическому обеспечению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7.4. Требования к финансовым условиям реализации программ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Общесистемные </a:t>
            </a:r>
            <a:r>
              <a:rPr lang="ru-RU" b="1" dirty="0" smtClean="0">
                <a:solidFill>
                  <a:srgbClr val="002060"/>
                </a:solidFill>
              </a:rPr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- </a:t>
            </a:r>
            <a:r>
              <a:rPr lang="ru-RU" altLang="ru-RU" sz="2000" kern="0" dirty="0">
                <a:solidFill>
                  <a:srgbClr val="000000"/>
                </a:solidFill>
              </a:rPr>
              <a:t>Материально-техническая база должна </a:t>
            </a:r>
            <a:r>
              <a:rPr lang="ru-RU" altLang="ru-RU" sz="2000" u="sng" kern="0" dirty="0">
                <a:solidFill>
                  <a:srgbClr val="000000"/>
                </a:solidFill>
              </a:rPr>
              <a:t>соответствовать  противопожарным правилам и нормам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- Требования </a:t>
            </a:r>
            <a:r>
              <a:rPr lang="ru-RU" sz="2000" dirty="0">
                <a:solidFill>
                  <a:prstClr val="black"/>
                </a:solidFill>
              </a:rPr>
              <a:t>к наличию </a:t>
            </a:r>
            <a:r>
              <a:rPr lang="ru-RU" sz="2000" b="1" dirty="0">
                <a:solidFill>
                  <a:prstClr val="black"/>
                </a:solidFill>
              </a:rPr>
              <a:t>доступа к </a:t>
            </a:r>
            <a:r>
              <a:rPr lang="ru-RU" sz="2000" dirty="0">
                <a:solidFill>
                  <a:prstClr val="black"/>
                </a:solidFill>
              </a:rPr>
              <a:t>одной или нескольким </a:t>
            </a:r>
            <a:r>
              <a:rPr lang="ru-RU" sz="2000" b="1" dirty="0" smtClean="0">
                <a:solidFill>
                  <a:prstClr val="black"/>
                </a:solidFill>
              </a:rPr>
              <a:t>электронно-библиотечным системам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(электронным библиотекам) и к </a:t>
            </a:r>
            <a:r>
              <a:rPr lang="ru-RU" sz="2000" b="1" dirty="0">
                <a:solidFill>
                  <a:prstClr val="black"/>
                </a:solidFill>
              </a:rPr>
              <a:t>наличию электронной информационно-образовательной среды</a:t>
            </a:r>
            <a:r>
              <a:rPr lang="ru-RU" sz="2000" dirty="0">
                <a:solidFill>
                  <a:prstClr val="black"/>
                </a:solidFill>
              </a:rPr>
              <a:t> организации. ЭБС и ЭИОС должны обеспечивать неограниченный доступ обучающегося из любой точки с выходом в Интернет в течение всего периода обучения.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571875"/>
            <a:ext cx="87074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Общесистемные </a:t>
            </a:r>
            <a:r>
              <a:rPr lang="ru-RU" b="1" dirty="0" smtClean="0">
                <a:solidFill>
                  <a:srgbClr val="002060"/>
                </a:solidFill>
              </a:rPr>
              <a:t>требования</a:t>
            </a:r>
            <a:endParaRPr lang="ru-RU" dirty="0"/>
          </a:p>
        </p:txBody>
      </p:sp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- Требования к материально-техническому, учебно-методическому и ресурсному обеспечению иных организаций  </a:t>
            </a:r>
            <a:r>
              <a:rPr lang="ru-RU" sz="2000" b="1" smtClean="0">
                <a:solidFill>
                  <a:srgbClr val="000000"/>
                </a:solidFill>
              </a:rPr>
              <a:t>в случае реализации программы в сетевой форме или с привлечением иных организаций</a:t>
            </a:r>
            <a:r>
              <a:rPr lang="ru-RU" sz="2000" smtClean="0">
                <a:solidFill>
                  <a:srgbClr val="000000"/>
                </a:solidFill>
              </a:rPr>
              <a:t> путем создания базовых кафедр и др. </a:t>
            </a:r>
          </a:p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- Требования к </a:t>
            </a:r>
            <a:r>
              <a:rPr lang="ru-RU" sz="2000" b="1" smtClean="0">
                <a:solidFill>
                  <a:srgbClr val="000000"/>
                </a:solidFill>
              </a:rPr>
              <a:t>квалификации руководящих и научно-педагогических работников </a:t>
            </a:r>
            <a:r>
              <a:rPr lang="ru-RU" sz="2000" smtClean="0">
                <a:solidFill>
                  <a:srgbClr val="000000"/>
                </a:solidFill>
              </a:rPr>
              <a:t>организации – квалификация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и профессиональным стандартом (при наличии).</a:t>
            </a:r>
          </a:p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- Требования к </a:t>
            </a:r>
            <a:r>
              <a:rPr lang="ru-RU" sz="2000" b="1" smtClean="0">
                <a:solidFill>
                  <a:srgbClr val="000000"/>
                </a:solidFill>
              </a:rPr>
              <a:t>доле штатных научно-педагогических работников</a:t>
            </a:r>
            <a:r>
              <a:rPr lang="ru-RU" sz="2000" smtClean="0">
                <a:solidFill>
                  <a:srgbClr val="000000"/>
                </a:solidFill>
              </a:rPr>
              <a:t> – не менее 60 процентов от общего количества научно-педагогических работников организации.</a:t>
            </a:r>
          </a:p>
          <a:p>
            <a:pPr marL="0" indent="0">
              <a:buFont typeface="Arial" charset="0"/>
              <a:buNone/>
            </a:pPr>
            <a:r>
              <a:rPr lang="en-US" sz="2000" smtClean="0">
                <a:solidFill>
                  <a:srgbClr val="000000"/>
                </a:solidFill>
              </a:rPr>
              <a:t>- </a:t>
            </a:r>
            <a:r>
              <a:rPr lang="ru-RU" sz="2000" smtClean="0">
                <a:solidFill>
                  <a:srgbClr val="000000"/>
                </a:solidFill>
              </a:rPr>
              <a:t>Требования к </a:t>
            </a:r>
            <a:r>
              <a:rPr lang="ru-RU" sz="2000" b="1" smtClean="0">
                <a:solidFill>
                  <a:srgbClr val="000000"/>
                </a:solidFill>
              </a:rPr>
              <a:t>среднегодовому числу публикаций </a:t>
            </a:r>
            <a:r>
              <a:rPr lang="ru-RU" sz="2000" smtClean="0">
                <a:solidFill>
                  <a:srgbClr val="000000"/>
                </a:solidFill>
              </a:rPr>
              <a:t>НПР за период реализации программы магистратуры на 100 НПР – не менее 2 в журналах, индексируемых в </a:t>
            </a:r>
            <a:r>
              <a:rPr lang="en-US" sz="2000" smtClean="0">
                <a:solidFill>
                  <a:srgbClr val="000000"/>
                </a:solidFill>
              </a:rPr>
              <a:t>Web of Science </a:t>
            </a:r>
            <a:r>
              <a:rPr lang="ru-RU" sz="2000" smtClean="0">
                <a:solidFill>
                  <a:srgbClr val="000000"/>
                </a:solidFill>
              </a:rPr>
              <a:t>или </a:t>
            </a:r>
            <a:r>
              <a:rPr lang="en-US" sz="2000" smtClean="0">
                <a:solidFill>
                  <a:srgbClr val="000000"/>
                </a:solidFill>
              </a:rPr>
              <a:t>Scopus</a:t>
            </a:r>
            <a:r>
              <a:rPr lang="ru-RU" sz="2000" smtClean="0">
                <a:solidFill>
                  <a:srgbClr val="000000"/>
                </a:solidFill>
              </a:rPr>
              <a:t>, не менее 20 в журналах индексируемых в РИНЦ.</a:t>
            </a:r>
            <a:endParaRPr lang="ru-RU" sz="2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Требования к кадровым условиям реализации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975" cy="55451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300" dirty="0" smtClean="0"/>
              <a:t>Обязательно наличие лиц, </a:t>
            </a:r>
            <a:r>
              <a:rPr lang="ru-RU" sz="2300" dirty="0"/>
              <a:t>привлекаемыми к реализации программы </a:t>
            </a:r>
            <a:r>
              <a:rPr lang="ru-RU" sz="2300" dirty="0" smtClean="0"/>
              <a:t>магистратуры на </a:t>
            </a:r>
            <a:r>
              <a:rPr lang="ru-RU" sz="2300" dirty="0"/>
              <a:t>условиях гражданско-правового </a:t>
            </a:r>
            <a:r>
              <a:rPr lang="ru-RU" sz="2300" dirty="0" smtClean="0"/>
              <a:t>договора,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300" dirty="0" smtClean="0"/>
              <a:t>Требование к доле НПР, </a:t>
            </a:r>
            <a:r>
              <a:rPr lang="ru-RU" sz="2300" dirty="0"/>
              <a:t>имеющих образование, соответствующее профилю преподаваемой дисциплины (модуля</a:t>
            </a:r>
            <a:r>
              <a:rPr lang="ru-RU" sz="2300" dirty="0" smtClean="0"/>
              <a:t>),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300" dirty="0" smtClean="0"/>
              <a:t>Требование к доле  НПР, </a:t>
            </a:r>
            <a:r>
              <a:rPr lang="ru-RU" sz="2300" dirty="0"/>
              <a:t>имеющих ученую </a:t>
            </a:r>
            <a:r>
              <a:rPr lang="ru-RU" sz="2300" dirty="0" smtClean="0"/>
              <a:t>степень </a:t>
            </a:r>
            <a:r>
              <a:rPr lang="ru-RU" sz="2300" dirty="0"/>
              <a:t>и (или) ученое звание </a:t>
            </a:r>
            <a:r>
              <a:rPr lang="ru-RU" sz="2300" dirty="0" smtClean="0"/>
              <a:t>в </a:t>
            </a:r>
            <a:r>
              <a:rPr lang="ru-RU" sz="2300" dirty="0"/>
              <a:t>общем числе </a:t>
            </a:r>
            <a:r>
              <a:rPr lang="ru-RU" sz="2300" dirty="0" smtClean="0"/>
              <a:t>НПР, </a:t>
            </a:r>
            <a:r>
              <a:rPr lang="ru-RU" sz="2300" dirty="0"/>
              <a:t>реализующих </a:t>
            </a:r>
            <a:r>
              <a:rPr lang="ru-RU" sz="2300" dirty="0" smtClean="0"/>
              <a:t>программу,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300" dirty="0" smtClean="0"/>
              <a:t>Требование к доле </a:t>
            </a:r>
            <a:r>
              <a:rPr lang="ru-RU" sz="2300" dirty="0"/>
              <a:t>работников </a:t>
            </a:r>
            <a:r>
              <a:rPr lang="ru-RU" sz="2300" dirty="0" smtClean="0"/>
              <a:t>из числа руководителей </a:t>
            </a:r>
            <a:r>
              <a:rPr lang="ru-RU" sz="2300" dirty="0"/>
              <a:t>и работников </a:t>
            </a:r>
            <a:r>
              <a:rPr lang="ru-RU" sz="2300" dirty="0" smtClean="0"/>
              <a:t>организаций-работодателей, имеющих </a:t>
            </a:r>
            <a:r>
              <a:rPr lang="ru-RU" sz="2300" dirty="0"/>
              <a:t>стаж работы в данной </a:t>
            </a:r>
            <a:r>
              <a:rPr lang="ru-RU" sz="2300" dirty="0" smtClean="0"/>
              <a:t>профессиональной области </a:t>
            </a:r>
            <a:r>
              <a:rPr lang="ru-RU" sz="2300" dirty="0"/>
              <a:t>не менее 3 </a:t>
            </a:r>
            <a:r>
              <a:rPr lang="ru-RU" sz="2300" dirty="0" smtClean="0"/>
              <a:t>лет, в общем числе </a:t>
            </a:r>
            <a:r>
              <a:rPr lang="ru-RU" sz="2300" dirty="0"/>
              <a:t>работников, реализующих </a:t>
            </a:r>
            <a:r>
              <a:rPr lang="ru-RU" sz="2300" dirty="0" smtClean="0"/>
              <a:t>программу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300" dirty="0" smtClean="0"/>
              <a:t>Количественные значения требований могут различаться для разных направлений подготовки магистратуры</a:t>
            </a:r>
            <a:endParaRPr lang="ru-RU" sz="2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3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Требования к кадровым условиям реализации программ</a:t>
            </a:r>
          </a:p>
        </p:txBody>
      </p:sp>
      <p:sp>
        <p:nvSpPr>
          <p:cNvPr id="77826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5257800"/>
          </a:xfrm>
        </p:spPr>
        <p:txBody>
          <a:bodyPr/>
          <a:lstStyle/>
          <a:p>
            <a:r>
              <a:rPr lang="ru-RU" sz="2300" smtClean="0"/>
              <a:t>Требование к руководителю магистерской программы – штатный НПР, имеющий ученую степень, осуществляющий самостоятельные научно-исследовательские проекты,  имеющий ежегодные публикации по результатам НИР, ежегодную апробацию результатов НИР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solidFill>
                  <a:srgbClr val="002060"/>
                </a:solidFill>
                <a:latin typeface="+mn-lt"/>
              </a:rPr>
              <a:t>Требования к материально-техническому </a:t>
            </a:r>
            <a:r>
              <a:rPr lang="ru-RU" altLang="ru-RU" sz="3200" b="1" kern="0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altLang="ru-RU" sz="3200" b="1" kern="0" dirty="0" smtClean="0">
                <a:solidFill>
                  <a:srgbClr val="002060"/>
                </a:solidFill>
                <a:latin typeface="+mn-lt"/>
              </a:rPr>
              <a:t>учебно-методическому оснащению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399087"/>
          </a:xfrm>
        </p:spPr>
        <p:txBody>
          <a:bodyPr rtlCol="0"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Специальные помещения (требования к </a:t>
            </a:r>
            <a:r>
              <a:rPr lang="ru-RU" altLang="ru-RU" sz="2400" u="sng" kern="0" dirty="0" smtClean="0">
                <a:solidFill>
                  <a:srgbClr val="000000"/>
                </a:solidFill>
              </a:rPr>
              <a:t>наличию и оснащенности учебных аудиторий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 – лекционных, семинарских, лабораторий, аудиторий для самостоятельной работы студентов и др.),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u="sng" kern="0" dirty="0" smtClean="0">
                <a:solidFill>
                  <a:srgbClr val="000000"/>
                </a:solidFill>
              </a:rPr>
              <a:t>Библиотечный фонд 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– </a:t>
            </a:r>
            <a:r>
              <a:rPr lang="ru-RU" sz="2400" dirty="0" smtClean="0"/>
              <a:t>не менее </a:t>
            </a:r>
            <a:r>
              <a:rPr lang="ru-RU" sz="2400" dirty="0"/>
              <a:t>50 экземпляров каждого из изданий основной литературы, перечисленной в </a:t>
            </a:r>
            <a:r>
              <a:rPr lang="ru-RU" sz="2400" dirty="0" smtClean="0"/>
              <a:t>РПД, программах практик </a:t>
            </a:r>
            <a:r>
              <a:rPr lang="ru-RU" sz="2400" dirty="0"/>
              <a:t>и не менее 25 экземпляров дополнительной литературы на 100 обучающихся.</a:t>
            </a:r>
            <a:endParaRPr lang="ru-RU" altLang="ru-RU" sz="2400" kern="0" dirty="0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Наличие </a:t>
            </a:r>
            <a:r>
              <a:rPr lang="ru-RU" altLang="ru-RU" sz="2400" u="sng" kern="0" dirty="0" smtClean="0">
                <a:solidFill>
                  <a:srgbClr val="000000"/>
                </a:solidFill>
              </a:rPr>
              <a:t>лицензионного программного обеспечения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ЭБС </a:t>
            </a:r>
            <a:r>
              <a:rPr lang="ru-RU" altLang="ru-RU" sz="2400" kern="0" dirty="0">
                <a:solidFill>
                  <a:srgbClr val="000000"/>
                </a:solidFill>
              </a:rPr>
              <a:t>и ЭИОС должна обеспечивать </a:t>
            </a:r>
            <a:r>
              <a:rPr lang="ru-RU" altLang="ru-RU" sz="2400" u="sng" kern="0" dirty="0">
                <a:solidFill>
                  <a:srgbClr val="000000"/>
                </a:solidFill>
              </a:rPr>
              <a:t>одновременный доступ не менее 25% обучающихся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Наличие удаленного доступа, </a:t>
            </a:r>
            <a:r>
              <a:rPr lang="ru-RU" altLang="ru-RU" sz="2400" kern="0" dirty="0">
                <a:solidFill>
                  <a:srgbClr val="000000"/>
                </a:solidFill>
              </a:rPr>
              <a:t>в </a:t>
            </a:r>
            <a:r>
              <a:rPr lang="ru-RU" altLang="ru-RU" sz="2400" kern="0" dirty="0" err="1">
                <a:solidFill>
                  <a:srgbClr val="000000"/>
                </a:solidFill>
              </a:rPr>
              <a:t>т.ч</a:t>
            </a:r>
            <a:r>
              <a:rPr lang="ru-RU" altLang="ru-RU" sz="2400" kern="0" dirty="0">
                <a:solidFill>
                  <a:srgbClr val="000000"/>
                </a:solidFill>
              </a:rPr>
              <a:t>. в случае применения электронного обучения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rgbClr val="000000"/>
                </a:solidFill>
              </a:rPr>
              <a:t>Наличие </a:t>
            </a:r>
            <a:r>
              <a:rPr lang="ru-RU" altLang="ru-RU" sz="2400" u="sng" kern="0" dirty="0" smtClean="0">
                <a:solidFill>
                  <a:srgbClr val="000000"/>
                </a:solidFill>
              </a:rPr>
              <a:t>адаптированных  образовательных ресурсов 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для лиц </a:t>
            </a:r>
            <a:r>
              <a:rPr lang="ru-RU" altLang="ru-RU" sz="2400" kern="0" dirty="0">
                <a:solidFill>
                  <a:srgbClr val="000000"/>
                </a:solidFill>
              </a:rPr>
              <a:t>с </a:t>
            </a:r>
            <a:r>
              <a:rPr lang="ru-RU" altLang="ru-RU" sz="2400" kern="0" dirty="0" smtClean="0">
                <a:solidFill>
                  <a:srgbClr val="000000"/>
                </a:solidFill>
              </a:rPr>
              <a:t>ОВЗ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Требования к финансовым условиям реализации программ</a:t>
            </a:r>
          </a:p>
        </p:txBody>
      </p:sp>
      <p:sp>
        <p:nvSpPr>
          <p:cNvPr id="79874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8893175" cy="56165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300" smtClean="0"/>
              <a:t>Финансовое обеспечение реализации программы бакалавриата/специалитета/магистратуры/аспирантуры/ординатуры/СПО должно осуществляться </a:t>
            </a:r>
            <a:r>
              <a:rPr lang="ru-RU" sz="2300" u="sng" smtClean="0"/>
              <a:t>в объеме не ниже </a:t>
            </a:r>
            <a:r>
              <a:rPr lang="ru-RU" sz="2300" smtClean="0"/>
              <a:t>установленных Министерством образования и науки Российской Федерации </a:t>
            </a:r>
            <a:r>
              <a:rPr lang="ru-RU" sz="2300" u="sng" smtClean="0"/>
              <a:t>базовых нормативных затрат </a:t>
            </a:r>
            <a:r>
              <a:rPr lang="ru-RU" sz="2300" smtClean="0"/>
              <a:t>на оказание государственной услуги в сфере образования для данного уровня образования и направления подготовки </a:t>
            </a:r>
            <a:r>
              <a:rPr lang="ru-RU" sz="2300" u="sng" smtClean="0"/>
              <a:t>с учетом корректирующих коэффициентов</a:t>
            </a:r>
            <a:r>
              <a:rPr lang="ru-RU" sz="2300" smtClean="0"/>
              <a:t>, учитывающих специфику образовательных программ в соответствии с </a:t>
            </a:r>
            <a:r>
              <a:rPr lang="ru-RU" sz="2300" u="sng" smtClean="0"/>
              <a:t>Методикой определения нормативных затрат</a:t>
            </a:r>
            <a:r>
              <a:rPr lang="ru-RU" sz="2300" smtClean="0"/>
              <a:t> на оказание государственных услуг по реализации имеющих государственную аккредитацию образовательных программ высшего образования по специальностям и направлениям подготовки, утвержденной приказом Министерства образования и науки Российской Федерации от 2 августа 2013 г. N 638 (зарегистрирован Министерством юстиции Российской Федерации 16 сентября 2013 г., регистрационный N 29967).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 l="5205" t="23785" r="7942"/>
          <a:stretch>
            <a:fillRect/>
          </a:stretch>
        </p:blipFill>
        <p:spPr bwMode="auto">
          <a:xfrm>
            <a:off x="3743325" y="1773238"/>
            <a:ext cx="53784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064" t="22128" r="3067" b="13654"/>
          <a:stretch>
            <a:fillRect/>
          </a:stretch>
        </p:blipFill>
        <p:spPr>
          <a:xfrm>
            <a:off x="0" y="7938"/>
            <a:ext cx="5038725" cy="334962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Требования к финансовым условиям реализации программ</a:t>
            </a:r>
          </a:p>
        </p:txBody>
      </p:sp>
      <p:sp>
        <p:nvSpPr>
          <p:cNvPr id="81922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8893175" cy="56165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300" smtClean="0"/>
              <a:t>Финансовое обеспечение реализации программы бакалавриата/специалитета/магистратуры/аспирантуры/ординатуры/СПО должно осуществляться </a:t>
            </a:r>
            <a:r>
              <a:rPr lang="ru-RU" sz="2300" u="sng" smtClean="0"/>
              <a:t>в объеме не ниже </a:t>
            </a:r>
            <a:r>
              <a:rPr lang="ru-RU" sz="2300" smtClean="0"/>
              <a:t>установленных Министерством образования и науки Российской Федерации </a:t>
            </a:r>
            <a:r>
              <a:rPr lang="ru-RU" sz="2300" u="sng" smtClean="0"/>
              <a:t>базовых нормативных затрат </a:t>
            </a:r>
            <a:r>
              <a:rPr lang="ru-RU" sz="2300" smtClean="0"/>
              <a:t>на оказание государственной услуги в сфере образования для данного уровня образования и направления подготовки </a:t>
            </a:r>
            <a:r>
              <a:rPr lang="ru-RU" sz="2300" u="sng" smtClean="0"/>
              <a:t>с учетом корректирующих коэффициентов</a:t>
            </a:r>
            <a:r>
              <a:rPr lang="ru-RU" sz="2300" smtClean="0"/>
              <a:t>, учитывающих специфику образовательных программ в соответствии с </a:t>
            </a:r>
            <a:r>
              <a:rPr lang="ru-RU" sz="2300" u="sng" smtClean="0"/>
              <a:t>Методикой определения нормативных затрат</a:t>
            </a:r>
            <a:r>
              <a:rPr lang="ru-RU" sz="2300" smtClean="0"/>
              <a:t> на оказание государственных услуг по реализации имеющих государственную аккредитацию образовательных программ высшего образования по специальностям и направлениям подготовки, утвержденной приказом Министерства образования и науки Российской Федерации от 2 августа 2013 г. N 638 (зарегистрирован Министерством юстиции Российской Федерации 16 сентября 2013 г., регистрационный N 29967).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2060"/>
                </a:solidFill>
              </a:rPr>
              <a:t>ФГОС СПО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741862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/>
              <a:t>Разделы</a:t>
            </a:r>
          </a:p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endParaRPr lang="ru-RU" altLang="ru-RU" sz="2400" smtClean="0"/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Область применения</a:t>
            </a:r>
            <a:endParaRPr lang="en-US" altLang="ru-RU" sz="2400" smtClean="0"/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Используемые сокращения</a:t>
            </a:r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Характеристика подготовки по специальности</a:t>
            </a:r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Характеристика профессиональной деятельности выпускников</a:t>
            </a:r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Требования к результатам освоения программы</a:t>
            </a:r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Требования к структуре программы </a:t>
            </a:r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Требования к условиям реализации программы</a:t>
            </a:r>
          </a:p>
          <a:p>
            <a:pPr marL="812800" indent="-8128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ru-RU" altLang="ru-RU" sz="2400" smtClean="0"/>
              <a:t>Оценка качества освоения программы подготовки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altLang="ru-RU" sz="3200" b="1" smtClean="0">
                <a:solidFill>
                  <a:srgbClr val="002060"/>
                </a:solidFill>
              </a:rPr>
              <a:t>I. </a:t>
            </a:r>
            <a:r>
              <a:rPr lang="ru-RU" altLang="ru-RU" sz="3200" b="1" smtClean="0">
                <a:solidFill>
                  <a:srgbClr val="002060"/>
                </a:solidFill>
              </a:rPr>
              <a:t>Область применения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2562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Настоящий </a:t>
            </a:r>
            <a:r>
              <a:rPr lang="ru-RU" altLang="ru-RU" sz="2400" dirty="0"/>
              <a:t>ФГОС СПО представляет собой </a:t>
            </a:r>
            <a:r>
              <a:rPr lang="ru-RU" altLang="ru-RU" sz="2400" dirty="0" smtClean="0"/>
              <a:t>совокупность обязательных </a:t>
            </a:r>
            <a:r>
              <a:rPr lang="ru-RU" altLang="ru-RU" sz="2400" dirty="0"/>
              <a:t>требований к среднему профессиональному образованию по специальности _____ </a:t>
            </a:r>
            <a:r>
              <a:rPr lang="ru-RU" altLang="ru-RU" sz="2400" dirty="0" smtClean="0"/>
              <a:t> для </a:t>
            </a:r>
            <a:r>
              <a:rPr lang="ru-RU" altLang="ru-RU" sz="2400" dirty="0"/>
              <a:t>профессиональной образовательной организации и образовательной организации высшего образования</a:t>
            </a:r>
            <a:endParaRPr lang="en-US" altLang="ru-R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rgbClr val="FF0000"/>
                </a:solidFill>
              </a:rPr>
              <a:t>Появилось дополнение: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dirty="0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4198938"/>
            <a:ext cx="8674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3200" b="1" dirty="0">
                <a:solidFill>
                  <a:srgbClr val="002060"/>
                </a:solidFill>
              </a:rPr>
              <a:t>II</a:t>
            </a:r>
            <a:r>
              <a:rPr lang="ru-RU" altLang="ru-RU" sz="3200" b="1" dirty="0">
                <a:solidFill>
                  <a:srgbClr val="002060"/>
                </a:solidFill>
              </a:rPr>
              <a:t>. Используемые сокращения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06438"/>
            <a:ext cx="8229600" cy="5289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ФГОС СПО 2010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ФГОС СПО 2014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52625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9725"/>
            <a:ext cx="87169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57885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3200" b="1" dirty="0">
                <a:solidFill>
                  <a:srgbClr val="002060"/>
                </a:solidFill>
              </a:rPr>
              <a:t>III. </a:t>
            </a:r>
            <a:r>
              <a:rPr lang="ru-RU" altLang="ru-RU" sz="3200" b="1" dirty="0">
                <a:solidFill>
                  <a:srgbClr val="002060"/>
                </a:solidFill>
              </a:rPr>
              <a:t>Характеристика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подготовки по специальности 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751387"/>
          </a:xfrm>
        </p:spPr>
        <p:txBody>
          <a:bodyPr/>
          <a:lstStyle/>
          <a:p>
            <a:pPr marL="812800" indent="-812800">
              <a:buFont typeface="Wingdings" pitchFamily="2" charset="2"/>
              <a:buAutoNum type="arabicPeriod"/>
            </a:pPr>
            <a:r>
              <a:rPr lang="ru-RU" altLang="ru-RU" sz="2400" smtClean="0">
                <a:solidFill>
                  <a:srgbClr val="FF0000"/>
                </a:solidFill>
              </a:rPr>
              <a:t>Получение СПО по ППССЗ допускается только в образовательной организации </a:t>
            </a:r>
          </a:p>
          <a:p>
            <a:pPr marL="812800" indent="-812800">
              <a:buFont typeface="Wingdings" pitchFamily="2" charset="2"/>
              <a:buAutoNum type="arabicPeriod"/>
            </a:pPr>
            <a:r>
              <a:rPr lang="ru-RU" altLang="ru-RU" sz="2400" smtClean="0"/>
              <a:t>Сроки получения СПО по очной форме </a:t>
            </a:r>
          </a:p>
          <a:p>
            <a:pPr marL="812800" indent="-812800">
              <a:buFont typeface="Wingdings" pitchFamily="2" charset="2"/>
              <a:buAutoNum type="arabicPeriod"/>
            </a:pPr>
            <a:r>
              <a:rPr lang="ru-RU" altLang="ru-RU" sz="2400" smtClean="0"/>
              <a:t>Сроки получения СПО с углубленной подготовкой по очной форме </a:t>
            </a:r>
          </a:p>
          <a:p>
            <a:pPr marL="812800" indent="-812800">
              <a:buFont typeface="Wingdings" pitchFamily="2" charset="2"/>
              <a:buAutoNum type="arabicPeriod"/>
            </a:pPr>
            <a:r>
              <a:rPr lang="ru-RU" altLang="ru-RU" sz="2400" smtClean="0"/>
              <a:t>Сроки получения СПО в иных формах обучения</a:t>
            </a:r>
          </a:p>
          <a:p>
            <a:pPr marL="812800" indent="-812800">
              <a:buFont typeface="Wingdings" pitchFamily="2" charset="2"/>
              <a:buAutoNum type="arabicPeriod"/>
            </a:pPr>
            <a:r>
              <a:rPr lang="ru-RU" altLang="ru-RU" sz="2400" smtClean="0">
                <a:solidFill>
                  <a:srgbClr val="FF0000"/>
                </a:solidFill>
              </a:rPr>
              <a:t>Сроки получения СПО для инвалидов и лиц с ОВЗ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865187"/>
          </a:xfrm>
        </p:spPr>
        <p:txBody>
          <a:bodyPr/>
          <a:lstStyle/>
          <a:p>
            <a:r>
              <a:rPr lang="en-US" altLang="ru-RU" sz="3200" b="1" smtClean="0">
                <a:solidFill>
                  <a:srgbClr val="002060"/>
                </a:solidFill>
              </a:rPr>
              <a:t>IV. </a:t>
            </a:r>
            <a:r>
              <a:rPr lang="ru-RU" altLang="ru-RU" sz="3200" b="1" smtClean="0">
                <a:solidFill>
                  <a:srgbClr val="002060"/>
                </a:solidFill>
              </a:rPr>
              <a:t>Характеристика профессиональной деятельности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824413"/>
          </a:xfrm>
        </p:spPr>
        <p:txBody>
          <a:bodyPr rtlCol="0">
            <a:normAutofit/>
          </a:bodyPr>
          <a:lstStyle/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Область профессиональной деятельности выпускников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Объекты профессиональной деятельности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Виды профессиональной </a:t>
            </a:r>
            <a:r>
              <a:rPr lang="ru-RU" altLang="ru-RU" sz="2400" dirty="0" smtClean="0"/>
              <a:t>деятельности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altLang="ru-R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Изменения не вносились </a:t>
            </a:r>
            <a:endParaRPr lang="ru-RU" altLang="ru-RU" sz="2400" dirty="0"/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romanUcPeriod"/>
              <a:defRPr/>
            </a:pP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2060"/>
                </a:solidFill>
              </a:rPr>
              <a:t>V. </a:t>
            </a:r>
            <a:r>
              <a:rPr lang="ru-RU" altLang="ru-RU" sz="2800" b="1" dirty="0">
                <a:solidFill>
                  <a:srgbClr val="002060"/>
                </a:solidFill>
              </a:rPr>
              <a:t>Требования к результатам освоения программы специалистов среднего звена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97437"/>
          </a:xfrm>
        </p:spPr>
        <p:txBody>
          <a:bodyPr rtlCol="0">
            <a:normAutofit/>
          </a:bodyPr>
          <a:lstStyle/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 smtClean="0"/>
              <a:t>ОК по базовой и углубленной подготовке </a:t>
            </a:r>
            <a:endParaRPr lang="ru-RU" altLang="ru-RU" sz="2400" dirty="0"/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 smtClean="0"/>
              <a:t>ПК по видам деятельности по базовой и углубленной подготовки 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altLang="ru-R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Существенных изменений не вносилось 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2060"/>
                </a:solidFill>
              </a:rPr>
              <a:t>VI. </a:t>
            </a:r>
            <a:r>
              <a:rPr lang="ru-RU" altLang="ru-RU" sz="2800" b="1" dirty="0">
                <a:solidFill>
                  <a:srgbClr val="002060"/>
                </a:solidFill>
              </a:rPr>
              <a:t>Требования к структуре программы подготовки специалистов среднего звена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2562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dirty="0"/>
              <a:t>ППССЗ предусматривает изучение </a:t>
            </a:r>
            <a:r>
              <a:rPr lang="ru-RU" altLang="ru-RU" sz="2800" dirty="0" smtClean="0"/>
              <a:t>учебных циклов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общего </a:t>
            </a:r>
            <a:r>
              <a:rPr lang="ru-RU" sz="2800" dirty="0"/>
              <a:t>гуманитарного и социально-экономического;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математического </a:t>
            </a:r>
            <a:r>
              <a:rPr lang="ru-RU" sz="2800" dirty="0"/>
              <a:t>и общего естественнонаучного;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профессионального</a:t>
            </a:r>
            <a:r>
              <a:rPr lang="ru-RU" sz="2800" dirty="0"/>
              <a:t>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/>
              <a:t>и разделов: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учебная </a:t>
            </a:r>
            <a:r>
              <a:rPr lang="ru-RU" sz="2800" dirty="0"/>
              <a:t>практика;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производственная </a:t>
            </a:r>
            <a:r>
              <a:rPr lang="ru-RU" sz="2800" dirty="0"/>
              <a:t>практика (по профилю специальности);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производственная </a:t>
            </a:r>
            <a:r>
              <a:rPr lang="ru-RU" sz="2800" dirty="0"/>
              <a:t>практика (преддипломная);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промежуточная </a:t>
            </a:r>
            <a:r>
              <a:rPr lang="ru-RU" sz="2800" dirty="0"/>
              <a:t>аттестация;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- государственная </a:t>
            </a:r>
            <a:r>
              <a:rPr lang="ru-RU" sz="2800" dirty="0"/>
              <a:t>итоговая аттестация</a:t>
            </a:r>
            <a:endParaRPr lang="ru-RU" altLang="ru-RU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dirty="0"/>
              <a:t>Обязательная часть ППССЗ – </a:t>
            </a:r>
            <a:r>
              <a:rPr lang="ru-RU" altLang="ru-RU" sz="2800" dirty="0" smtClean="0"/>
              <a:t>70%, вариативная </a:t>
            </a:r>
            <a:r>
              <a:rPr lang="ru-RU" altLang="ru-RU" sz="2800" dirty="0"/>
              <a:t>часть ППССЗ – 30%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dirty="0"/>
              <a:t>Обязательная часть ОГСЭ: Основы философии, История, Иностранный язык, Физическая культура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dirty="0"/>
              <a:t>Обязательная часть ПЦ: Безопасность жизнедеятельности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dirty="0">
                <a:solidFill>
                  <a:srgbClr val="FF0000"/>
                </a:solidFill>
              </a:rPr>
              <a:t>Может применяться система зачетных единиц (1 </a:t>
            </a:r>
            <a:r>
              <a:rPr lang="ru-RU" altLang="ru-RU" sz="2800" dirty="0" err="1">
                <a:solidFill>
                  <a:srgbClr val="FF0000"/>
                </a:solidFill>
              </a:rPr>
              <a:t>з.е</a:t>
            </a:r>
            <a:r>
              <a:rPr lang="ru-RU" altLang="ru-RU" sz="2800" dirty="0">
                <a:solidFill>
                  <a:srgbClr val="FF0000"/>
                </a:solidFill>
              </a:rPr>
              <a:t>. – 36 акад. часов)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865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2060"/>
                </a:solidFill>
              </a:rPr>
              <a:t>VII. </a:t>
            </a:r>
            <a:r>
              <a:rPr lang="ru-RU" altLang="ru-RU" sz="2800" b="1" dirty="0">
                <a:solidFill>
                  <a:srgbClr val="002060"/>
                </a:solidFill>
              </a:rPr>
              <a:t>Требования</a:t>
            </a:r>
            <a:r>
              <a:rPr lang="en-US" altLang="ru-RU" sz="2800" b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к условиям реализации программы подготовки специалистов среднего звена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229600" cy="5399087"/>
          </a:xfrm>
        </p:spPr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800" dirty="0"/>
              <a:t>ОО самостоятельно разрабатывает и утверждает </a:t>
            </a:r>
            <a:r>
              <a:rPr lang="ru-RU" altLang="ru-RU" sz="2800" dirty="0" smtClean="0"/>
              <a:t>ППССЗ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sz="2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sz="2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800" dirty="0" smtClean="0"/>
              <a:t>Права и обязанности обучающихся при </a:t>
            </a:r>
            <a:r>
              <a:rPr lang="ru-RU" altLang="ru-RU" sz="2800" dirty="0"/>
              <a:t>реализации ППССЗ </a:t>
            </a:r>
            <a:endParaRPr lang="ru-RU" altLang="ru-RU" sz="2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800" dirty="0" smtClean="0"/>
              <a:t>Требования к максимальной учебной и аудиторной нагрузке, к нагрузке по иным формам обучения, к каникулам, выполнению курсовых проектов (работ), к дисциплинам Физическая культура и Безопасность жизнедеятельности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800" dirty="0" smtClean="0"/>
              <a:t>Требования к консультациям</a:t>
            </a:r>
            <a:endParaRPr lang="ru-RU" altLang="ru-RU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800" dirty="0" smtClean="0"/>
              <a:t>Требования к организации практик</a:t>
            </a:r>
            <a:endParaRPr lang="ru-RU" altLang="ru-RU" sz="2800" dirty="0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05643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92375"/>
            <a:ext cx="8612187" cy="588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2060"/>
                </a:solidFill>
              </a:rPr>
              <a:t>VII. </a:t>
            </a:r>
            <a:r>
              <a:rPr lang="ru-RU" altLang="ru-RU" sz="2800" b="1" dirty="0">
                <a:solidFill>
                  <a:srgbClr val="002060"/>
                </a:solidFill>
              </a:rPr>
              <a:t>Требования</a:t>
            </a:r>
            <a:r>
              <a:rPr lang="en-US" altLang="ru-RU" sz="2800" b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к условиям реализации программы подготовки специалистов среднего звена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75297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altLang="ru-RU" sz="2800" dirty="0" smtClean="0"/>
              <a:t>Требования к педагогическим кадрам</a:t>
            </a:r>
            <a:endParaRPr lang="ru-RU" altLang="ru-RU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altLang="ru-RU" sz="2800" dirty="0"/>
              <a:t>Обеспечение учебно-методической документацией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altLang="ru-RU" sz="2800" dirty="0"/>
              <a:t>Библиотечный фонд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altLang="ru-RU" sz="2800" dirty="0"/>
              <a:t>Доступ в Интернет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altLang="ru-RU" sz="2800" dirty="0"/>
              <a:t>Перечень </a:t>
            </a:r>
            <a:r>
              <a:rPr lang="ru-RU" altLang="ru-RU" sz="2800" dirty="0" smtClean="0"/>
              <a:t>кабинетов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altLang="ru-RU" sz="2800" dirty="0" smtClean="0"/>
              <a:t>Требования к финансовым условиям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ru-RU" altLang="ru-RU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 smtClean="0"/>
              <a:t>Существенных изменений не вносилось </a:t>
            </a:r>
            <a:endParaRPr lang="ru-RU" altLang="ru-RU" sz="2800" dirty="0"/>
          </a:p>
          <a:p>
            <a:pPr marL="812800" indent="-8128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Изменение структуры стандартов ФГОС 3+ </a:t>
            </a:r>
            <a:r>
              <a:rPr lang="ru-RU" dirty="0" err="1" smtClean="0">
                <a:solidFill>
                  <a:srgbClr val="002060"/>
                </a:solidFill>
              </a:rPr>
              <a:t>бакалавриата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half" idx="1"/>
          </p:nvPr>
        </p:nvSpPr>
        <p:spPr>
          <a:xfrm>
            <a:off x="107950" y="1196975"/>
            <a:ext cx="4038600" cy="55451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ФГОС ВПО 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Область применения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Используемые сокращения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направления подготовки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профессиональной деятельности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результатам освоения основных образовательных программ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структуре образовательных программ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условиям реализации основных образовательных программ</a:t>
            </a:r>
          </a:p>
          <a:p>
            <a:pPr marL="363538" indent="-363538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Оценка качества освоения основных образовательных программ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67175" y="1125538"/>
            <a:ext cx="5076825" cy="56610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ФГОС 3+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Область применения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Используемые сокращения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направления подготовки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Характеристика профессиональной деятельности выпускников программ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результатам освоения программы </a:t>
            </a:r>
            <a:r>
              <a:rPr lang="ru-RU" sz="1800" dirty="0" err="1" smtClean="0"/>
              <a:t>магитратуры</a:t>
            </a:r>
            <a:r>
              <a:rPr lang="ru-RU" sz="1800" dirty="0" smtClean="0"/>
              <a:t> 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структуре программы</a:t>
            </a:r>
          </a:p>
          <a:p>
            <a:pPr marL="400050" indent="-400050" fontAlgn="auto">
              <a:spcAft>
                <a:spcPts val="0"/>
              </a:spcAft>
              <a:buFont typeface="Arial" charset="0"/>
              <a:buAutoNum type="romanUcPeriod"/>
              <a:defRPr/>
            </a:pPr>
            <a:r>
              <a:rPr lang="ru-RU" sz="1800" dirty="0" smtClean="0"/>
              <a:t>Требования к условиям реализации программ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       7.1. Общесистемные требования</a:t>
            </a:r>
          </a:p>
          <a:p>
            <a:pPr marL="363538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7.2. Требования к кадровым условиям реализации программ</a:t>
            </a:r>
          </a:p>
          <a:p>
            <a:pPr marL="363538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7.3. Требования к материально-техническому и учебно-методическому обеспечению</a:t>
            </a:r>
          </a:p>
          <a:p>
            <a:pPr marL="363538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7.4. Требования к финансовым условиям реализации программ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002060"/>
                </a:solidFill>
              </a:rPr>
              <a:t>VIII. </a:t>
            </a:r>
            <a:r>
              <a:rPr lang="ru-RU" altLang="ru-RU" sz="2800" b="1" dirty="0">
                <a:solidFill>
                  <a:srgbClr val="002060"/>
                </a:solidFill>
              </a:rPr>
              <a:t>Оценка качества освоения программы подготовки специалистов среднего звена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752975"/>
          </a:xfrm>
        </p:spPr>
        <p:txBody>
          <a:bodyPr rtlCol="0">
            <a:normAutofit/>
          </a:bodyPr>
          <a:lstStyle/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Текущий контроль и </a:t>
            </a:r>
            <a:r>
              <a:rPr lang="ru-RU" altLang="ru-RU" sz="2400" dirty="0" smtClean="0"/>
              <a:t>промежуточная аттестация </a:t>
            </a:r>
            <a:endParaRPr lang="ru-RU" altLang="ru-RU" sz="2400" dirty="0"/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/>
              <a:t>Формы и процедуры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 smtClean="0"/>
              <a:t>Требования к </a:t>
            </a:r>
            <a:r>
              <a:rPr lang="ru-RU" altLang="ru-RU" sz="2400" dirty="0" err="1" smtClean="0"/>
              <a:t>ФОСам</a:t>
            </a:r>
            <a:r>
              <a:rPr lang="ru-RU" altLang="ru-RU" sz="2400" dirty="0" smtClean="0"/>
              <a:t> </a:t>
            </a:r>
            <a:endParaRPr lang="ru-RU" altLang="ru-RU" sz="2400" dirty="0"/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altLang="ru-RU" sz="2400" dirty="0" smtClean="0"/>
              <a:t>Требования к ГИА</a:t>
            </a:r>
          </a:p>
          <a:p>
            <a:pPr marL="812800" indent="-8128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altLang="ru-R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Существенных изменений не вносилось 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85225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Слабые стороны и недостатки ФГОС 3+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14"/>
          <a:stretch>
            <a:fillRect/>
          </a:stretch>
        </p:blipFill>
        <p:spPr>
          <a:xfrm>
            <a:off x="900113" y="1052513"/>
            <a:ext cx="7127875" cy="5532437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525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Дальнейшая унификация и стандартизация системы Российского образования,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Сокращение количества стандартов;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Расширение </a:t>
            </a:r>
            <a:r>
              <a:rPr lang="ru-RU" dirty="0"/>
              <a:t>возможностей создания междисциплинарных образовательных программ;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Оптимизация</a:t>
            </a:r>
            <a:r>
              <a:rPr lang="ru-RU" dirty="0"/>
              <a:t>, унификация и уровневая преемственность заданных стандартом результатов освоения образовательных программ;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Взаимосвязь  результатов обучения с требованиями профессиональных стандартов.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620713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Переход на ФГОС-4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1052513"/>
            <a:ext cx="352901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ФГОС 3+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1700213"/>
            <a:ext cx="3529013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838" y="2349500"/>
            <a:ext cx="3529012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2997200"/>
            <a:ext cx="3529013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 – для каждого направления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3644900"/>
            <a:ext cx="3529013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ОПК – для каждого направления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350" y="4292600"/>
            <a:ext cx="3527425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ПК – для каждого направления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650" y="4941888"/>
            <a:ext cx="3529013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650" y="5589588"/>
            <a:ext cx="3529013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363" y="1052513"/>
            <a:ext cx="3527425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ФГОС 4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363" y="1700213"/>
            <a:ext cx="352742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УГСН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363" y="2349500"/>
            <a:ext cx="35274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57 линеек стандартов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363" y="2997200"/>
            <a:ext cx="3527425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Единые УК – для каждого уровня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363" y="3644900"/>
            <a:ext cx="3527425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ОПК – для каждой УГСН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45063" y="4292600"/>
            <a:ext cx="3527425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ПК – в ПООП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363" y="4941888"/>
            <a:ext cx="35274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97" name="TextBox 20"/>
          <p:cNvSpPr txBox="1">
            <a:spLocks noChangeArrowheads="1"/>
          </p:cNvSpPr>
          <p:nvPr/>
        </p:nvSpPr>
        <p:spPr bwMode="auto">
          <a:xfrm>
            <a:off x="3414713" y="5045075"/>
            <a:ext cx="509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ПД</a:t>
            </a:r>
          </a:p>
        </p:txBody>
      </p:sp>
      <p:sp>
        <p:nvSpPr>
          <p:cNvPr id="97298" name="TextBox 21"/>
          <p:cNvSpPr txBox="1">
            <a:spLocks noChangeArrowheads="1"/>
          </p:cNvSpPr>
          <p:nvPr/>
        </p:nvSpPr>
        <p:spPr bwMode="auto">
          <a:xfrm>
            <a:off x="5219700" y="5051425"/>
            <a:ext cx="50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</a:t>
            </a:r>
          </a:p>
        </p:txBody>
      </p:sp>
      <p:sp>
        <p:nvSpPr>
          <p:cNvPr id="97299" name="TextBox 22"/>
          <p:cNvSpPr txBox="1">
            <a:spLocks noChangeArrowheads="1"/>
          </p:cNvSpPr>
          <p:nvPr/>
        </p:nvSpPr>
        <p:spPr bwMode="auto">
          <a:xfrm>
            <a:off x="7667625" y="5051425"/>
            <a:ext cx="509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ПД</a:t>
            </a:r>
          </a:p>
        </p:txBody>
      </p:sp>
      <p:cxnSp>
        <p:nvCxnSpPr>
          <p:cNvPr id="25" name="Прямая со стрелкой 24"/>
          <p:cNvCxnSpPr>
            <a:stCxn id="97298" idx="3"/>
          </p:cNvCxnSpPr>
          <p:nvPr/>
        </p:nvCxnSpPr>
        <p:spPr>
          <a:xfrm>
            <a:off x="5726113" y="5235575"/>
            <a:ext cx="5016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7299" idx="1"/>
          </p:cNvCxnSpPr>
          <p:nvPr/>
        </p:nvCxnSpPr>
        <p:spPr>
          <a:xfrm>
            <a:off x="7164388" y="5235575"/>
            <a:ext cx="5032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2" name="TextBox 28"/>
          <p:cNvSpPr txBox="1">
            <a:spLocks noChangeArrowheads="1"/>
          </p:cNvSpPr>
          <p:nvPr/>
        </p:nvSpPr>
        <p:spPr bwMode="auto">
          <a:xfrm>
            <a:off x="2552700" y="5516563"/>
            <a:ext cx="106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бакалавр</a:t>
            </a:r>
          </a:p>
        </p:txBody>
      </p:sp>
      <p:sp>
        <p:nvSpPr>
          <p:cNvPr id="97303" name="TextBox 29"/>
          <p:cNvSpPr txBox="1">
            <a:spLocks noChangeArrowheads="1"/>
          </p:cNvSpPr>
          <p:nvPr/>
        </p:nvSpPr>
        <p:spPr bwMode="auto">
          <a:xfrm>
            <a:off x="2552700" y="5732463"/>
            <a:ext cx="97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магистр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270125" y="5734050"/>
            <a:ext cx="357188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30" idx="1"/>
          </p:cNvCxnSpPr>
          <p:nvPr/>
        </p:nvCxnSpPr>
        <p:spPr>
          <a:xfrm>
            <a:off x="2270125" y="5918200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945063" y="5599113"/>
            <a:ext cx="352742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307" name="TextBox 36"/>
          <p:cNvSpPr txBox="1">
            <a:spLocks noChangeArrowheads="1"/>
          </p:cNvSpPr>
          <p:nvPr/>
        </p:nvSpPr>
        <p:spPr bwMode="auto">
          <a:xfrm>
            <a:off x="6708775" y="5548313"/>
            <a:ext cx="176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Бакалавр химии</a:t>
            </a:r>
          </a:p>
        </p:txBody>
      </p:sp>
      <p:sp>
        <p:nvSpPr>
          <p:cNvPr id="97308" name="TextBox 37"/>
          <p:cNvSpPr txBox="1">
            <a:spLocks noChangeArrowheads="1"/>
          </p:cNvSpPr>
          <p:nvPr/>
        </p:nvSpPr>
        <p:spPr bwMode="auto">
          <a:xfrm>
            <a:off x="6708775" y="5764213"/>
            <a:ext cx="172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Магистр химии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446838" y="5759450"/>
            <a:ext cx="357187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8" idx="1"/>
          </p:cNvCxnSpPr>
          <p:nvPr/>
        </p:nvCxnSpPr>
        <p:spPr>
          <a:xfrm>
            <a:off x="6446838" y="5949950"/>
            <a:ext cx="357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987675" y="5229225"/>
            <a:ext cx="5048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Предлагаемая структура ФГОС 4  </a:t>
            </a:r>
            <a:r>
              <a:rPr lang="ru-RU" sz="2400" smtClean="0"/>
              <a:t>(с учетом обязательных частей, установленных Федеральным законом «Об образовании в Российской Федерации»)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4006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Область применения стандарта</a:t>
            </a:r>
            <a:r>
              <a:rPr lang="ru-RU" b="1" dirty="0"/>
              <a:t>. </a:t>
            </a:r>
            <a:r>
              <a:rPr lang="ru-RU" dirty="0"/>
              <a:t>В разделе указывается образовательный уровень и укрупненная группа направлений, к которым относится стандарт.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Концепция (основные цели) программ, реализуемых на разных уровнях высшего образования в данной укрупненной группе</a:t>
            </a:r>
            <a:r>
              <a:rPr lang="ru-RU" b="1" dirty="0"/>
              <a:t>. </a:t>
            </a:r>
            <a:r>
              <a:rPr lang="ru-RU" dirty="0"/>
              <a:t>В разделе содержатся требования к краткому описанию целей и задач образовательной программы, особенностям ее реализации, условиям приема и т.п.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Требования к результатам освоения программ</a:t>
            </a:r>
            <a:r>
              <a:rPr lang="ru-RU" b="1" dirty="0"/>
              <a:t>. </a:t>
            </a:r>
            <a:r>
              <a:rPr lang="ru-RU" dirty="0"/>
              <a:t>Приводится обобщенный перечень универсальных и общепрофессиональных компетенций.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Требования к структуре программ</a:t>
            </a:r>
            <a:r>
              <a:rPr lang="ru-RU" b="1" dirty="0"/>
              <a:t>. </a:t>
            </a:r>
            <a:r>
              <a:rPr lang="ru-RU" dirty="0"/>
              <a:t>Требования к структуре программ должны сохранить рамочный характер. Введенные в ФГОС3+ «вилки» должны быть </a:t>
            </a:r>
            <a:r>
              <a:rPr lang="ru-RU" u="sng" dirty="0"/>
              <a:t>заменены нижним порогом «не менее…»., либо процентным соотношением </a:t>
            </a:r>
            <a:r>
              <a:rPr lang="ru-RU" dirty="0"/>
              <a:t>трудоемкостей отдельных блоков программы. Процентное соотношение дает возможность вводить, в случае необходимости, иные общие трудоемкости освоения программ высшего образования.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Требования к условиям реализации программ.</a:t>
            </a:r>
            <a:r>
              <a:rPr lang="ru-RU" b="1" dirty="0"/>
              <a:t> </a:t>
            </a:r>
            <a:r>
              <a:rPr lang="ru-RU" dirty="0"/>
              <a:t>Требования к условиям реализации на данном этапе разработки соответствуют включенным в ФГОС 3+, но являются обобщающими для укрупнённой группы.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Требования к обеспечению качества освоения программ.</a:t>
            </a:r>
            <a:r>
              <a:rPr lang="ru-RU" b="1" dirty="0"/>
              <a:t> </a:t>
            </a:r>
            <a:r>
              <a:rPr lang="ru-RU" dirty="0"/>
              <a:t>Раздел должен содержать требования к технологиям и инструментарию оценивания успешности достижения заданных результатов обучения, внутренним и внешним процедурам обеспечения качества образования.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. Используемые сокращения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9038"/>
            <a:ext cx="91440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23850" y="76517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ФГОС ВПО 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179388" y="37592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ФГОС ВО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. Характеристика направления подготовки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255713"/>
          <a:ext cx="8856663" cy="5486400"/>
        </p:xfrm>
        <a:graphic>
          <a:graphicData uri="http://schemas.openxmlformats.org/drawingml/2006/table">
            <a:tbl>
              <a:tblPr/>
              <a:tblGrid>
                <a:gridCol w="5260975"/>
                <a:gridCol w="3595688"/>
              </a:tblGrid>
              <a:tr h="349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Таблица 1 с указанием нормативного срока,                          квалификации (степени) выпускников, трудоемкости (в зачетных единицах), форм и сроков получения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11" marR="25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Таблица 1 исключена;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Текстом указаны формы               обучения, объем программы, сроки получения образования в очной и иных формах обучения, сроки и объем программы при обучении по индивидуальному учебному плану;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включены требования по обеспечению условий для обучения  инвалидов; предусмотрено использование электронного обучения, дистанционных образовательных технологий;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установлены возможность применения сетевого обучения, обучения на базовых кафедрах;  указан язык обучения.</a:t>
                      </a:r>
                    </a:p>
                  </a:txBody>
                  <a:tcPr marL="25211" marR="25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51948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6447</Words>
  <Application>Microsoft Office PowerPoint</Application>
  <PresentationFormat>Экран (4:3)</PresentationFormat>
  <Paragraphs>1515</Paragraphs>
  <Slides>74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9" baseType="lpstr">
      <vt:lpstr>Calibri</vt:lpstr>
      <vt:lpstr>Arial</vt:lpstr>
      <vt:lpstr>Times New Roman</vt:lpstr>
      <vt:lpstr>Wingdings</vt:lpstr>
      <vt:lpstr>Тема Office</vt:lpstr>
      <vt:lpstr>Федеральные государственные стандарты ВО и СПО: структура и требования </vt:lpstr>
      <vt:lpstr>Текущее состояние стандартизации профессионального образования </vt:lpstr>
      <vt:lpstr>Изменения в структуре системы профессионального образования</vt:lpstr>
      <vt:lpstr>НОВЫЙ ПЕРЕЧЕНЬ НАПРАВЛЕНИЙ ПОДГОТОВКИ/ СПЕЦИАЛЬНОСТЕЙ ПРОФЕССИОНАЛЬНОГО ОБРАЗОВАНИЯ – гармонизация с МСКО-2011 (международная стандартная классификация образования)</vt:lpstr>
      <vt:lpstr>Стандарты ФГОС 3+ (ФГОС ВО) → актуализированные ФГОС ВПО 3 поколения, то есть приведенные в соответствие с новым законом об образовании  </vt:lpstr>
      <vt:lpstr>Слайд 6</vt:lpstr>
      <vt:lpstr>Изменение структуры стандартов ФГОС 3+ бакалавриата </vt:lpstr>
      <vt:lpstr>II. Используемые сокращения</vt:lpstr>
      <vt:lpstr>III. Характеристика направления подготовки </vt:lpstr>
      <vt:lpstr>IV. Характеристика профессиональной деятельности (область, объекты, виды ПД, проф.задачи) </vt:lpstr>
      <vt:lpstr>VI. Требования к структуре программы</vt:lpstr>
      <vt:lpstr>VI. Требования к структуре программы</vt:lpstr>
      <vt:lpstr>VI. Требования к структуре программы</vt:lpstr>
      <vt:lpstr>Слайд 14</vt:lpstr>
      <vt:lpstr>Общесистемные требования</vt:lpstr>
      <vt:lpstr>Общесистемные требования</vt:lpstr>
      <vt:lpstr>Требования к кадровым условиям реализации программ</vt:lpstr>
      <vt:lpstr>Документы по профессорско-преподавательскому составу  (запрашиваемые экспертами Рособрнадзора в ходе аккредитации или государственного контроля и надзора):</vt:lpstr>
      <vt:lpstr>Слайд 19</vt:lpstr>
      <vt:lpstr>Слайд 20</vt:lpstr>
      <vt:lpstr>Слайд 21</vt:lpstr>
      <vt:lpstr>Требования к материально-техническому и учебно-методическому оснащению</vt:lpstr>
      <vt:lpstr>Требования к финансовым условиям реализации программ</vt:lpstr>
      <vt:lpstr>Базовые нормативные затраты </vt:lpstr>
      <vt:lpstr>Слайд 25</vt:lpstr>
      <vt:lpstr>Слайд 26</vt:lpstr>
      <vt:lpstr>В данном документе представлена следующая информация: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Изменение структуры стандартов ФГОС 3+ магистратуры  </vt:lpstr>
      <vt:lpstr>II. Используемые сокращения</vt:lpstr>
      <vt:lpstr>III. Характеристика направления подготовки </vt:lpstr>
      <vt:lpstr>IV. Характеристика профессиональной деятельности выпускников</vt:lpstr>
      <vt:lpstr>Слайд 49</vt:lpstr>
      <vt:lpstr>VI. Требования к структуре программы</vt:lpstr>
      <vt:lpstr>VI. Требования к структуре программы</vt:lpstr>
      <vt:lpstr>VI. Требования к структуре программы</vt:lpstr>
      <vt:lpstr>Слайд 53</vt:lpstr>
      <vt:lpstr>Общесистемные требования</vt:lpstr>
      <vt:lpstr>Общесистемные требования</vt:lpstr>
      <vt:lpstr>Требования к кадровым условиям реализации программ</vt:lpstr>
      <vt:lpstr>Требования к кадровым условиям реализации программ</vt:lpstr>
      <vt:lpstr>Требования к материально-техническому и учебно-методическому оснащению</vt:lpstr>
      <vt:lpstr>Требования к финансовым условиям реализации программ</vt:lpstr>
      <vt:lpstr>Требования к финансовым условиям реализации программ</vt:lpstr>
      <vt:lpstr>ФГОС СПО</vt:lpstr>
      <vt:lpstr>I. Область применения</vt:lpstr>
      <vt:lpstr>II. Используемые сокращения</vt:lpstr>
      <vt:lpstr>III. Характеристика подготовки по специальности </vt:lpstr>
      <vt:lpstr>IV. Характеристика профессиональной деятельности</vt:lpstr>
      <vt:lpstr>V. Требования к результатам освоения программы специалистов среднего звена </vt:lpstr>
      <vt:lpstr>VI. Требования к структуре программы подготовки специалистов среднего звена</vt:lpstr>
      <vt:lpstr>VII. Требования к условиям реализации программы подготовки специалистов среднего звена</vt:lpstr>
      <vt:lpstr>VII. Требования к условиям реализации программы подготовки специалистов среднего звена</vt:lpstr>
      <vt:lpstr>VIII. Оценка качества освоения программы подготовки специалистов среднего звена</vt:lpstr>
      <vt:lpstr>Слабые стороны и недостатки ФГОС 3+</vt:lpstr>
      <vt:lpstr>Дальнейшая унификация и стандартизация системы Российского образования, </vt:lpstr>
      <vt:lpstr>Переход на ФГОС-4</vt:lpstr>
      <vt:lpstr>Предлагаемая структура ФГОС 4  (с учетом обязательных частей, установленных Федеральным законом «Об образовании в Российской Федерации»)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Федеральные государственные стандарты ВО и СПО: структура и требования</dc:title>
  <dc:creator>Lena</dc:creator>
  <cp:lastModifiedBy>test</cp:lastModifiedBy>
  <cp:revision>59</cp:revision>
  <dcterms:created xsi:type="dcterms:W3CDTF">2016-01-30T07:57:40Z</dcterms:created>
  <dcterms:modified xsi:type="dcterms:W3CDTF">2016-02-01T01:21:56Z</dcterms:modified>
</cp:coreProperties>
</file>