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4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D78CA5C020E7E4C555DEE7651D5BA07EAB2D8654D0989F7E228C041499311526EB3899CFB7953F5nCr1F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D78CA5C020E7E4C555DEE7651D5BA07EAB2D8654D0989F7E228C041499311526EB3899CFB7852F8nCr0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Учебно-методическое управление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>
              <a:buNone/>
            </a:pPr>
            <a:r>
              <a:rPr lang="ru-RU" sz="4000" dirty="0" smtClean="0">
                <a:solidFill>
                  <a:schemeClr val="tx1"/>
                </a:solidFill>
              </a:rPr>
              <a:t>Сетевая форма реализации образовательных программ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16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5"/>
            <a:ext cx="4007637" cy="2232248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chemeClr val="tx1"/>
                </a:solidFill>
              </a:rPr>
              <a:t>Гусева А.И</a:t>
            </a:r>
            <a:r>
              <a:rPr lang="ru-RU" dirty="0" smtClean="0">
                <a:solidFill>
                  <a:schemeClr val="tx1"/>
                </a:solidFill>
              </a:rPr>
              <a:t>., </a:t>
            </a:r>
            <a:r>
              <a:rPr lang="ru-RU" dirty="0">
                <a:solidFill>
                  <a:schemeClr val="tx1"/>
                </a:solidFill>
              </a:rPr>
              <a:t>Весна Е.Б. </a:t>
            </a:r>
            <a:r>
              <a:rPr lang="ru-RU" dirty="0" smtClean="0">
                <a:solidFill>
                  <a:schemeClr val="tx1"/>
                </a:solidFill>
              </a:rPr>
              <a:t>// </a:t>
            </a:r>
            <a:r>
              <a:rPr lang="ru-RU" dirty="0">
                <a:solidFill>
                  <a:schemeClr val="tx1"/>
                </a:solidFill>
              </a:rPr>
              <a:t>Современные проблемы науки и образования. – 2013. – № 6)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Сценарий 1</a:t>
            </a:r>
            <a:r>
              <a:rPr lang="ru-RU" b="1" dirty="0">
                <a:solidFill>
                  <a:schemeClr val="tx1"/>
                </a:solidFill>
              </a:rPr>
              <a:t> (антисимметричное взаимодействие</a:t>
            </a:r>
            <a:r>
              <a:rPr lang="ru-RU" b="1" dirty="0" smtClean="0">
                <a:solidFill>
                  <a:schemeClr val="tx1"/>
                </a:solidFill>
              </a:rPr>
              <a:t>)</a:t>
            </a:r>
            <a:endParaRPr lang="ru-RU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Сценарий 2 </a:t>
            </a:r>
            <a:r>
              <a:rPr lang="ru-RU" b="1" dirty="0">
                <a:solidFill>
                  <a:schemeClr val="tx1"/>
                </a:solidFill>
              </a:rPr>
              <a:t>(симметричное взаимодействие в рамках двух направлений </a:t>
            </a:r>
            <a:r>
              <a:rPr lang="ru-RU" b="1" dirty="0" smtClean="0">
                <a:solidFill>
                  <a:schemeClr val="tx1"/>
                </a:solidFill>
              </a:rPr>
              <a:t>подготовки)</a:t>
            </a:r>
          </a:p>
          <a:p>
            <a:pPr marL="45720" indent="0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Сценарий 3</a:t>
            </a:r>
            <a:r>
              <a:rPr lang="ru-RU" b="1" dirty="0">
                <a:solidFill>
                  <a:schemeClr val="tx1"/>
                </a:solidFill>
              </a:rPr>
              <a:t> (симметричное взаимодействие в рамках одного направления подготовки).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1520" y="3068960"/>
            <a:ext cx="4032448" cy="2448272"/>
          </a:xfrm>
        </p:spPr>
        <p:txBody>
          <a:bodyPr/>
          <a:lstStyle/>
          <a:p>
            <a:r>
              <a:rPr lang="ru-RU" sz="2800" b="1" dirty="0">
                <a:solidFill>
                  <a:schemeClr val="tx1"/>
                </a:solidFill>
              </a:rPr>
              <a:t>Модель 1 «образовательная организация – образовательная организация»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0986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3717032"/>
            <a:ext cx="7118177" cy="288032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>
                <a:solidFill>
                  <a:schemeClr val="tx1"/>
                </a:solidFill>
                <a:effectLst/>
              </a:rPr>
              <a:t>Модель 2 «образовательная организация – организация, осуществляющая обучение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»</a:t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/>
            </a:r>
            <a:br>
              <a:rPr lang="ru-RU" sz="2400" dirty="0" smtClean="0">
                <a:solidFill>
                  <a:schemeClr val="tx1"/>
                </a:solidFill>
                <a:effectLst/>
              </a:rPr>
            </a:br>
            <a:r>
              <a:rPr lang="ru-RU" sz="2400" dirty="0" smtClean="0">
                <a:solidFill>
                  <a:schemeClr val="tx1"/>
                </a:solidFill>
                <a:effectLst/>
              </a:rPr>
              <a:t>Модель </a:t>
            </a:r>
            <a:r>
              <a:rPr lang="ru-RU" sz="2400" dirty="0">
                <a:solidFill>
                  <a:schemeClr val="tx1"/>
                </a:solidFill>
                <a:effectLst/>
              </a:rPr>
              <a:t>3 «образовательная организация – ресурсная организация»</a:t>
            </a:r>
            <a:br>
              <a:rPr lang="ru-RU" sz="2400" dirty="0">
                <a:solidFill>
                  <a:schemeClr val="tx1"/>
                </a:solidFill>
                <a:effectLst/>
              </a:rPr>
            </a:b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Сценарий 1 (антисимметричное взаимодействие между российскими организациями).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ru-RU" sz="2400" b="1" dirty="0">
                <a:solidFill>
                  <a:schemeClr val="tx1"/>
                </a:solidFill>
              </a:rPr>
              <a:t>Сценарий 2</a:t>
            </a:r>
            <a:r>
              <a:rPr lang="ru-RU" sz="2400" dirty="0">
                <a:solidFill>
                  <a:schemeClr val="tx1"/>
                </a:solidFill>
              </a:rPr>
              <a:t> </a:t>
            </a:r>
            <a:r>
              <a:rPr lang="ru-RU" sz="2400" b="1" dirty="0">
                <a:solidFill>
                  <a:schemeClr val="tx1"/>
                </a:solidFill>
              </a:rPr>
              <a:t>(антисимметричное взаимодействие с международной организацией)</a:t>
            </a:r>
            <a:endParaRPr lang="ru-RU" sz="24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257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7504" y="620689"/>
            <a:ext cx="878497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Этапы подготовки и реализации СОП в </a:t>
            </a:r>
            <a:r>
              <a:rPr lang="ru-RU" sz="2400" b="1" dirty="0"/>
              <a:t>рамках сетевого </a:t>
            </a:r>
            <a:r>
              <a:rPr lang="ru-RU" sz="2400" b="1" dirty="0" smtClean="0"/>
              <a:t>взаимодействия</a:t>
            </a:r>
            <a:endParaRPr lang="ru-RU" sz="2400" b="1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Поиск вуза-партнера, знакомство, установление </a:t>
            </a:r>
            <a:r>
              <a:rPr lang="ru-RU" sz="2200" dirty="0" smtClean="0"/>
              <a:t>контактов;</a:t>
            </a:r>
            <a:endParaRPr lang="ru-RU" sz="22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Подписание </a:t>
            </a:r>
            <a:r>
              <a:rPr lang="ru-RU" sz="2200" b="1" dirty="0"/>
              <a:t>рамочного договора/соглашения о </a:t>
            </a:r>
            <a:r>
              <a:rPr lang="ru-RU" sz="2200" b="1" dirty="0" smtClean="0"/>
              <a:t>сотрудничестве;</a:t>
            </a:r>
            <a:r>
              <a:rPr lang="ru-RU" sz="2200" dirty="0" smtClean="0"/>
              <a:t> </a:t>
            </a:r>
            <a:endParaRPr lang="ru-RU" sz="22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Сопоставление образовательных программ по </a:t>
            </a:r>
            <a:r>
              <a:rPr lang="ru-RU" sz="2200" dirty="0" smtClean="0"/>
              <a:t>направлениям </a:t>
            </a:r>
            <a:r>
              <a:rPr lang="ru-RU" sz="2200" dirty="0"/>
              <a:t>учебных планов, изучение ресурсов </a:t>
            </a:r>
            <a:r>
              <a:rPr lang="ru-RU" sz="2200" dirty="0" smtClean="0"/>
              <a:t>вуза-партнера;</a:t>
            </a:r>
            <a:endParaRPr lang="ru-RU" sz="22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Подписание договора о совместном участии в </a:t>
            </a:r>
            <a:r>
              <a:rPr lang="ru-RU" sz="2200" dirty="0" smtClean="0"/>
              <a:t>СФРОП и </a:t>
            </a:r>
            <a:r>
              <a:rPr lang="ru-RU" sz="2200" dirty="0"/>
              <a:t>дополнительного </a:t>
            </a:r>
            <a:r>
              <a:rPr lang="ru-RU" sz="2200" dirty="0" smtClean="0"/>
              <a:t>соглашения;</a:t>
            </a:r>
            <a:endParaRPr lang="ru-RU" sz="22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 smtClean="0"/>
              <a:t>Разработка </a:t>
            </a:r>
            <a:r>
              <a:rPr lang="ru-RU" sz="2200" dirty="0"/>
              <a:t>совместной образовательной программы (</a:t>
            </a:r>
            <a:r>
              <a:rPr lang="ru-RU" sz="2200" dirty="0" smtClean="0"/>
              <a:t>СОП</a:t>
            </a:r>
            <a:r>
              <a:rPr lang="ru-RU" sz="2200" dirty="0" smtClean="0"/>
              <a:t>);</a:t>
            </a:r>
            <a:endParaRPr lang="ru-RU" sz="22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 smtClean="0"/>
              <a:t>Информирование </a:t>
            </a:r>
            <a:r>
              <a:rPr lang="ru-RU" sz="2200" dirty="0"/>
              <a:t>обучающихся и абитуриентов о </a:t>
            </a:r>
            <a:r>
              <a:rPr lang="ru-RU" sz="2200" dirty="0" smtClean="0"/>
              <a:t>программах</a:t>
            </a:r>
            <a:r>
              <a:rPr lang="ru-RU" sz="2200" dirty="0"/>
              <a:t> </a:t>
            </a:r>
            <a:r>
              <a:rPr lang="ru-RU" sz="2200" dirty="0" smtClean="0"/>
              <a:t>СФРОП;</a:t>
            </a:r>
            <a:endParaRPr lang="ru-RU" sz="22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 smtClean="0"/>
              <a:t>Подготовка </a:t>
            </a:r>
            <a:r>
              <a:rPr lang="ru-RU" sz="2200" dirty="0"/>
              <a:t>комплекта документов для реализации </a:t>
            </a:r>
            <a:r>
              <a:rPr lang="ru-RU" sz="2200" dirty="0" smtClean="0"/>
              <a:t>СОП;</a:t>
            </a:r>
            <a:endParaRPr lang="ru-RU" sz="22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 smtClean="0"/>
              <a:t>Договор </a:t>
            </a:r>
            <a:r>
              <a:rPr lang="ru-RU" sz="2200" dirty="0"/>
              <a:t>об оказании платных услуг (Письменное согласие обучающегося на использование сетевой формы реализации ОП</a:t>
            </a:r>
            <a:r>
              <a:rPr lang="ru-RU" sz="2200" dirty="0" smtClean="0"/>
              <a:t>);</a:t>
            </a:r>
            <a:endParaRPr lang="ru-RU" sz="22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Зачисление на </a:t>
            </a:r>
            <a:r>
              <a:rPr lang="ru-RU" sz="2200" dirty="0" smtClean="0"/>
              <a:t>СОП;</a:t>
            </a:r>
            <a:endParaRPr lang="ru-RU" sz="22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ru-RU" sz="2200" dirty="0"/>
              <a:t>Реализация </a:t>
            </a:r>
            <a:r>
              <a:rPr lang="ru-RU" sz="2200" dirty="0" smtClean="0"/>
              <a:t>СОП.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369884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1"/>
            <a:ext cx="885698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ДОГОВОР №_______</a:t>
            </a:r>
            <a:endParaRPr lang="ru-RU" dirty="0"/>
          </a:p>
          <a:p>
            <a:r>
              <a:rPr lang="ru-RU" b="1" dirty="0"/>
              <a:t>о сотрудничестве в сфере образовательной и научно-исследовательской деятельности между ФГБОУ ВПО «Бурятский государственный университет» и </a:t>
            </a:r>
            <a:r>
              <a:rPr lang="ru-RU" b="1" dirty="0" smtClean="0"/>
              <a:t>______________________________________________________</a:t>
            </a:r>
            <a:endParaRPr lang="ru-RU" dirty="0"/>
          </a:p>
          <a:p>
            <a:r>
              <a:rPr lang="ru-RU" dirty="0"/>
              <a:t>г.________________			                 «___» ______________ 20___ г</a:t>
            </a:r>
            <a:r>
              <a:rPr lang="mn-MN" dirty="0"/>
              <a:t>.</a:t>
            </a:r>
            <a:endParaRPr lang="ru-RU" dirty="0"/>
          </a:p>
          <a:p>
            <a:r>
              <a:rPr lang="ru-RU" dirty="0"/>
              <a:t> </a:t>
            </a:r>
          </a:p>
          <a:p>
            <a:r>
              <a:rPr lang="ru-RU" dirty="0"/>
              <a:t>Федеральное государственное бюджетное образовательное учреждение высшего профессионального образования «Бурятский государственный университет», именуемое в дальнейшем «Сторона 1», в лице ректора Калмыкова Степана Владимировича, действующего на основании Устава, с одной стороны, и  </a:t>
            </a:r>
            <a:r>
              <a:rPr lang="ru-RU" b="1" dirty="0"/>
              <a:t>______________________________________</a:t>
            </a:r>
            <a:r>
              <a:rPr lang="ru-RU" dirty="0"/>
              <a:t>, именуемый в дальнейшем «Сторона 2», в лице __________________________________, действующего на основании ________________________________________, с другой стороны, совместно именуемые в дальнейшем «Стороны», заключили настоящий Договор о нижеследующем</a:t>
            </a:r>
            <a:r>
              <a:rPr lang="ru-RU" dirty="0" smtClean="0"/>
              <a:t>:</a:t>
            </a:r>
            <a:endParaRPr lang="ru-RU" dirty="0"/>
          </a:p>
          <a:p>
            <a:r>
              <a:rPr lang="ru-RU" b="1" dirty="0"/>
              <a:t>1. ПРЕДМЕТ </a:t>
            </a:r>
            <a:r>
              <a:rPr lang="ru-RU" b="1" dirty="0" smtClean="0"/>
              <a:t>ДОГОВОРА</a:t>
            </a:r>
            <a:endParaRPr lang="ru-RU" dirty="0"/>
          </a:p>
          <a:p>
            <a:r>
              <a:rPr lang="ru-RU" dirty="0"/>
              <a:t>Стороны в целях расширения и углубления дружественных отношений, установления взаимных связей по учебной, научной и производственной деятельности, договорились осуществлять взаимовыгодное сотрудничество. Стороны договорились, что их производственный и финансовый потенциал дает им основания установить долгосрочное, взаимовыгодное сотрудничество и обязуются совместно действовать для достижения целей, предусмотренных уставами Сторон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b="1" dirty="0"/>
              <a:t>2. УСЛОВИЯ СОТРУДНИЧЕСТВА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79253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88640"/>
            <a:ext cx="792088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hlinkClick r:id="rId2"/>
              </a:rPr>
              <a:t>Договор</a:t>
            </a:r>
            <a:r>
              <a:rPr lang="ru-RU" b="1" dirty="0"/>
              <a:t> № ____</a:t>
            </a:r>
            <a:endParaRPr lang="ru-RU" dirty="0"/>
          </a:p>
          <a:p>
            <a:r>
              <a:rPr lang="ru-RU" b="1" dirty="0"/>
              <a:t>о совместном участии в сетевой форме реализации</a:t>
            </a:r>
            <a:endParaRPr lang="ru-RU" dirty="0"/>
          </a:p>
          <a:p>
            <a:r>
              <a:rPr lang="ru-RU" b="1" dirty="0"/>
              <a:t>образовательных программ </a:t>
            </a:r>
            <a:endParaRPr lang="ru-RU" dirty="0"/>
          </a:p>
          <a:p>
            <a:r>
              <a:rPr lang="ru-RU" dirty="0"/>
              <a:t> </a:t>
            </a:r>
          </a:p>
          <a:p>
            <a:r>
              <a:rPr lang="ru-RU" dirty="0"/>
              <a:t>г. _____________                                    				       «____»_____________ 20 ____ г.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_________________________________________________, именуем__ в дальнейшем «Сторона-1»</a:t>
            </a:r>
          </a:p>
          <a:p>
            <a:r>
              <a:rPr lang="ru-RU" dirty="0"/>
              <a:t>(наименование образовательной организации)   </a:t>
            </a:r>
          </a:p>
          <a:p>
            <a:r>
              <a:rPr lang="ru-RU" dirty="0"/>
              <a:t>в лице __________________, </a:t>
            </a:r>
            <a:r>
              <a:rPr lang="ru-RU" dirty="0" err="1"/>
              <a:t>действующ</a:t>
            </a:r>
            <a:r>
              <a:rPr lang="ru-RU" dirty="0"/>
              <a:t>___ на основании _________________________________, с одной стороны, и ________________________________, именуем__ в дальнейшем «Сторона-2»,              </a:t>
            </a:r>
          </a:p>
          <a:p>
            <a:r>
              <a:rPr lang="ru-RU" dirty="0"/>
              <a:t>		             (наименование образовательной организации)</a:t>
            </a:r>
          </a:p>
          <a:p>
            <a:r>
              <a:rPr lang="ru-RU" dirty="0"/>
              <a:t>в лице ______________________, </a:t>
            </a:r>
            <a:r>
              <a:rPr lang="ru-RU" dirty="0" err="1"/>
              <a:t>действующ</a:t>
            </a:r>
            <a:r>
              <a:rPr lang="ru-RU" dirty="0"/>
              <a:t>___ на основании ______________________, с другой стороны,   совместно именуемые   «Стороны»,   заключили настоящий Договор о нижеследующем:</a:t>
            </a:r>
          </a:p>
          <a:p>
            <a:r>
              <a:rPr lang="ru-RU" dirty="0"/>
              <a:t> </a:t>
            </a:r>
          </a:p>
          <a:p>
            <a:r>
              <a:rPr lang="ru-RU" b="1" dirty="0"/>
              <a:t>1. Предмет Договора</a:t>
            </a:r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89507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404664"/>
            <a:ext cx="806489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2000" dirty="0" smtClean="0"/>
              <a:t>В </a:t>
            </a:r>
            <a:r>
              <a:rPr lang="ru-RU" sz="2000" u="sng" dirty="0"/>
              <a:t>Дополнительном Соглашении</a:t>
            </a:r>
            <a:r>
              <a:rPr lang="ru-RU" sz="2000" dirty="0"/>
              <a:t> к Договору о совместном участии в сетевой форме реализации образовательных программ указывается</a:t>
            </a:r>
            <a:r>
              <a:rPr lang="ru-RU" sz="2000" dirty="0" smtClean="0"/>
              <a:t>:</a:t>
            </a:r>
          </a:p>
          <a:p>
            <a:pPr>
              <a:lnSpc>
                <a:spcPct val="80000"/>
              </a:lnSpc>
            </a:pPr>
            <a:endParaRPr lang="ru-RU" sz="2000" dirty="0" smtClean="0"/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sz="2000" dirty="0" smtClean="0"/>
              <a:t>вид</a:t>
            </a:r>
            <a:r>
              <a:rPr lang="ru-RU" sz="2000" dirty="0"/>
              <a:t>, уровень и (или) направленность образовательной программы (часть образовательной программы определенных уровня, вида и направленности), реализуемой с использованием сетевой формы;</a:t>
            </a:r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sz="2000" dirty="0"/>
              <a:t>статус обучающихся, правила приема, порядок организации академической мобильности обучающихся (для обучающихся по основным профессиональным образовательным программам), осваивающих образовательную программу, реализуемую с использованием сетевой формы;</a:t>
            </a:r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sz="2000" dirty="0"/>
              <a:t>условия и порядок осуществления образовательной деятельности по образовательной программе, реализуемой посредством сетевой формы, в том числе распределение обязанностей между организациями, порядок реализации образовательной программы, характер и объем ресурсов, используемых каждой организацией; </a:t>
            </a:r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sz="2000" dirty="0"/>
              <a:t>выдаваемые документ или документы об образовании и (или) о квалификации, документ или документы об обучении, а также организации, осуществляющие образовательную деятельность, которыми выдаются указанные документы; </a:t>
            </a:r>
            <a:endParaRPr lang="en-US" sz="2000" dirty="0"/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sz="2000" dirty="0"/>
              <a:t>стоимость образовательной услуги и </a:t>
            </a:r>
            <a:r>
              <a:rPr lang="ru-RU" altLang="zh-CN" sz="2000" dirty="0"/>
              <a:t>порядок финансовых расчетов;</a:t>
            </a:r>
            <a:endParaRPr lang="ru-RU" sz="2000" dirty="0"/>
          </a:p>
          <a:p>
            <a:pPr marL="285750" indent="-28575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ru-RU" sz="2000" dirty="0"/>
              <a:t>срок действия и порядок изменения и прекращения</a:t>
            </a:r>
          </a:p>
        </p:txBody>
      </p:sp>
    </p:spTree>
    <p:extLst>
      <p:ext uri="{BB962C8B-B14F-4D97-AF65-F5344CB8AC3E}">
        <p14:creationId xmlns:p14="http://schemas.microsoft.com/office/powerpoint/2010/main" xmlns="" val="2489188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42910" y="1285860"/>
            <a:ext cx="7715304" cy="464880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 договоры/соглашения; </a:t>
            </a: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 СОП со всеми приложениями; </a:t>
            </a:r>
          </a:p>
          <a:p>
            <a:pPr algn="just"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 письменные заявления от учащихся о направлении на программу включенного обучения, программ двойного диплома, повышение языковой компетентности;  </a:t>
            </a:r>
          </a:p>
          <a:p>
            <a:pPr algn="just"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 приказы об академической мобильности (в базе  Университет); </a:t>
            </a: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 индивидуальные планы обучения студентов; </a:t>
            </a:r>
          </a:p>
          <a:p>
            <a:pPr algn="just"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tx1"/>
                </a:solidFill>
              </a:rPr>
              <a:t> протокол соответствия учебного плана (учебных дисциплин) для направления на включенное обучение</a:t>
            </a:r>
            <a:r>
              <a:rPr lang="ru-RU" sz="2400" dirty="0" smtClean="0"/>
              <a:t>. 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42910" y="500043"/>
            <a:ext cx="7286676" cy="785818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</a:rPr>
              <a:t>Пакет документов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71472" y="1071547"/>
            <a:ext cx="8072494" cy="464347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dirty="0" smtClean="0">
                <a:latin typeface="Arial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Arial"/>
              </a:rPr>
              <a:t>За счет бюджетных ассигнований федерального бюджета (КЦП);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/>
              </a:rPr>
              <a:t> Собственных средств направляющего университета;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/>
              </a:rPr>
              <a:t> Средств принимающей стороны, в  том числе фондов;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/>
              </a:rPr>
              <a:t> Личных средств участников;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  <a:latin typeface="Arial"/>
              </a:rPr>
              <a:t> Средств работодателя в случае направления слушателей по согласованию заказчика в другие образовательные организации и/или предприятия для изучения практических вопросов.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57158" y="214291"/>
            <a:ext cx="8001055" cy="714379"/>
          </a:xfrm>
        </p:spPr>
        <p:txBody>
          <a:bodyPr/>
          <a:lstStyle/>
          <a:p>
            <a:r>
              <a:rPr lang="ru-RU" sz="2800" dirty="0" smtClean="0">
                <a:solidFill>
                  <a:schemeClr val="tx1"/>
                </a:solidFill>
              </a:rPr>
              <a:t>Финансирование СФРОП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00034" y="214290"/>
            <a:ext cx="8358246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Практическое задание</a:t>
            </a: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zh-CN" sz="1200" b="1" dirty="0" smtClean="0">
              <a:latin typeface="Calibri" pitchFamily="34" charset="0"/>
              <a:ea typeface="SimSun" pitchFamily="2" charset="-122"/>
              <a:cs typeface="Times New Roman" pitchFamily="18" charset="0"/>
            </a:endParaRPr>
          </a:p>
          <a:p>
            <a:pPr marL="0" marR="0" lvl="0" indent="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1. Организационно-методическая сторона 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1.1. 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Программа подготовки бакалавров в рамках системы «Двойной диплом» (далее – программа) предполагает передачу Бурятским государственным университетом (БГУ) </a:t>
            </a:r>
            <a:r>
              <a:rPr kumimoji="0" lang="ru-RU" altLang="zh-CN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Тяньцзиньскому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университету иностранных языков (ТУИЯ), и, наоборот, права совместной реализации образовательной программы по направлению 45.03.01 Филология (преподавание филологических дисциплин) или 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45.03.02 Лингвистика, профиль Перевод и </a:t>
            </a:r>
            <a:r>
              <a:rPr kumimoji="0" lang="ru-RU" altLang="zh-CN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переводоведение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с 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правом передачи осуществления контроля качества подготовки (проведение зачетов и экзаменов);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1.2. Порядок отбора студентов на обучение по программе: 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возможность обучаться в вузе-партнёре обеспечивается сертификатом о сдаче международного экзамена на 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уровень знания китайского / русского языка соответственно;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в приемную комиссию абитуриент сдает 2 пакета документов с 2-мя личными заявлениями – в БГУ и ТУИЯ; 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количество и виды вступительных экзаменов определяются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действующими в университетах-партнёрах Правилами приёма;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абитуриенты, набравшие согласно Правилам приёма соответствующее количество </a:t>
            </a:r>
            <a:r>
              <a:rPr kumimoji="0" lang="ru-RU" altLang="zh-CN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балловзачисляются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в программу 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приказом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ректора базового университета после оплаты за обучение согласно индивидуальному договору об оказании возмездных услуг;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для 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«двойного зачисления» каждый п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риказ доводится до сведения вуза-партнёра.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1.3. Содержание и структура программы 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общий учебный план, содержание и перечень дисциплин согласуются и утверждаются двумя сторонами; 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студенты изучают два иностранных языка: российские – китайский (первый язык) и английский (второй язык), китайские студенты – русский и английский языки;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перечень изучаемых в БГУ и ТУИЯ дисциплин, виды контроля определяются учебным планом, сформированным на основе соответствующих государственных образовательных стандартов; 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при наличии разницы трудоёмкости дисциплин, отражающейся в разных объёмах зачётных единиц, формируется локальный рабочий учебный план с удовлетворяющим специфику </a:t>
            </a:r>
            <a:r>
              <a:rPr kumimoji="0" lang="ru-RU" altLang="zh-CN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госстандарта</a:t>
            </a: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 объёмом аудиторной нагрузки; данный план считается равнозначным с общим учебным планом; 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обучение студентов вышеназванного направления в базовом университете осуществляется в 1-м, 2-м, 3-м; 7-м и 8-м семестрах, в вузе-партнёре – в  4-м, 5-м и 6-м семестрах;</a:t>
            </a:r>
            <a:endParaRPr kumimoji="0" lang="ru-RU" altLang="zh-CN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zh-CN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- переаттестация дисциплин, изученных в вузе-партнёре, производится посредством конвертации 100-балльной системы в пятибалльную по нижеследующей шкале</a:t>
            </a:r>
            <a:r>
              <a:rPr kumimoji="0" lang="ru-RU" altLang="zh-CN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Times New Roman" pitchFamily="18" charset="0"/>
              </a:rPr>
              <a:t>: </a:t>
            </a:r>
            <a:endParaRPr kumimoji="0" lang="ru-RU" altLang="zh-CN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chemeClr val="tx1"/>
                </a:solidFill>
              </a:rPr>
              <a:t>Спасибо за внимание!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/>
              <a:t>План лекции:</a:t>
            </a:r>
          </a:p>
          <a:p>
            <a:pPr lvl="0"/>
            <a:r>
              <a:rPr lang="en-US" sz="3200" dirty="0" smtClean="0"/>
              <a:t>I. </a:t>
            </a:r>
            <a:r>
              <a:rPr lang="ru-RU" sz="3200" dirty="0" smtClean="0"/>
              <a:t>Понятие </a:t>
            </a:r>
            <a:r>
              <a:rPr lang="ru-RU" sz="3200" dirty="0"/>
              <a:t>«</a:t>
            </a:r>
            <a:r>
              <a:rPr lang="ru-RU" sz="3200" dirty="0" smtClean="0"/>
              <a:t>Сетевой формы реализации образовательных программ» (СФРОП). Нормативная база. Цели </a:t>
            </a:r>
            <a:r>
              <a:rPr lang="ru-RU" sz="3200" dirty="0"/>
              <a:t>и задачи </a:t>
            </a:r>
            <a:r>
              <a:rPr lang="ru-RU" sz="3200" dirty="0" smtClean="0"/>
              <a:t>СФРОП</a:t>
            </a:r>
            <a:r>
              <a:rPr lang="ru-RU" sz="3200" dirty="0"/>
              <a:t>;</a:t>
            </a:r>
            <a:endParaRPr lang="ru-RU" sz="3200" dirty="0" smtClean="0"/>
          </a:p>
          <a:p>
            <a:pPr lvl="0"/>
            <a:endParaRPr lang="ru-RU" sz="3200" dirty="0"/>
          </a:p>
          <a:p>
            <a:pPr lvl="0"/>
            <a:r>
              <a:rPr lang="en-US" sz="3200" dirty="0" smtClean="0"/>
              <a:t>II. </a:t>
            </a:r>
            <a:r>
              <a:rPr lang="ru-RU" sz="3200" dirty="0" smtClean="0"/>
              <a:t>Модели сетевой формы </a:t>
            </a:r>
            <a:r>
              <a:rPr lang="ru-RU" sz="3200" dirty="0"/>
              <a:t>реализации </a:t>
            </a:r>
            <a:r>
              <a:rPr lang="ru-RU" sz="3200" dirty="0" smtClean="0"/>
              <a:t>        образовательных программ</a:t>
            </a:r>
            <a:r>
              <a:rPr lang="ru-RU" sz="3200" dirty="0"/>
              <a:t>;</a:t>
            </a:r>
            <a:endParaRPr lang="ru-RU" sz="3200" dirty="0" smtClean="0"/>
          </a:p>
          <a:p>
            <a:pPr lvl="0"/>
            <a:endParaRPr lang="ru-RU" sz="3200" dirty="0" smtClean="0"/>
          </a:p>
          <a:p>
            <a:pPr lvl="0"/>
            <a:r>
              <a:rPr lang="en-US" sz="3200" dirty="0" smtClean="0"/>
              <a:t>III. </a:t>
            </a:r>
            <a:r>
              <a:rPr lang="ru-RU" sz="3200" dirty="0" smtClean="0"/>
              <a:t>Реализация </a:t>
            </a:r>
            <a:r>
              <a:rPr lang="ru-RU" sz="3200" dirty="0"/>
              <a:t>совместной </a:t>
            </a:r>
            <a:r>
              <a:rPr lang="ru-RU" sz="3200" dirty="0" smtClean="0"/>
              <a:t>образовательной</a:t>
            </a:r>
            <a:r>
              <a:rPr lang="ru-RU" sz="3200" dirty="0"/>
              <a:t> </a:t>
            </a:r>
            <a:r>
              <a:rPr lang="ru-RU" sz="3200" dirty="0" smtClean="0"/>
              <a:t>программы.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413614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548680"/>
            <a:ext cx="80648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/>
              <a:t>СФРОП обеспечивает </a:t>
            </a:r>
            <a:r>
              <a:rPr lang="ru-RU" sz="2800" dirty="0"/>
              <a:t>возможность освоения обучающимися образовательной программы с использованием ресурсов нескольких организаций, осуществляющих образовательную деятельность, в том числе иностранных, а также (при необходимости) с использованием ресурсов иных </a:t>
            </a:r>
            <a:r>
              <a:rPr lang="ru-RU" sz="2800" dirty="0" smtClean="0"/>
              <a:t>организаций</a:t>
            </a:r>
            <a:r>
              <a:rPr lang="ru-RU" sz="2800" dirty="0"/>
              <a:t> </a:t>
            </a:r>
            <a:r>
              <a:rPr lang="ru-RU" sz="2800" dirty="0" smtClean="0"/>
              <a:t>(</a:t>
            </a:r>
            <a:r>
              <a:rPr lang="ru-RU" sz="2800" dirty="0">
                <a:solidFill>
                  <a:srgbClr val="C00000"/>
                </a:solidFill>
                <a:hlinkClick r:id="rId2"/>
              </a:rPr>
              <a:t>ч. 1 ст. 15</a:t>
            </a:r>
            <a:r>
              <a:rPr lang="ru-RU" sz="2800" dirty="0">
                <a:solidFill>
                  <a:srgbClr val="C00000"/>
                </a:solidFill>
              </a:rPr>
              <a:t> </a:t>
            </a:r>
            <a:r>
              <a:rPr lang="ru-RU" sz="2800" dirty="0"/>
              <a:t>Федерального закона от 29.12.2012 N 273-ФЗ "Об образовании в Российской Федерации"</a:t>
            </a:r>
            <a:r>
              <a:rPr lang="ru-RU" sz="2800" dirty="0" smtClean="0"/>
              <a:t>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96061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53646" y="332656"/>
            <a:ext cx="8676072" cy="6247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Основные нормативные документы: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Закон Российской Федерации от 29 декабря 2012 г. № 273 –ФЗ «Об образовании в Российской Федерации» (Статья 15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Устав БГУ;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Локальные акты: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Положение о порядке организации реализации в БГУ совместных образовательных программ с другими вузами, в том числе зарубежными;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Механизм и процедура зачета и аттестации периодов обучения, освоенных студентами других вузов (в том числе зарубежных), при реализации совместных образовательных программ; </a:t>
            </a: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a typeface="Calibri"/>
              </a:rPr>
              <a:t>Механизм и процедура зачета и аттестации периодов обучения, освоенных студентами других вузов (в том числе зарубежных), при реализации совместных образовательных программ; </a:t>
            </a:r>
            <a:endParaRPr lang="ru-RU" sz="2000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a typeface="Calibri"/>
              </a:rPr>
              <a:t>Положение об академической мобильности студентов БГУ;</a:t>
            </a:r>
            <a:endParaRPr lang="ru-RU" sz="2000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a typeface="Calibri"/>
              </a:rPr>
              <a:t>Положение об обучении по индивидуальному учебному плану;</a:t>
            </a:r>
            <a:endParaRPr lang="ru-RU" sz="2000" dirty="0" smtClean="0"/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a typeface="Calibri"/>
              </a:rPr>
              <a:t>Положение о привлечении специалистов сторонних организаций для ведения научно-педагогической деятельности в БГУ;</a:t>
            </a:r>
            <a:endParaRPr lang="ru-RU" sz="2000" dirty="0">
              <a:solidFill>
                <a:srgbClr val="000000"/>
              </a:solidFill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00000"/>
              </a:lnSpc>
              <a:buFont typeface="Arial" pitchFamily="34" charset="0"/>
              <a:buChar char="•"/>
            </a:pPr>
            <a:r>
              <a:rPr lang="ru-RU" sz="2000" dirty="0" smtClean="0">
                <a:solidFill>
                  <a:srgbClr val="000000"/>
                </a:solidFill>
                <a:ea typeface="Calibri"/>
              </a:rPr>
              <a:t>Положение о порядке организации реализации в БГУ совместных образовательных программ с другими вузами, в том числе зарубежными; </a:t>
            </a:r>
            <a:endParaRPr lang="ru-RU" sz="2000" dirty="0" smtClean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соглашения с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вузами-партнерами.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625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/>
            <a:r>
              <a:rPr lang="ru-RU" sz="2200" dirty="0" smtClean="0"/>
              <a:t>Задачи СФРОП:</a:t>
            </a:r>
          </a:p>
          <a:p>
            <a:pPr marL="285750" lvl="0" indent="-285750" algn="just" fontAlgn="base">
              <a:buFont typeface="Arial" pitchFamily="34" charset="0"/>
              <a:buChar char="•"/>
            </a:pPr>
            <a:r>
              <a:rPr lang="ru-RU" sz="2200" dirty="0" err="1" smtClean="0"/>
              <a:t>Интеграциия</a:t>
            </a:r>
            <a:r>
              <a:rPr lang="ru-RU" sz="2200" dirty="0" smtClean="0"/>
              <a:t> науки </a:t>
            </a:r>
            <a:r>
              <a:rPr lang="ru-RU" sz="2200" dirty="0"/>
              <a:t>и </a:t>
            </a:r>
            <a:r>
              <a:rPr lang="ru-RU" sz="2200" dirty="0" smtClean="0"/>
              <a:t>образования;</a:t>
            </a:r>
            <a:endParaRPr lang="ru-RU" sz="2200" dirty="0" smtClean="0"/>
          </a:p>
          <a:p>
            <a:pPr marL="285750" lvl="0" indent="-285750" fontAlgn="base">
              <a:buFont typeface="Arial" pitchFamily="34" charset="0"/>
              <a:buChar char="•"/>
            </a:pPr>
            <a:r>
              <a:rPr lang="ru-RU" sz="2200" dirty="0" smtClean="0"/>
              <a:t>Реализация </a:t>
            </a:r>
            <a:r>
              <a:rPr lang="ru-RU" sz="2200" dirty="0"/>
              <a:t>программ </a:t>
            </a:r>
            <a:r>
              <a:rPr lang="ru-RU" sz="2200" dirty="0" err="1"/>
              <a:t>кросс-университетского</a:t>
            </a:r>
            <a:r>
              <a:rPr lang="ru-RU" sz="2200" dirty="0"/>
              <a:t> </a:t>
            </a:r>
            <a:r>
              <a:rPr lang="ru-RU" sz="2200" dirty="0" smtClean="0"/>
              <a:t>образования;</a:t>
            </a:r>
            <a:endParaRPr lang="ru-RU" sz="2200" dirty="0" smtClean="0"/>
          </a:p>
          <a:p>
            <a:pPr marL="285750" lvl="0" indent="-285750" fontAlgn="base">
              <a:buFont typeface="Arial" pitchFamily="34" charset="0"/>
              <a:buChar char="•"/>
            </a:pPr>
            <a:r>
              <a:rPr lang="ru-RU" sz="2200" dirty="0" smtClean="0"/>
              <a:t>Разработка </a:t>
            </a:r>
            <a:r>
              <a:rPr lang="ru-RU" sz="2200" dirty="0"/>
              <a:t>курсов, программ с обучением на иностранном </a:t>
            </a:r>
            <a:r>
              <a:rPr lang="ru-RU" sz="2200" dirty="0" smtClean="0"/>
              <a:t>языке;</a:t>
            </a:r>
            <a:endParaRPr lang="ru-RU" sz="2200" dirty="0"/>
          </a:p>
          <a:p>
            <a:pPr marL="285750" lvl="0" indent="-285750" algn="just" fontAlgn="base">
              <a:buFont typeface="Arial" pitchFamily="34" charset="0"/>
              <a:buChar char="•"/>
            </a:pPr>
            <a:r>
              <a:rPr lang="ru-RU" sz="2200" dirty="0" smtClean="0"/>
              <a:t>Разработка программ стажировок, </a:t>
            </a:r>
            <a:r>
              <a:rPr lang="ru-RU" sz="2200" dirty="0"/>
              <a:t>в том числе научной стажировки в исследовательских лабораториях </a:t>
            </a:r>
            <a:r>
              <a:rPr lang="ru-RU" sz="2200" dirty="0" smtClean="0"/>
              <a:t>институтов; </a:t>
            </a:r>
            <a:endParaRPr lang="ru-RU" sz="2200" dirty="0"/>
          </a:p>
          <a:p>
            <a:pPr marL="285750" lvl="0" indent="-285750" algn="just" fontAlgn="base">
              <a:buFont typeface="Arial" pitchFamily="34" charset="0"/>
              <a:buChar char="•"/>
            </a:pPr>
            <a:r>
              <a:rPr lang="ru-RU" sz="2200" dirty="0"/>
              <a:t>У</a:t>
            </a:r>
            <a:r>
              <a:rPr lang="ru-RU" sz="2200" dirty="0" smtClean="0"/>
              <a:t>величение </a:t>
            </a:r>
            <a:r>
              <a:rPr lang="ru-RU" sz="2200" dirty="0"/>
              <a:t>экспорта образовательных услуг путем создания через консорциум университетов полноценных программ с обучением на иностранном </a:t>
            </a:r>
            <a:r>
              <a:rPr lang="ru-RU" sz="2200" dirty="0" smtClean="0"/>
              <a:t>языке;</a:t>
            </a:r>
            <a:endParaRPr lang="ru-RU" sz="2200" dirty="0"/>
          </a:p>
          <a:p>
            <a:pPr marL="285750" lvl="0" indent="-285750" fontAlgn="base">
              <a:buFont typeface="Arial" pitchFamily="34" charset="0"/>
              <a:buChar char="•"/>
            </a:pPr>
            <a:r>
              <a:rPr lang="ru-RU" sz="2200" dirty="0"/>
              <a:t>В</a:t>
            </a:r>
            <a:r>
              <a:rPr lang="ru-RU" sz="2200" dirty="0" smtClean="0"/>
              <a:t>недрение </a:t>
            </a:r>
            <a:r>
              <a:rPr lang="ru-RU" sz="2200" dirty="0" err="1" smtClean="0"/>
              <a:t>онлайн-курсов</a:t>
            </a:r>
            <a:r>
              <a:rPr lang="ru-RU" sz="2200" dirty="0" smtClean="0"/>
              <a:t>;</a:t>
            </a:r>
            <a:endParaRPr lang="ru-RU" sz="2200" dirty="0"/>
          </a:p>
          <a:p>
            <a:pPr marL="285750" lvl="0" indent="-285750" algn="just" fontAlgn="base">
              <a:buFont typeface="Arial" pitchFamily="34" charset="0"/>
              <a:buChar char="•"/>
            </a:pPr>
            <a:r>
              <a:rPr lang="ru-RU" sz="2200" dirty="0"/>
              <a:t>Р</a:t>
            </a:r>
            <a:r>
              <a:rPr lang="ru-RU" sz="2200" dirty="0" smtClean="0"/>
              <a:t>азвитие </a:t>
            </a:r>
            <a:r>
              <a:rPr lang="ru-RU" sz="2200" dirty="0"/>
              <a:t>личностных качеств, компетенций устной и письменной коммуникации, способности адаптироваться к другой образовательной среде, расширению границ информированности об образовательных и иных </a:t>
            </a:r>
            <a:r>
              <a:rPr lang="ru-RU" sz="2200" dirty="0" smtClean="0"/>
              <a:t>ресурсах; </a:t>
            </a:r>
            <a:endParaRPr lang="ru-RU" sz="2200" dirty="0" smtClean="0"/>
          </a:p>
          <a:p>
            <a:pPr marL="285750" lvl="0" indent="-285750" algn="just" fontAlgn="base">
              <a:buFont typeface="Arial" pitchFamily="34" charset="0"/>
              <a:buChar char="•"/>
            </a:pPr>
            <a:r>
              <a:rPr lang="ru-RU" sz="2200" dirty="0"/>
              <a:t>Д</a:t>
            </a:r>
            <a:r>
              <a:rPr lang="ru-RU" sz="2200" dirty="0" smtClean="0"/>
              <a:t>оступ </a:t>
            </a:r>
            <a:r>
              <a:rPr lang="ru-RU" sz="2200" dirty="0"/>
              <a:t>к современным технологиям и средствам </a:t>
            </a:r>
            <a:r>
              <a:rPr lang="ru-RU" sz="2200" dirty="0" smtClean="0"/>
              <a:t>обучения;</a:t>
            </a:r>
            <a:endParaRPr lang="ru-RU" sz="22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2200" dirty="0"/>
              <a:t>Э</a:t>
            </a:r>
            <a:r>
              <a:rPr lang="ru-RU" sz="2200" dirty="0" smtClean="0"/>
              <a:t>ффективное </a:t>
            </a:r>
            <a:r>
              <a:rPr lang="ru-RU" sz="2200" dirty="0"/>
              <a:t>использование </a:t>
            </a:r>
            <a:r>
              <a:rPr lang="ru-RU" sz="2200" dirty="0" smtClean="0"/>
              <a:t>ресурсов.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xmlns="" val="219068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571472" y="1285860"/>
            <a:ext cx="6539333" cy="46488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Модели взаимодействия организаций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Варианты интеграции ОП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Модели организации сетевой формы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buSzPct val="45000"/>
              <a:buFont typeface="Arial" pitchFamily="34" charset="0"/>
              <a:buChar char="•"/>
            </a:pPr>
            <a:r>
              <a:rPr lang="ru-RU" b="1" dirty="0" smtClean="0">
                <a:solidFill>
                  <a:schemeClr val="tx1"/>
                </a:solidFill>
              </a:rPr>
              <a:t>Формы/Модели сетевого взаимодействия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85786" y="571481"/>
            <a:ext cx="6961037" cy="857256"/>
          </a:xfrm>
        </p:spPr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</a:rPr>
              <a:t>Модели и варианты реализации СФРОП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5" y="4365104"/>
            <a:ext cx="7344816" cy="1008112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>
                <a:solidFill>
                  <a:schemeClr val="tx1"/>
                </a:solidFill>
                <a:effectLst/>
              </a:rPr>
              <a:t>Модели и варианты реализации сетевой формы</a:t>
            </a: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ru-RU" sz="2400" dirty="0">
                <a:solidFill>
                  <a:schemeClr val="tx1"/>
                </a:solidFill>
              </a:rPr>
              <a:t>Долгосрочные (программы присуждения двойных дипломов)</a:t>
            </a:r>
          </a:p>
          <a:p>
            <a:pPr lvl="0" fontAlgn="base"/>
            <a:r>
              <a:rPr lang="ru-RU" sz="2400" dirty="0">
                <a:solidFill>
                  <a:schemeClr val="tx1"/>
                </a:solidFill>
              </a:rPr>
              <a:t>Краткосрочные (включенное обучение, практики, стажировки)</a:t>
            </a:r>
            <a:endParaRPr lang="ru-RU" sz="240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499992" y="764704"/>
            <a:ext cx="4032448" cy="3168352"/>
          </a:xfrm>
        </p:spPr>
        <p:txBody>
          <a:bodyPr>
            <a:normAutofit/>
          </a:bodyPr>
          <a:lstStyle/>
          <a:p>
            <a:pPr lvl="0" fontAlgn="base"/>
            <a:r>
              <a:rPr lang="ru-RU" sz="2800" dirty="0">
                <a:solidFill>
                  <a:schemeClr val="tx1"/>
                </a:solidFill>
              </a:rPr>
              <a:t>очная</a:t>
            </a:r>
          </a:p>
          <a:p>
            <a:pPr lvl="0" fontAlgn="base"/>
            <a:r>
              <a:rPr lang="ru-RU" sz="2800" dirty="0">
                <a:solidFill>
                  <a:schemeClr val="tx1"/>
                </a:solidFill>
              </a:rPr>
              <a:t>очно-заочная</a:t>
            </a:r>
          </a:p>
          <a:p>
            <a:pPr lvl="0" fontAlgn="base"/>
            <a:r>
              <a:rPr lang="ru-RU" sz="2800" dirty="0">
                <a:solidFill>
                  <a:schemeClr val="tx1"/>
                </a:solidFill>
              </a:rPr>
              <a:t>заочная</a:t>
            </a:r>
          </a:p>
          <a:p>
            <a:r>
              <a:rPr lang="ru-RU" sz="2800" dirty="0">
                <a:solidFill>
                  <a:schemeClr val="tx1"/>
                </a:solidFill>
              </a:rPr>
              <a:t>с применением ДОТ</a:t>
            </a:r>
            <a:r>
              <a:rPr lang="ru-RU" sz="2800" b="1" dirty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и </a:t>
            </a:r>
            <a:r>
              <a:rPr lang="ru-RU" sz="2800" dirty="0">
                <a:solidFill>
                  <a:schemeClr val="tx1"/>
                </a:solidFill>
              </a:rPr>
              <a:t>ЭОР </a:t>
            </a:r>
          </a:p>
        </p:txBody>
      </p:sp>
    </p:spTree>
    <p:extLst>
      <p:ext uri="{BB962C8B-B14F-4D97-AF65-F5344CB8AC3E}">
        <p14:creationId xmlns:p14="http://schemas.microsoft.com/office/powerpoint/2010/main" xmlns="" val="1908289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509120"/>
            <a:ext cx="7848872" cy="1080120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effectLst/>
              </a:rPr>
              <a:t>Модели и варианты реализации сетевой 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формы (</a:t>
            </a:r>
            <a:r>
              <a:rPr lang="ru-RU" sz="2400" dirty="0">
                <a:solidFill>
                  <a:schemeClr val="tx1"/>
                </a:solidFill>
                <a:effectLst/>
              </a:rPr>
              <a:t>Тимофеева О.А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., </a:t>
            </a:r>
            <a:r>
              <a:rPr lang="ru-RU" sz="2400" dirty="0">
                <a:solidFill>
                  <a:schemeClr val="tx1"/>
                </a:solidFill>
                <a:effectLst/>
              </a:rPr>
              <a:t>Казанский 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федеральный </a:t>
            </a:r>
            <a:r>
              <a:rPr lang="ru-RU" sz="2400" dirty="0">
                <a:solidFill>
                  <a:schemeClr val="tx1"/>
                </a:solidFill>
                <a:effectLst/>
              </a:rPr>
              <a:t>университет) 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5536" y="620688"/>
            <a:ext cx="3888432" cy="3546728"/>
          </a:xfrm>
        </p:spPr>
        <p:txBody>
          <a:bodyPr>
            <a:normAutofit lnSpcReduction="1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Модель реализации совместных образовательных программ путём сетевой подготовки и </a:t>
            </a:r>
            <a:r>
              <a:rPr lang="ru-RU" b="1" dirty="0" smtClean="0">
                <a:solidFill>
                  <a:schemeClr val="tx1"/>
                </a:solidFill>
              </a:rPr>
              <a:t>переподготовки</a:t>
            </a:r>
            <a:r>
              <a:rPr lang="ru-RU" dirty="0">
                <a:solidFill>
                  <a:schemeClr val="tx1"/>
                </a:solidFill>
              </a:rPr>
              <a:t> в том числе в виде </a:t>
            </a:r>
            <a:r>
              <a:rPr lang="ru-RU" b="1" dirty="0">
                <a:solidFill>
                  <a:schemeClr val="tx1"/>
                </a:solidFill>
              </a:rPr>
              <a:t>консорциума, ассоциаций, кластеров </a:t>
            </a:r>
            <a:r>
              <a:rPr lang="ru-RU" dirty="0">
                <a:solidFill>
                  <a:schemeClr val="tx1"/>
                </a:solidFill>
              </a:rPr>
              <a:t>образовательных, научных и производственных организаций по программам ВПО+СПО+ДПО</a:t>
            </a:r>
          </a:p>
          <a:p>
            <a:pPr algn="just"/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499992" y="620688"/>
            <a:ext cx="3994776" cy="3546728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Модель междисциплинарного обучения и выравнивания качества обучения за счёт «подтягивания» к уровню более сильных университетов в отдельных областях </a:t>
            </a:r>
            <a:r>
              <a:rPr lang="ru-RU" b="1" dirty="0" smtClean="0">
                <a:solidFill>
                  <a:schemeClr val="tx1"/>
                </a:solidFill>
              </a:rPr>
              <a:t>знаний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20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4365104"/>
            <a:ext cx="7416823" cy="1152128"/>
          </a:xfrm>
        </p:spPr>
        <p:txBody>
          <a:bodyPr/>
          <a:lstStyle/>
          <a:p>
            <a:r>
              <a:rPr lang="ru-RU" sz="2400" dirty="0">
                <a:solidFill>
                  <a:schemeClr val="tx1"/>
                </a:solidFill>
                <a:effectLst/>
              </a:rPr>
              <a:t>Модели и варианты реализации сетевой формы 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(рекомендации Министерства образования </a:t>
            </a:r>
            <a:r>
              <a:rPr lang="ru-RU" sz="2400" dirty="0">
                <a:solidFill>
                  <a:schemeClr val="tx1"/>
                </a:solidFill>
                <a:effectLst/>
              </a:rPr>
              <a:t>от 28.08.2015 </a:t>
            </a:r>
            <a:r>
              <a:rPr lang="ru-RU" sz="2400" dirty="0" smtClean="0">
                <a:solidFill>
                  <a:schemeClr val="tx1"/>
                </a:solidFill>
                <a:effectLst/>
              </a:rPr>
              <a:t>) 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692696"/>
            <a:ext cx="7920880" cy="3672408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модель 1 </a:t>
            </a:r>
            <a:r>
              <a:rPr lang="ru-RU" b="1" dirty="0" smtClean="0">
                <a:solidFill>
                  <a:schemeClr val="tx1"/>
                </a:solidFill>
              </a:rPr>
              <a:t>«Включение модулей </a:t>
            </a:r>
            <a:r>
              <a:rPr lang="ru-RU" b="1" dirty="0">
                <a:solidFill>
                  <a:schemeClr val="tx1"/>
                </a:solidFill>
              </a:rPr>
              <a:t>образовательных программ других организаций, осуществляющих образовательную деятельность» 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модель 2  «Индивидуальный выбор» 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модель 3 «</a:t>
            </a:r>
            <a:r>
              <a:rPr lang="ru-RU" b="1" dirty="0" smtClean="0">
                <a:solidFill>
                  <a:schemeClr val="tx1"/>
                </a:solidFill>
              </a:rPr>
              <a:t>Вуз-предприятие</a:t>
            </a:r>
            <a:r>
              <a:rPr lang="ru-RU" b="1" dirty="0">
                <a:solidFill>
                  <a:schemeClr val="tx1"/>
                </a:solidFill>
              </a:rPr>
              <a:t>» </a:t>
            </a:r>
            <a:endParaRPr lang="ru-RU" b="1" dirty="0" smtClean="0">
              <a:solidFill>
                <a:schemeClr val="tx1"/>
              </a:solidFill>
            </a:endParaRPr>
          </a:p>
          <a:p>
            <a:r>
              <a:rPr lang="ru-RU" b="1" dirty="0">
                <a:solidFill>
                  <a:schemeClr val="tx1"/>
                </a:solidFill>
              </a:rPr>
              <a:t>модель 4 «Базовая </a:t>
            </a:r>
            <a:r>
              <a:rPr lang="ru-RU" b="1" dirty="0" smtClean="0">
                <a:solidFill>
                  <a:schemeClr val="tx1"/>
                </a:solidFill>
              </a:rPr>
              <a:t>организация-Академический </a:t>
            </a:r>
            <a:r>
              <a:rPr lang="ru-RU" b="1" dirty="0">
                <a:solidFill>
                  <a:schemeClr val="tx1"/>
                </a:solidFill>
              </a:rPr>
              <a:t>институт- </a:t>
            </a:r>
            <a:r>
              <a:rPr lang="ru-RU" b="1" dirty="0" smtClean="0">
                <a:solidFill>
                  <a:schemeClr val="tx1"/>
                </a:solidFill>
              </a:rPr>
              <a:t>Предприятие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2924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551</TotalTime>
  <Words>1331</Words>
  <Application>Microsoft Office PowerPoint</Application>
  <PresentationFormat>Экран (4:3)</PresentationFormat>
  <Paragraphs>133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Воздушный поток</vt:lpstr>
      <vt:lpstr>Сетевая форма реализации образовательных программ</vt:lpstr>
      <vt:lpstr>Слайд 2</vt:lpstr>
      <vt:lpstr>Слайд 3</vt:lpstr>
      <vt:lpstr>Слайд 4</vt:lpstr>
      <vt:lpstr>Слайд 5</vt:lpstr>
      <vt:lpstr>Модели и варианты реализации СФРОП</vt:lpstr>
      <vt:lpstr>Модели и варианты реализации сетевой формы </vt:lpstr>
      <vt:lpstr>Модели и варианты реализации сетевой формы (Тимофеева О.А., Казанский федеральный университет) </vt:lpstr>
      <vt:lpstr>Модели и варианты реализации сетевой формы (рекомендации Министерства образования от 28.08.2015 ) </vt:lpstr>
      <vt:lpstr>Гусева А.И., Весна Е.Б. // Современные проблемы науки и образования. – 2013. – № 6)</vt:lpstr>
      <vt:lpstr>Модель 2 «образовательная организация – организация, осуществляющая обучение»  Модель 3 «образовательная организация – ресурсная организация»  </vt:lpstr>
      <vt:lpstr>Слайд 12</vt:lpstr>
      <vt:lpstr>Слайд 13</vt:lpstr>
      <vt:lpstr>Слайд 14</vt:lpstr>
      <vt:lpstr>Слайд 15</vt:lpstr>
      <vt:lpstr>Пакет документов</vt:lpstr>
      <vt:lpstr>Финансирование СФРОП</vt:lpstr>
      <vt:lpstr>Слайд 18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Сетевая форма реализации образовательных программ</dc:title>
  <cp:lastModifiedBy>userumu</cp:lastModifiedBy>
  <cp:revision>35</cp:revision>
  <dcterms:modified xsi:type="dcterms:W3CDTF">2016-02-01T02:09:55Z</dcterms:modified>
</cp:coreProperties>
</file>