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58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7" r:id="rId29"/>
    <p:sldId id="291" r:id="rId30"/>
    <p:sldId id="289" r:id="rId31"/>
    <p:sldId id="290" r:id="rId32"/>
    <p:sldId id="292" r:id="rId33"/>
    <p:sldId id="297" r:id="rId34"/>
    <p:sldId id="293" r:id="rId35"/>
    <p:sldId id="294" r:id="rId36"/>
    <p:sldId id="295" r:id="rId37"/>
    <p:sldId id="296" r:id="rId38"/>
    <p:sldId id="28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C50C3-2581-4C9A-84FA-F03EE132B76F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85652-6DEE-4382-982A-187F9DE5ED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5652-6DEE-4382-982A-187F9DE5ED7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5652-6DEE-4382-982A-187F9DE5ED7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59DD-0325-4362-A3D1-1B3E7806D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CC00"/>
                </a:solidFill>
              </a:rPr>
              <a:t>Документационное обеспечение образовательного процесса</a:t>
            </a:r>
            <a:br>
              <a:rPr lang="ru-RU" sz="4800" b="1" dirty="0" smtClean="0">
                <a:solidFill>
                  <a:srgbClr val="00CC00"/>
                </a:solidFill>
              </a:rPr>
            </a:br>
            <a:r>
              <a:rPr lang="ru-RU" sz="2400" b="1" i="1" dirty="0" smtClean="0">
                <a:solidFill>
                  <a:srgbClr val="4A9337"/>
                </a:solidFill>
              </a:rPr>
              <a:t/>
            </a:r>
            <a:br>
              <a:rPr lang="ru-RU" sz="2400" b="1" i="1" dirty="0" smtClean="0">
                <a:solidFill>
                  <a:srgbClr val="4A9337"/>
                </a:solidFill>
              </a:rPr>
            </a:br>
            <a:endParaRPr lang="ru-RU" sz="2400" dirty="0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14686"/>
            <a:ext cx="6400800" cy="17526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начальник отдела методической работы и управления качеством образования </a:t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err="1" smtClean="0">
                <a:solidFill>
                  <a:srgbClr val="FFFF00"/>
                </a:solidFill>
              </a:rPr>
              <a:t>к.ф-м.н</a:t>
            </a:r>
            <a:r>
              <a:rPr lang="ru-RU" sz="2400" b="1" i="1" dirty="0" smtClean="0">
                <a:solidFill>
                  <a:srgbClr val="FFFF00"/>
                </a:solidFill>
              </a:rPr>
              <a:t>., доцент Дамбуева А.Б.  </a:t>
            </a:r>
            <a:r>
              <a:rPr lang="fr-FR" sz="2400" i="1" dirty="0" smtClean="0">
                <a:solidFill>
                  <a:srgbClr val="FFFF00"/>
                </a:solidFill>
              </a:rPr>
              <a:t/>
            </a:r>
            <a:br>
              <a:rPr lang="fr-FR" sz="2400" i="1" dirty="0" smtClean="0">
                <a:solidFill>
                  <a:srgbClr val="FFFF00"/>
                </a:solidFill>
              </a:rPr>
            </a:br>
            <a:endParaRPr lang="ru-RU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Алгоритм разработки образовательной </a:t>
            </a:r>
            <a:r>
              <a:rPr lang="ru-RU" dirty="0" smtClean="0">
                <a:solidFill>
                  <a:schemeClr val="bg1"/>
                </a:solidFill>
              </a:rPr>
              <a:t>программы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9. Разработка </a:t>
            </a:r>
            <a:r>
              <a:rPr lang="ru-RU" sz="3600" dirty="0" smtClean="0"/>
              <a:t>рабочих программ модулей, определение необходимого количества часов контактной работы студента с преподавателем и количества часов самостоятельной работы студента (по каждому модулю), составление рабочих учебных планов по каждому году обучения  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Алгоритм разработки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dirty="0" smtClean="0"/>
              <a:t>   10. </a:t>
            </a:r>
            <a:r>
              <a:rPr lang="ru-RU" sz="3600" dirty="0" smtClean="0"/>
              <a:t>Реализация образовательной программы, определение сбалансированности элементов программы, мониторинг и внесение изменений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программа:</a:t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/>
          <a:lstStyle/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учебный план;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календарный учебный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дисциплин (модулей) и программы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 для проведения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аттестации;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компоненты, включенные в состав ОП.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дисциплины (модуля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 дисциплины;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планируемых результатов обучения, соотнесенных с планируемыми результатами освоения ОП;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 дисциплины в структуре  ОП;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дисциплины в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з.е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с указанием количества часов контактной работы (по видам) и СРС;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дисциплины, структурированное по темам (разделам) с указанием кол-ва часов и видов учебных занятий;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дисциплины (модуля)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учебно-методического обеспечения для  СРС;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оценочных средств для промежуточной аттестации;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основной и дополнительной учебной литературы;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ресурсов сети «Интернет», необходимых для освоения Д;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дисциплины (модуля)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указания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обучающихся по освоению Д;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информационных технологий, используемых по дисциплине, включая перечень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программного обеспечения и информационных справочных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материально-технической базы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необходимой для осуществления образовательного процесса по дисциплине;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сведения и (или) материалы на усмотрение организации.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вида практики, способа и форм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ее проведения;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планируемых результатов обучения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соотнесенных с планируемыми результатами освоения ОП;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 практики в структуре образовательной программы;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объём практики 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з.е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и ее продолжительность в неделях (часах);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практики;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указание форм отчётности по практике;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400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оценочных средств для проведения промежуточной аттестации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учебной литературы и Интернет-ресурсов, необходимых для проведения практики;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информационных технологий, включая перечень ПО и информационных справочных систем (при необходимости); 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материально-технической базы практики; </a:t>
            </a:r>
          </a:p>
          <a:p>
            <a:pPr marL="720725" indent="-269875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сведения и (или) материалы на усмотрение организации.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Личный кабинет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416" r="3671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281" t="4166" r="3125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ru-RU" sz="2800" b="1" dirty="0" smtClean="0"/>
              <a:t>Основные принципы и алгоритм разработки компонентов основных профессиональных образовательных программ в соответствии с требованиями ФГОС.  Разработка образовательных программ.</a:t>
            </a:r>
          </a:p>
          <a:p>
            <a:pPr marL="457200" indent="-457200" algn="just">
              <a:buAutoNum type="arabicPeriod"/>
            </a:pPr>
            <a:endParaRPr lang="ru-RU" sz="2800" b="1" dirty="0" smtClean="0"/>
          </a:p>
          <a:p>
            <a:pPr marL="457200" indent="-457200" algn="just">
              <a:buAutoNum type="arabicPeriod"/>
            </a:pPr>
            <a:r>
              <a:rPr lang="ru-RU" sz="2800" b="1" dirty="0" smtClean="0"/>
              <a:t>Проектирование ФОС для текущей, промежуточной и итоговой аттестации. Разработка паспорта компетенций</a:t>
            </a:r>
            <a:r>
              <a:rPr lang="ru-RU" sz="2800" dirty="0" smtClean="0"/>
              <a:t>.</a:t>
            </a:r>
            <a:endParaRPr lang="fr-FR" sz="2800" b="1" dirty="0" smtClean="0">
              <a:latin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Оценочные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средства в составе ОП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algn="just">
              <a:spcBef>
                <a:spcPts val="60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образовательной программе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определяются:</a:t>
            </a:r>
          </a:p>
          <a:p>
            <a:pPr marL="109538" indent="341313" algn="just">
              <a:buNone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освоения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538" indent="341313" algn="just">
              <a:buNone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обучения по каждой дисциплине, обеспечивающие достижение результатов освоения ОП в целом.</a:t>
            </a:r>
          </a:p>
          <a:p>
            <a:pPr marL="109538" indent="0" algn="just">
              <a:spcBef>
                <a:spcPts val="600"/>
              </a:spcBef>
              <a:buNone/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учебном плане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указываются:</a:t>
            </a:r>
          </a:p>
          <a:p>
            <a:pPr marL="109538" indent="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аттестационных испытаний итоговой (государственной итоговой) аттестации, а также формы промежуточной аттестации.</a:t>
            </a:r>
          </a:p>
          <a:p>
            <a:pPr marL="109538" indent="0" algn="just">
              <a:spcBef>
                <a:spcPts val="60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дисциплины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включает фонд оценочных средств для  промежуточной аттестации по дисциплине.</a:t>
            </a:r>
          </a:p>
          <a:p>
            <a:pPr marL="109538" indent="0" algn="just">
              <a:spcBef>
                <a:spcPts val="60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практики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включает фонд оценочных средств для проведения промежуточной аттестации по практике.</a:t>
            </a:r>
          </a:p>
          <a:p>
            <a:pPr marL="109538" indent="0" algn="just">
              <a:spcBef>
                <a:spcPts val="60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включает фонд оценочных средств для проведения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промежуточной и итоговой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(государственной итоговой) аттестации выпускников.</a:t>
            </a:r>
            <a:endParaRPr lang="ru-RU" sz="2000" b="1" spc="-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структуре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ФОС для промежуточной аттестации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algn="just">
              <a:spcBef>
                <a:spcPts val="600"/>
              </a:spcBef>
              <a:buNone/>
              <a:defRPr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ФОС включает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9538" indent="341313" algn="just">
              <a:spcBef>
                <a:spcPts val="600"/>
              </a:spcBef>
              <a:buNone/>
              <a:defRPr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перечень компетенций с указанием этапов их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формирования;</a:t>
            </a: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341313" algn="just">
              <a:spcBef>
                <a:spcPts val="600"/>
              </a:spcBef>
              <a:buNone/>
              <a:defRPr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описание показателей и критериев оценивания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компетенций,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шкал оценивания;</a:t>
            </a:r>
          </a:p>
          <a:p>
            <a:pPr marL="109538" indent="341313" algn="just">
              <a:spcBef>
                <a:spcPts val="600"/>
              </a:spcBef>
              <a:buNone/>
              <a:defRPr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типовые контрольные задания или иные материалы, необходимые для оценки знаний, умений, навыков и (или) опыта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деятельности;</a:t>
            </a: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8" indent="341313" algn="just">
              <a:spcBef>
                <a:spcPts val="600"/>
              </a:spcBef>
              <a:buNone/>
              <a:defRPr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методические материалы, определяющие процедуры оценивания знаний, умений, навыков и (или) опыта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оценочных средств для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итоговой аттестации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341313" algn="just">
              <a:spcBef>
                <a:spcPts val="600"/>
              </a:spcBef>
              <a:buNone/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компетенций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которыми должны овладеть обучающиеся в результате освоения программы;</a:t>
            </a:r>
          </a:p>
          <a:p>
            <a:pPr marL="109538" indent="341313" algn="just">
              <a:spcBef>
                <a:spcPts val="600"/>
              </a:spcBef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описание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показателей и критериев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оценивания компетенций, а также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шкал оценивания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538" indent="341313" algn="just">
              <a:spcBef>
                <a:spcPts val="600"/>
              </a:spcBef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типовые контрольные задания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иные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для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оценки результатов освоения  программы;</a:t>
            </a:r>
          </a:p>
          <a:p>
            <a:pPr marL="109538" indent="341313" algn="just">
              <a:spcBef>
                <a:spcPts val="600"/>
              </a:spcBef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определяющие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оценивания результатов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освоения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Типы контроля: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Промежуточный контроль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Рубежный контроль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Текущий контроль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Виды </a:t>
            </a:r>
            <a:r>
              <a:rPr lang="ru-RU" b="1" dirty="0" smtClean="0">
                <a:solidFill>
                  <a:schemeClr val="bg1"/>
                </a:solidFill>
              </a:rPr>
              <a:t>контроля: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/>
              <a:t>устный </a:t>
            </a:r>
            <a:r>
              <a:rPr lang="ru-RU" b="1" dirty="0" smtClean="0"/>
              <a:t>опрос</a:t>
            </a:r>
          </a:p>
          <a:p>
            <a:endParaRPr lang="ru-RU" dirty="0" smtClean="0"/>
          </a:p>
          <a:p>
            <a:r>
              <a:rPr lang="ru-RU" b="1" dirty="0" smtClean="0"/>
              <a:t>письменные работы</a:t>
            </a:r>
          </a:p>
          <a:p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контроль с помощью технических средств и информационных систем.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Формы </a:t>
            </a:r>
            <a:r>
              <a:rPr lang="ru-RU" b="1" dirty="0" smtClean="0">
                <a:solidFill>
                  <a:schemeClr val="bg1"/>
                </a:solidFill>
              </a:rPr>
              <a:t>контроля: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r>
              <a:rPr lang="ru-RU" sz="2400" dirty="0" smtClean="0"/>
              <a:t>собеседование;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коллоквиум;</a:t>
            </a:r>
          </a:p>
          <a:p>
            <a:r>
              <a:rPr lang="ru-RU" sz="2400" dirty="0" smtClean="0"/>
              <a:t>зачет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экзамен </a:t>
            </a:r>
            <a:r>
              <a:rPr lang="ru-RU" sz="2400" dirty="0" smtClean="0"/>
              <a:t>(по дисциплине, модулю, </a:t>
            </a:r>
            <a:r>
              <a:rPr lang="ru-RU" sz="2400" dirty="0" smtClean="0"/>
              <a:t> </a:t>
            </a:r>
            <a:r>
              <a:rPr lang="ru-RU" sz="2400" dirty="0" smtClean="0"/>
              <a:t>государственный экзамен);</a:t>
            </a:r>
          </a:p>
          <a:p>
            <a:r>
              <a:rPr lang="ru-RU" sz="2400" dirty="0" smtClean="0"/>
              <a:t>тест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контрольная работа;</a:t>
            </a:r>
          </a:p>
          <a:p>
            <a:r>
              <a:rPr lang="ru-RU" sz="2400" dirty="0" smtClean="0"/>
              <a:t>эссе </a:t>
            </a:r>
            <a:r>
              <a:rPr lang="ru-RU" sz="2400" dirty="0" smtClean="0"/>
              <a:t>и иные творческие работы;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реферат;</a:t>
            </a:r>
          </a:p>
          <a:p>
            <a:r>
              <a:rPr lang="ru-RU" sz="2400" dirty="0" smtClean="0"/>
              <a:t> отчет (по практикам, научно-исследовательской работе студентов и т.п.);</a:t>
            </a:r>
          </a:p>
          <a:p>
            <a:r>
              <a:rPr lang="ru-RU" sz="2400" dirty="0" smtClean="0"/>
              <a:t> курсовая работа; </a:t>
            </a:r>
          </a:p>
          <a:p>
            <a:r>
              <a:rPr lang="ru-RU" sz="2400" dirty="0" smtClean="0"/>
              <a:t> выпускная квалификационная работа.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Паспорт компетенций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Паспорт </a:t>
            </a:r>
            <a:r>
              <a:rPr lang="ru-RU" dirty="0" smtClean="0"/>
              <a:t>компетенции</a:t>
            </a:r>
            <a:r>
              <a:rPr lang="ru-RU" b="1" dirty="0" smtClean="0"/>
              <a:t> </a:t>
            </a:r>
            <a:r>
              <a:rPr lang="ru-RU" dirty="0" smtClean="0"/>
              <a:t>включает: установленное по компонентному составу и по показателям оценивания  </a:t>
            </a:r>
            <a:r>
              <a:rPr lang="ru-RU" dirty="0" smtClean="0"/>
              <a:t>содержание </a:t>
            </a:r>
            <a:r>
              <a:rPr lang="ru-RU" dirty="0" smtClean="0"/>
              <a:t>формируемой компетенции; формы и методы  измерения и оценки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компетенции.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Этапы разработки паспорта компетенций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b="1" dirty="0" smtClean="0"/>
              <a:t>1. Построение матрицы соответствия между дисциплинами и планируемыми результатами освоения каждой дисциплины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b="1" dirty="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b="1" dirty="0" smtClean="0"/>
              <a:t>2. Описание компетенций в форме измеряемых признаков их проявления (результаты обучения, личностные качества)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b="1" dirty="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b="1" dirty="0" smtClean="0"/>
              <a:t>3. Создание оценочной шкалы результатов обучения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Этап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    Для </a:t>
            </a:r>
            <a:r>
              <a:rPr lang="ru-RU" sz="3600" dirty="0" smtClean="0"/>
              <a:t>каждого направления подготовки построение матрицы соответствия между дисциплинами и планируемыми результатами освоения каждой дисциплины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-1050925" y="-3671888"/>
            <a:ext cx="441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latin typeface="Arial" pitchFamily="34" charset="0"/>
                <a:cs typeface="Times New Roman" pitchFamily="18" charset="0"/>
              </a:rPr>
              <a:t>Матрица соответствия компетенций и составных частей ОП</a:t>
            </a:r>
            <a:endParaRPr lang="ru-RU" sz="600">
              <a:latin typeface="Arial" pitchFamily="34" charset="0"/>
            </a:endParaRPr>
          </a:p>
          <a:p>
            <a:pPr eaLnBrk="0" hangingPunct="0"/>
            <a:endParaRPr lang="ru-RU">
              <a:latin typeface="Arial" pitchFamily="34" charset="0"/>
            </a:endParaRPr>
          </a:p>
        </p:txBody>
      </p:sp>
      <p:graphicFrame>
        <p:nvGraphicFramePr>
          <p:cNvPr id="8456" name="Group 264"/>
          <p:cNvGraphicFramePr>
            <a:graphicFrameLocks noGrp="1"/>
          </p:cNvGraphicFramePr>
          <p:nvPr/>
        </p:nvGraphicFramePr>
        <p:xfrm>
          <a:off x="0" y="0"/>
          <a:ext cx="9174163" cy="6980555"/>
        </p:xfrm>
        <a:graphic>
          <a:graphicData uri="http://schemas.openxmlformats.org/drawingml/2006/table">
            <a:tbl>
              <a:tblPr/>
              <a:tblGrid>
                <a:gridCol w="1654175"/>
                <a:gridCol w="554038"/>
                <a:gridCol w="520700"/>
                <a:gridCol w="733425"/>
                <a:gridCol w="738187"/>
                <a:gridCol w="757238"/>
                <a:gridCol w="747712"/>
                <a:gridCol w="749300"/>
                <a:gridCol w="747713"/>
                <a:gridCol w="746125"/>
                <a:gridCol w="442912"/>
                <a:gridCol w="339725"/>
                <a:gridCol w="442913"/>
              </a:tblGrid>
              <a:tr h="244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Индекс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компетенций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Б3.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Б.1.1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Б3.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Б.1.2.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Б3.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Б.1.2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Б3.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Б.1.4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Б3.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Б.1.5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Б3.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Б.1.6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Б3. Б.2.1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Б3.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Б.2.2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Б3.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Б.2.3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Общекультурные компетенции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ОК-10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университетов в новых условиях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525963"/>
          </a:xfrm>
        </p:spPr>
        <p:txBody>
          <a:bodyPr/>
          <a:lstStyle/>
          <a:p>
            <a:pPr marL="360363" indent="-269875"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утверждение новой редакции устава;</a:t>
            </a:r>
          </a:p>
          <a:p>
            <a:pPr marL="360363" indent="-269875"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переоформление лицензии и свидетельства о государственной аккредитации;</a:t>
            </a:r>
          </a:p>
          <a:p>
            <a:pPr marL="360363" indent="-269875"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актуализация (разработка) локальных нормативных актов по основным направлениям образовательной и научной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(положения, правила, регламенты, инструкции и пр.);</a:t>
            </a:r>
          </a:p>
          <a:p>
            <a:pPr marL="360363" indent="-269875"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обновление реализуемых образовательных программ (учебные планы, рабочие программы дисциплин, модулей, практик и др.); </a:t>
            </a:r>
          </a:p>
          <a:p>
            <a:pPr marL="360363" indent="-269875"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фондов оценочных средств по каждой реализуемой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(оценка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заявленных компетенций на разных этапах обучения); </a:t>
            </a:r>
          </a:p>
          <a:p>
            <a:pPr marL="360363" indent="-269875"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апробация сетевой формы реализации образовательных программ (создание кафедр на производстве,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академической мобильности);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69875"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электронного обучения, дистанционных технологий.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Описание компетенций в форме измеряемых признаков их проявления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ru-RU" b="1" dirty="0" smtClean="0">
                <a:solidFill>
                  <a:srgbClr val="783A7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/>
              <a:t>Создать таксономическую таблицу описания уровней освоения – знаний, умений, владений</a:t>
            </a:r>
          </a:p>
          <a:p>
            <a:pPr>
              <a:buFontTx/>
              <a:buNone/>
              <a:defRPr/>
            </a:pPr>
            <a:endParaRPr lang="ru-RU" b="1" dirty="0" smtClean="0"/>
          </a:p>
          <a:p>
            <a:pPr>
              <a:buFontTx/>
              <a:buNone/>
              <a:defRPr/>
            </a:pPr>
            <a:r>
              <a:rPr lang="ru-RU" b="1" dirty="0" smtClean="0"/>
              <a:t>2. Задать диагностируемый уровень освоения компетенции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Таблица 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52" t="35672" r="26927" b="35917"/>
          <a:stretch>
            <a:fillRect/>
          </a:stretch>
        </p:blipFill>
        <p:spPr bwMode="auto">
          <a:xfrm>
            <a:off x="571472" y="1500174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9" t="19888" r="18053" b="12241"/>
          <a:stretch>
            <a:fillRect/>
          </a:stretch>
        </p:blipFill>
        <p:spPr bwMode="auto">
          <a:xfrm>
            <a:off x="500034" y="285728"/>
            <a:ext cx="814393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Показатели </a:t>
            </a:r>
            <a:r>
              <a:rPr lang="ru-RU" dirty="0" smtClean="0">
                <a:solidFill>
                  <a:schemeClr val="bg1"/>
                </a:solidFill>
              </a:rPr>
              <a:t>оценивания  уровня приобретенных компетенций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Пороговый</a:t>
            </a:r>
          </a:p>
          <a:p>
            <a:r>
              <a:rPr lang="ru-RU" sz="4000" dirty="0" smtClean="0"/>
              <a:t>Базовый </a:t>
            </a:r>
          </a:p>
          <a:p>
            <a:r>
              <a:rPr lang="ru-RU" sz="4000" dirty="0" smtClean="0"/>
              <a:t>Высокий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Описание компетенций в форме измеряемых признаков их проявления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b="1" dirty="0" smtClean="0"/>
              <a:t>. Разработать оценочный инструментарий (фонд оценочных средств)  для определения результатов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28600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Таблица 2.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Карта формирования компетенции </a:t>
            </a:r>
            <a:r>
              <a:rPr lang="ru-RU" sz="800" dirty="0" smtClean="0">
                <a:latin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52" t="32515" r="18053" b="18555"/>
          <a:stretch>
            <a:fillRect/>
          </a:stretch>
        </p:blipFill>
        <p:spPr bwMode="auto">
          <a:xfrm>
            <a:off x="571472" y="1214422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943" t="20508" r="14897" b="14062"/>
          <a:stretch>
            <a:fillRect/>
          </a:stretch>
        </p:blipFill>
        <p:spPr bwMode="auto">
          <a:xfrm>
            <a:off x="500034" y="285728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52" t="21466" r="9179" b="10663"/>
          <a:stretch>
            <a:fillRect/>
          </a:stretch>
        </p:blipFill>
        <p:spPr bwMode="auto">
          <a:xfrm>
            <a:off x="428596" y="285728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Основные </a:t>
            </a:r>
            <a:r>
              <a:rPr lang="ru-RU" dirty="0" smtClean="0">
                <a:solidFill>
                  <a:schemeClr val="bg1"/>
                </a:solidFill>
              </a:rPr>
              <a:t>недостатки ФГОС-3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перечни общекультурных компетенций выпускников, заданные в разных ФГОС-3, не </a:t>
            </a:r>
            <a:r>
              <a:rPr lang="ru-RU" sz="2800" dirty="0" smtClean="0"/>
              <a:t>унифицированы;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 smtClean="0"/>
              <a:t>перечни профессиональных компетенций в большинстве ФГОС-3 избыточны и плохо </a:t>
            </a:r>
            <a:r>
              <a:rPr lang="ru-RU" sz="2800" dirty="0" smtClean="0"/>
              <a:t>структурированы;</a:t>
            </a:r>
          </a:p>
          <a:p>
            <a:pPr algn="just"/>
            <a:r>
              <a:rPr lang="ru-RU" sz="2800" dirty="0" smtClean="0"/>
              <a:t>результаты обучения по отдельным элементам образовательной программы </a:t>
            </a:r>
            <a:r>
              <a:rPr lang="ru-RU" sz="2800" dirty="0" smtClean="0"/>
              <a:t>в </a:t>
            </a:r>
            <a:r>
              <a:rPr lang="ru-RU" sz="2800" dirty="0" smtClean="0"/>
              <a:t>разделе </a:t>
            </a:r>
            <a:r>
              <a:rPr lang="ru-RU" sz="2800" dirty="0" smtClean="0"/>
              <a:t>6 </a:t>
            </a:r>
            <a:r>
              <a:rPr lang="ru-RU" sz="2800" dirty="0" smtClean="0"/>
              <a:t>слабо </a:t>
            </a:r>
            <a:r>
              <a:rPr lang="ru-RU" sz="2800" dirty="0" err="1" smtClean="0"/>
              <a:t>коррелируют</a:t>
            </a:r>
            <a:r>
              <a:rPr lang="ru-RU" sz="2800" dirty="0" smtClean="0"/>
              <a:t> с набором компетенций, заданных в </a:t>
            </a:r>
            <a:r>
              <a:rPr lang="ru-RU" sz="2800" dirty="0" smtClean="0"/>
              <a:t>разделе 5;</a:t>
            </a:r>
          </a:p>
          <a:p>
            <a:pPr algn="just"/>
            <a:r>
              <a:rPr lang="ru-RU" sz="2800" dirty="0" smtClean="0"/>
              <a:t>цикловая  </a:t>
            </a:r>
            <a:r>
              <a:rPr lang="ru-RU" sz="2800" dirty="0" smtClean="0"/>
              <a:t>структура </a:t>
            </a:r>
            <a:r>
              <a:rPr lang="ru-RU" sz="2800" dirty="0" smtClean="0"/>
              <a:t>ООП.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Алгоритм разработки образовательной программы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139136" cy="4525963"/>
          </a:xfrm>
        </p:spPr>
        <p:txBody>
          <a:bodyPr/>
          <a:lstStyle/>
          <a:p>
            <a:pPr algn="just">
              <a:buNone/>
            </a:pPr>
            <a:r>
              <a:rPr lang="ru-RU" sz="4400" dirty="0" smtClean="0"/>
              <a:t>    </a:t>
            </a:r>
          </a:p>
          <a:p>
            <a:pPr algn="just">
              <a:buNone/>
            </a:pPr>
            <a:r>
              <a:rPr lang="ru-RU" sz="4400" dirty="0" smtClean="0"/>
              <a:t> 1.Определение </a:t>
            </a:r>
            <a:r>
              <a:rPr lang="ru-RU" sz="4400" dirty="0" err="1" smtClean="0"/>
              <a:t>востребованности</a:t>
            </a:r>
            <a:r>
              <a:rPr lang="ru-RU" sz="4400" dirty="0" smtClean="0"/>
              <a:t> программы. </a:t>
            </a:r>
            <a:r>
              <a:rPr lang="ru-RU" sz="4400" dirty="0" smtClean="0"/>
              <a:t> </a:t>
            </a:r>
          </a:p>
          <a:p>
            <a:pPr algn="just">
              <a:buNone/>
            </a:pPr>
            <a:r>
              <a:rPr lang="ru-RU" sz="4400" dirty="0" smtClean="0"/>
              <a:t>Обеспечение </a:t>
            </a:r>
            <a:r>
              <a:rPr lang="ru-RU" sz="4400" dirty="0" smtClean="0"/>
              <a:t>доступа к необходимым ресурсам</a:t>
            </a:r>
          </a:p>
          <a:p>
            <a:pPr lvl="0" algn="just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Алгоритм разработки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2. Определение </a:t>
            </a:r>
            <a:r>
              <a:rPr lang="ru-RU" sz="3600" dirty="0" smtClean="0"/>
              <a:t>основных параметров программы, универсальных и профессиональных  компетенций выпускников </a:t>
            </a:r>
            <a:endParaRPr lang="ru-RU" sz="3600" dirty="0" smtClean="0"/>
          </a:p>
          <a:p>
            <a:pPr lvl="0" algn="just">
              <a:buNone/>
            </a:pPr>
            <a:endParaRPr lang="ru-RU" sz="3600" dirty="0" smtClean="0"/>
          </a:p>
          <a:p>
            <a:pPr lvl="0" algn="just">
              <a:buNone/>
            </a:pPr>
            <a:r>
              <a:rPr lang="ru-RU" sz="3600" dirty="0" smtClean="0"/>
              <a:t>   3. </a:t>
            </a:r>
            <a:r>
              <a:rPr lang="ru-RU" sz="3600" dirty="0" smtClean="0"/>
              <a:t>Проектирование первого варианта структуры </a:t>
            </a:r>
            <a:r>
              <a:rPr lang="ru-RU" sz="3600" dirty="0" smtClean="0"/>
              <a:t>программы</a:t>
            </a:r>
          </a:p>
          <a:p>
            <a:pPr lvl="0"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Алгоритм разработки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600" dirty="0" smtClean="0"/>
              <a:t>4. Определение </a:t>
            </a:r>
            <a:r>
              <a:rPr lang="ru-RU" sz="3600" dirty="0" smtClean="0"/>
              <a:t>объема (трудоемкости) основных компонентов программы, выраженного в зачетных единицах (кредитах) </a:t>
            </a:r>
            <a:endParaRPr lang="ru-RU" sz="3600" dirty="0" smtClean="0"/>
          </a:p>
          <a:p>
            <a:pPr lvl="0">
              <a:buNone/>
            </a:pPr>
            <a:endParaRPr lang="ru-RU" sz="3600" dirty="0" smtClean="0"/>
          </a:p>
          <a:p>
            <a:pPr lvl="0" algn="just">
              <a:buNone/>
            </a:pPr>
            <a:r>
              <a:rPr lang="ru-RU" sz="3600" dirty="0" smtClean="0"/>
              <a:t> 5.Определение </a:t>
            </a:r>
            <a:r>
              <a:rPr lang="ru-RU" sz="3600" dirty="0" smtClean="0"/>
              <a:t>методов преподавания и организации самостоятельной работы обучающихся, образовательных технологий 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Алгоритм разработки образовательной программы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lvl="0" algn="just">
              <a:buNone/>
            </a:pPr>
            <a:r>
              <a:rPr lang="ru-RU" sz="3600" dirty="0" smtClean="0"/>
              <a:t>6. Определение </a:t>
            </a:r>
            <a:r>
              <a:rPr lang="ru-RU" sz="3600" dirty="0" smtClean="0"/>
              <a:t>видов и форм контроля (аттестации) обучающихся </a:t>
            </a:r>
            <a:endParaRPr lang="ru-RU" sz="3600" dirty="0" smtClean="0"/>
          </a:p>
          <a:p>
            <a:pPr lvl="0" algn="just">
              <a:buNone/>
            </a:pPr>
            <a:endParaRPr lang="ru-RU" sz="3600" dirty="0" smtClean="0"/>
          </a:p>
          <a:p>
            <a:pPr lvl="0" algn="just">
              <a:buNone/>
            </a:pPr>
            <a:r>
              <a:rPr lang="ru-RU" sz="3600" dirty="0" smtClean="0"/>
              <a:t>7. Составление рабочего учебного плана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Алгоритм разработки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8. Анализ </a:t>
            </a:r>
            <a:r>
              <a:rPr lang="ru-RU" sz="3600" dirty="0" smtClean="0"/>
              <a:t>составленного </a:t>
            </a:r>
            <a:r>
              <a:rPr lang="ru-RU" sz="3600" dirty="0" smtClean="0"/>
              <a:t> </a:t>
            </a:r>
            <a:r>
              <a:rPr lang="ru-RU" sz="3600" dirty="0" smtClean="0"/>
              <a:t>учебного плана на предмет обеспечения обучающимся возможности освоения требуемых компетенций в рамках проектируемой образовательной </a:t>
            </a:r>
            <a:r>
              <a:rPr lang="ru-RU" sz="3600" dirty="0" smtClean="0"/>
              <a:t>программы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226</TotalTime>
  <Words>1180</Words>
  <Application>Microsoft Office PowerPoint</Application>
  <PresentationFormat>Экран (4:3)</PresentationFormat>
  <Paragraphs>183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GoldNight</vt:lpstr>
      <vt:lpstr>Документационное обеспечение образовательного процесса  </vt:lpstr>
      <vt:lpstr>План</vt:lpstr>
      <vt:lpstr> Задачи университетов в новых условиях </vt:lpstr>
      <vt:lpstr>   Основные недостатки ФГОС-3  </vt:lpstr>
      <vt:lpstr>Алгоритм разработки образовательной программы</vt:lpstr>
      <vt:lpstr>Алгоритм разработки образовательной программы</vt:lpstr>
      <vt:lpstr>Алгоритм разработки образовательной программы</vt:lpstr>
      <vt:lpstr>Алгоритм разработки образовательной программы</vt:lpstr>
      <vt:lpstr>Алгоритм разработки образовательной программы</vt:lpstr>
      <vt:lpstr>Алгоритм разработки образовательной программы </vt:lpstr>
      <vt:lpstr>Алгоритм разработки образовательной программы</vt:lpstr>
      <vt:lpstr>Образовательная программа: </vt:lpstr>
      <vt:lpstr> Рабочая программа дисциплины (модуля) </vt:lpstr>
      <vt:lpstr>Рабочая программа дисциплины (модуля)</vt:lpstr>
      <vt:lpstr>Рабочая программа дисциплины (модуля)</vt:lpstr>
      <vt:lpstr>Программа практики </vt:lpstr>
      <vt:lpstr>Программа практики</vt:lpstr>
      <vt:lpstr>Личный кабинет</vt:lpstr>
      <vt:lpstr>Слайд 19</vt:lpstr>
      <vt:lpstr>  Оценочные средства в составе ОП  </vt:lpstr>
      <vt:lpstr>Требования к структуре ФОС для промежуточной аттестации</vt:lpstr>
      <vt:lpstr>Фонд оценочных средств для государственной итоговой аттестации</vt:lpstr>
      <vt:lpstr>Типы контроля: </vt:lpstr>
      <vt:lpstr> Виды контроля: </vt:lpstr>
      <vt:lpstr> Формы контроля: </vt:lpstr>
      <vt:lpstr>Паспорт компетенций</vt:lpstr>
      <vt:lpstr>Этапы разработки паспорта компетенций</vt:lpstr>
      <vt:lpstr>Этап 1</vt:lpstr>
      <vt:lpstr>Слайд 29</vt:lpstr>
      <vt:lpstr>Описание компетенций в форме измеряемых признаков их проявления</vt:lpstr>
      <vt:lpstr> Таблица  1 </vt:lpstr>
      <vt:lpstr>Слайд 32</vt:lpstr>
      <vt:lpstr>Показатели оценивания  уровня приобретенных компетенций</vt:lpstr>
      <vt:lpstr>Описание компетенций в форме измеряемых признаков их проявления</vt:lpstr>
      <vt:lpstr>Таблица 2.  Карта формирования компетенции  </vt:lpstr>
      <vt:lpstr>Слайд 36</vt:lpstr>
      <vt:lpstr>Слайд 37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Документационное обеспечение образовательного процесса  </dc:title>
  <dc:creator>OEM</dc:creator>
  <cp:lastModifiedBy>OEM</cp:lastModifiedBy>
  <cp:revision>39</cp:revision>
  <dcterms:created xsi:type="dcterms:W3CDTF">2016-02-01T11:09:58Z</dcterms:created>
  <dcterms:modified xsi:type="dcterms:W3CDTF">2016-02-01T14:56:06Z</dcterms:modified>
</cp:coreProperties>
</file>