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145706399" r:id="rId2"/>
    <p:sldId id="2145706447" r:id="rId3"/>
    <p:sldId id="2145706448" r:id="rId4"/>
    <p:sldId id="2145706458" r:id="rId5"/>
    <p:sldId id="2145706366" r:id="rId6"/>
    <p:sldId id="2145706349" r:id="rId7"/>
    <p:sldId id="263" r:id="rId8"/>
    <p:sldId id="2147474709" r:id="rId9"/>
    <p:sldId id="2147474717" r:id="rId10"/>
    <p:sldId id="2147472043" r:id="rId11"/>
    <p:sldId id="2145706332" r:id="rId12"/>
    <p:sldId id="2145706449" r:id="rId13"/>
    <p:sldId id="2145706360" r:id="rId14"/>
    <p:sldId id="2145706454" r:id="rId15"/>
    <p:sldId id="2145706377" r:id="rId16"/>
    <p:sldId id="2145706369" r:id="rId17"/>
    <p:sldId id="2145706427" r:id="rId18"/>
    <p:sldId id="2145706379" r:id="rId19"/>
    <p:sldId id="327" r:id="rId20"/>
    <p:sldId id="331" r:id="rId21"/>
    <p:sldId id="2145706393" r:id="rId22"/>
    <p:sldId id="2145706374" r:id="rId23"/>
    <p:sldId id="2145706373" r:id="rId24"/>
    <p:sldId id="2145706435" r:id="rId25"/>
    <p:sldId id="267" r:id="rId26"/>
    <p:sldId id="257" r:id="rId27"/>
    <p:sldId id="2147474718" r:id="rId28"/>
    <p:sldId id="337" r:id="rId2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56D6FF-CC5D-4D18-B4F5-C390F9551933}">
          <p14:sldIdLst>
            <p14:sldId id="2145706399"/>
            <p14:sldId id="2145706447"/>
            <p14:sldId id="2145706448"/>
            <p14:sldId id="2145706458"/>
            <p14:sldId id="2145706366"/>
            <p14:sldId id="2145706349"/>
            <p14:sldId id="263"/>
            <p14:sldId id="2147474709"/>
            <p14:sldId id="2147474717"/>
            <p14:sldId id="2147472043"/>
            <p14:sldId id="2145706332"/>
            <p14:sldId id="2145706449"/>
            <p14:sldId id="2145706360"/>
            <p14:sldId id="2145706454"/>
            <p14:sldId id="2145706377"/>
            <p14:sldId id="2145706369"/>
            <p14:sldId id="2145706427"/>
            <p14:sldId id="2145706379"/>
            <p14:sldId id="327"/>
            <p14:sldId id="331"/>
            <p14:sldId id="2145706393"/>
            <p14:sldId id="2145706374"/>
            <p14:sldId id="2145706373"/>
            <p14:sldId id="2145706435"/>
            <p14:sldId id="267"/>
            <p14:sldId id="257"/>
            <p14:sldId id="2147474718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336" userDrawn="1">
          <p15:clr>
            <a:srgbClr val="A4A3A4"/>
          </p15:clr>
        </p15:guide>
        <p15:guide id="5" orient="horz" pos="480" userDrawn="1">
          <p15:clr>
            <a:srgbClr val="A4A3A4"/>
          </p15:clr>
        </p15:guide>
        <p15:guide id="6" orient="horz" pos="1824" userDrawn="1">
          <p15:clr>
            <a:srgbClr val="A4A3A4"/>
          </p15:clr>
        </p15:guide>
        <p15:guide id="7" orient="horz" pos="3984" userDrawn="1">
          <p15:clr>
            <a:srgbClr val="A4A3A4"/>
          </p15:clr>
        </p15:guide>
        <p15:guide id="8" orient="horz" pos="2640" userDrawn="1">
          <p15:clr>
            <a:srgbClr val="A4A3A4"/>
          </p15:clr>
        </p15:guide>
        <p15:guide id="9" orient="horz" pos="3552" userDrawn="1">
          <p15:clr>
            <a:srgbClr val="A4A3A4"/>
          </p15:clr>
        </p15:guide>
        <p15:guide id="10" pos="528" userDrawn="1">
          <p15:clr>
            <a:srgbClr val="A4A3A4"/>
          </p15:clr>
        </p15:guide>
        <p15:guide id="11" pos="7440" userDrawn="1">
          <p15:clr>
            <a:srgbClr val="A4A3A4"/>
          </p15:clr>
        </p15:guide>
        <p15:guide id="12" pos="5952" userDrawn="1">
          <p15:clr>
            <a:srgbClr val="A4A3A4"/>
          </p15:clr>
        </p15:guide>
        <p15:guide id="13" pos="5808" userDrawn="1">
          <p15:clr>
            <a:srgbClr val="A4A3A4"/>
          </p15:clr>
        </p15:guide>
        <p15:guide id="14" pos="1824" userDrawn="1">
          <p15:clr>
            <a:srgbClr val="A4A3A4"/>
          </p15:clr>
        </p15:guide>
        <p15:guide id="15" orient="horz" pos="912" userDrawn="1">
          <p15:clr>
            <a:srgbClr val="A4A3A4"/>
          </p15:clr>
        </p15:guide>
        <p15:guide id="16" orient="horz" pos="1392" userDrawn="1">
          <p15:clr>
            <a:srgbClr val="A4A3A4"/>
          </p15:clr>
        </p15:guide>
        <p15:guide id="17" pos="4848" userDrawn="1">
          <p15:clr>
            <a:srgbClr val="A4A3A4"/>
          </p15:clr>
        </p15:guide>
        <p15:guide id="18" pos="3600" userDrawn="1">
          <p15:clr>
            <a:srgbClr val="A4A3A4"/>
          </p15:clr>
        </p15:guide>
        <p15:guide id="19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F48"/>
    <a:srgbClr val="24B23E"/>
    <a:srgbClr val="1F4C91"/>
    <a:srgbClr val="96EB05"/>
    <a:srgbClr val="01AAED"/>
    <a:srgbClr val="2AD846"/>
    <a:srgbClr val="12CE56"/>
    <a:srgbClr val="0DA0D4"/>
    <a:srgbClr val="15CF3F"/>
    <a:srgbClr val="F8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7" autoAdjust="0"/>
    <p:restoredTop sz="67674" autoAdjust="0"/>
  </p:normalViewPr>
  <p:slideViewPr>
    <p:cSldViewPr>
      <p:cViewPr varScale="1">
        <p:scale>
          <a:sx n="54" d="100"/>
          <a:sy n="54" d="100"/>
        </p:scale>
        <p:origin x="714" y="66"/>
      </p:cViewPr>
      <p:guideLst>
        <p:guide orient="horz" pos="2880"/>
        <p:guide pos="2304"/>
        <p:guide orient="horz" pos="672"/>
        <p:guide pos="336"/>
        <p:guide orient="horz" pos="480"/>
        <p:guide orient="horz" pos="1824"/>
        <p:guide orient="horz" pos="3984"/>
        <p:guide orient="horz" pos="2640"/>
        <p:guide orient="horz" pos="3552"/>
        <p:guide pos="528"/>
        <p:guide pos="7440"/>
        <p:guide pos="5952"/>
        <p:guide pos="5808"/>
        <p:guide pos="1824"/>
        <p:guide orient="horz" pos="912"/>
        <p:guide orient="horz" pos="1392"/>
        <p:guide pos="4848"/>
        <p:guide pos="360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645"/>
    </p:cViewPr>
  </p:sorterViewPr>
  <p:notesViewPr>
    <p:cSldViewPr showGuides="1">
      <p:cViewPr varScale="1">
        <p:scale>
          <a:sx n="122" d="100"/>
          <a:sy n="122" d="100"/>
        </p:scale>
        <p:origin x="35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FD2EA6-6B48-7C43-AC2C-8C8DC9D68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SB Sans Display" panose="020B0503040504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3E6B83-0183-3940-9B5A-BD4485F63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5EB5-0F81-9144-8252-5A530BDB04D4}" type="datetimeFigureOut">
              <a:rPr lang="ru-RU" smtClean="0">
                <a:latin typeface="SB Sans Display" panose="020B0503040504020204" pitchFamily="34" charset="0"/>
              </a:rPr>
              <a:t>20.09.2023</a:t>
            </a:fld>
            <a:endParaRPr lang="ru-RU">
              <a:latin typeface="SB Sans Display" panose="020B0503040504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0EA774-2D46-B74B-A037-79E598819D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SB Sans Display" panose="020B0503040504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5AA462-7D51-0A41-9459-B3A5D05A7C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A18A1-4B77-E043-978E-D47F8CBD4375}" type="slidenum">
              <a:rPr lang="ru-RU" smtClean="0">
                <a:latin typeface="SB Sans Display" panose="020B0503040504020204" pitchFamily="34" charset="0"/>
              </a:rPr>
              <a:t>‹#›</a:t>
            </a:fld>
            <a:endParaRPr lang="ru-RU">
              <a:latin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B Sans Display" panose="020B0503040504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B Sans Display" panose="020B0503040504020204" pitchFamily="34" charset="0"/>
              </a:defRPr>
            </a:lvl1pPr>
          </a:lstStyle>
          <a:p>
            <a:fld id="{80DBC1DC-AB07-ED44-896C-1E5A0AD82F7F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B Sans Display" panose="020B0503040504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B Sans Display" panose="020B0503040504020204" pitchFamily="34" charset="0"/>
              </a:defRPr>
            </a:lvl1pPr>
          </a:lstStyle>
          <a:p>
            <a:fld id="{D9AB5130-1DFC-0248-B748-8C67A52615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9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B Sans Display" panose="020B050304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sber.ru/kak-v-sbere/locations/kaza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ai-forever/ruGPT-3.5-13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Сбер – действительно огромная компания, </a:t>
            </a:r>
            <a:r>
              <a:rPr lang="ru-RU"/>
              <a:t>которой </a:t>
            </a:r>
            <a:r>
              <a:rPr lang="ru-RU" smtClean="0"/>
              <a:t>181 </a:t>
            </a:r>
            <a:r>
              <a:rPr lang="ru-RU" dirty="0" smtClean="0"/>
              <a:t>год. </a:t>
            </a:r>
            <a:endParaRPr lang="ru-RU" dirty="0"/>
          </a:p>
          <a:p>
            <a:r>
              <a:rPr lang="ru-RU" dirty="0"/>
              <a:t>Несмотря на масштаб и сложность, </a:t>
            </a:r>
            <a:r>
              <a:rPr lang="ru-RU" dirty="0" err="1"/>
              <a:t>Сберу</a:t>
            </a:r>
            <a:r>
              <a:rPr lang="ru-RU" dirty="0"/>
              <a:t> удалось пройти через цифровую трансформацию и из Банка превратиться в самую крупную технологическую компанию в Стране, во вселенную сервисов, в центре которой находится человек. </a:t>
            </a:r>
          </a:p>
          <a:p>
            <a:endParaRPr lang="ru-RU" dirty="0"/>
          </a:p>
          <a:p>
            <a:r>
              <a:rPr lang="ru-RU" dirty="0"/>
              <a:t>Даже если говорить только про банковские сервисы – 70</a:t>
            </a:r>
            <a:r>
              <a:rPr lang="en-US" dirty="0"/>
              <a:t>% </a:t>
            </a:r>
            <a:r>
              <a:rPr lang="ru-RU" dirty="0"/>
              <a:t>населения нашей страны так или иначе ими пользуется – а это больше 100 миллионов (!) человек. Если говорить о всех сервисах, которые </a:t>
            </a:r>
            <a:r>
              <a:rPr lang="ru-RU" dirty="0" err="1"/>
              <a:t>Сбер</a:t>
            </a:r>
            <a:r>
              <a:rPr lang="ru-RU" dirty="0"/>
              <a:t> предоставляет для жизни человека то эта цифра приблизится к 100</a:t>
            </a:r>
            <a:r>
              <a:rPr lang="en-US" dirty="0"/>
              <a:t>%</a:t>
            </a:r>
            <a:r>
              <a:rPr lang="ru-RU" dirty="0"/>
              <a:t>. Это говорит в первую очередь о масштабе тех задач, которые стоят перед нашими сотрудниками. Наши стажеры и молодые специалисты работают над реальными задачами, которые стоят перед бизнесом и влияют на клиентский опыт миллионов людей. </a:t>
            </a:r>
          </a:p>
          <a:p>
            <a:endParaRPr lang="ru-RU" dirty="0"/>
          </a:p>
          <a:p>
            <a:r>
              <a:rPr lang="ru-RU" dirty="0"/>
              <a:t>Для того, чтобы наша работа была эффективной и работала по-настоящему «на человека», команда </a:t>
            </a:r>
            <a:r>
              <a:rPr lang="ru-RU" dirty="0" err="1"/>
              <a:t>Сбера</a:t>
            </a:r>
            <a:r>
              <a:rPr lang="ru-RU" dirty="0"/>
              <a:t> придерживается наших 3 основных ценностей – я лидер (я беру на себя ответственность, я </a:t>
            </a:r>
            <a:r>
              <a:rPr lang="ru-RU" dirty="0" err="1"/>
              <a:t>проактивен</a:t>
            </a:r>
            <a:r>
              <a:rPr lang="ru-RU" dirty="0"/>
              <a:t> и принимаю решения на своем уровне), мы – команда (мы всегда помним о том, что мы работаем в команде, на благо команде, мы выручаем друг друга, не боимся говорить об ошибках и не ищем виноватых), все – для клиента, а правильнее – все – для человека. 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63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из себя представляет </a:t>
            </a:r>
            <a:r>
              <a:rPr lang="ru-RU" dirty="0" err="1"/>
              <a:t>Сбер</a:t>
            </a:r>
            <a:r>
              <a:rPr lang="ru-RU" dirty="0"/>
              <a:t> с точки зрения «людей»? </a:t>
            </a:r>
          </a:p>
          <a:p>
            <a:endParaRPr lang="ru-RU" dirty="0"/>
          </a:p>
          <a:p>
            <a:r>
              <a:rPr lang="ru-RU" dirty="0" err="1"/>
              <a:t>Сбер</a:t>
            </a:r>
            <a:r>
              <a:rPr lang="ru-RU" dirty="0"/>
              <a:t> – очень большая организация, в которой работает 218 000 человек – население небольшого города, что, опять же имеет как свои плюсы (масштаб даже внутренних задач), так и свои минусы (например, если нужно найти концы </a:t>
            </a:r>
            <a:r>
              <a:rPr lang="ru-RU" dirty="0">
                <a:sym typeface="Wingdings" pitchFamily="2" charset="2"/>
              </a:rPr>
              <a:t> ). 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Сбере</a:t>
            </a:r>
            <a:r>
              <a:rPr lang="ru-RU" dirty="0"/>
              <a:t> работает так называемая сегментная модель – сотрудники разделены на 3 категории – это Первая линия – те люди, которые являются лицом </a:t>
            </a:r>
            <a:r>
              <a:rPr lang="ru-RU" dirty="0" err="1"/>
              <a:t>Сбера</a:t>
            </a:r>
            <a:r>
              <a:rPr lang="ru-RU" dirty="0"/>
              <a:t> в огромном количестве отделений по всей стране, люди, которые берут на себя прямой контакт с нашими клиентами и их, как видно – больше всего. </a:t>
            </a:r>
          </a:p>
          <a:p>
            <a:r>
              <a:rPr lang="ru-RU" dirty="0"/>
              <a:t>Вторая категория – это так называемые профессионалы – маркетинг, </a:t>
            </a:r>
            <a:r>
              <a:rPr lang="en-US" dirty="0"/>
              <a:t>HR, </a:t>
            </a:r>
            <a:r>
              <a:rPr lang="ru-RU" dirty="0"/>
              <a:t>финансисты, налоговики, все, кто относится к так называемому «бэк офису». </a:t>
            </a:r>
          </a:p>
          <a:p>
            <a:r>
              <a:rPr lang="ru-RU" dirty="0"/>
              <a:t>И третья категория – это цифровые таланты – ИТ и </a:t>
            </a:r>
            <a:r>
              <a:rPr lang="en-US" dirty="0"/>
              <a:t>DS-</a:t>
            </a:r>
            <a:r>
              <a:rPr lang="ru-RU" dirty="0"/>
              <a:t>специалисты. </a:t>
            </a:r>
          </a:p>
          <a:p>
            <a:endParaRPr lang="ru-RU" dirty="0"/>
          </a:p>
          <a:p>
            <a:r>
              <a:rPr lang="ru-RU" dirty="0"/>
              <a:t>Если посмотреть на них, то можно заметить, как росло их количество – в 2018 (это не отражено на слайде) – их было всего 13 000 человек и это количество выросло кратно к сегодняшнему дню.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95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Сравнение </a:t>
            </a:r>
            <a:r>
              <a:rPr lang="ru-RU" b="0" dirty="0"/>
              <a:t>количество</a:t>
            </a:r>
            <a:r>
              <a:rPr lang="ru-RU" b="1" dirty="0"/>
              <a:t> цифровых </a:t>
            </a:r>
            <a:r>
              <a:rPr lang="ru-RU" b="0" dirty="0"/>
              <a:t>сотрудников в </a:t>
            </a:r>
            <a:r>
              <a:rPr lang="ru-RU" b="0" dirty="0" err="1"/>
              <a:t>Сбере</a:t>
            </a:r>
            <a:r>
              <a:rPr lang="ru-RU" b="0" dirty="0"/>
              <a:t> </a:t>
            </a:r>
            <a:r>
              <a:rPr lang="en-US" b="0" dirty="0"/>
              <a:t>VS</a:t>
            </a:r>
            <a:r>
              <a:rPr lang="en-US" b="1" dirty="0"/>
              <a:t> </a:t>
            </a:r>
            <a:r>
              <a:rPr lang="ru-RU" b="1" dirty="0"/>
              <a:t>общее </a:t>
            </a:r>
            <a:r>
              <a:rPr lang="ru-RU" b="0" dirty="0"/>
              <a:t>количество сотрудников в Яндексе</a:t>
            </a:r>
            <a:r>
              <a:rPr lang="en-US" b="0" dirty="0"/>
              <a:t>, </a:t>
            </a:r>
            <a:r>
              <a:rPr lang="ru-RU" b="0" dirty="0"/>
              <a:t>ВК</a:t>
            </a:r>
            <a:r>
              <a:rPr lang="en-US" b="0" dirty="0"/>
              <a:t>, </a:t>
            </a:r>
            <a:r>
              <a:rPr lang="ru-RU" b="0" dirty="0" err="1"/>
              <a:t>Авито</a:t>
            </a:r>
            <a:r>
              <a:rPr lang="ru-RU" b="0" dirty="0"/>
              <a:t> и Касперском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8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очень грубо и </a:t>
            </a:r>
            <a:r>
              <a:rPr lang="ru-RU" dirty="0" err="1"/>
              <a:t>верхнеуровнево</a:t>
            </a:r>
            <a:r>
              <a:rPr lang="ru-RU" dirty="0"/>
              <a:t> попытаться рассказать про структуру </a:t>
            </a:r>
            <a:r>
              <a:rPr lang="ru-RU" dirty="0" err="1"/>
              <a:t>Сбера</a:t>
            </a:r>
            <a:r>
              <a:rPr lang="ru-RU" dirty="0"/>
              <a:t> с точки зрения Блоков, то слева на слайде вы видите те подразделения, которые по сути отвечают за основную прибыль и банковские услуги, которые предоставляет </a:t>
            </a:r>
            <a:r>
              <a:rPr lang="ru-RU" dirty="0" err="1"/>
              <a:t>Сбера</a:t>
            </a:r>
            <a:r>
              <a:rPr lang="ru-RU" dirty="0"/>
              <a:t> – (перечислить, рассказать коротко про каждое, если есть время), а справа – подразделения, которые отвечают за поддержку работы компании (</a:t>
            </a:r>
            <a:r>
              <a:rPr lang="ru-RU" dirty="0" err="1"/>
              <a:t>перечилсить</a:t>
            </a:r>
            <a:r>
              <a:rPr lang="ru-RU" dirty="0"/>
              <a:t> и рассказать про функции). </a:t>
            </a:r>
          </a:p>
          <a:p>
            <a:endParaRPr lang="ru-RU" dirty="0"/>
          </a:p>
          <a:p>
            <a:r>
              <a:rPr lang="ru-RU" dirty="0"/>
              <a:t>Все эти блоки как бы насквозь пронизывает вертикаль Блока Технологии и Вертикаль, отвечающая за искусственный интеллект, потому это эти технологии применяются абсолютно во всех процессах </a:t>
            </a:r>
            <a:r>
              <a:rPr lang="ru-RU" dirty="0" err="1"/>
              <a:t>Сбера</a:t>
            </a:r>
            <a:r>
              <a:rPr lang="ru-RU" dirty="0"/>
              <a:t>, а также Блок Риски.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4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2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ждет ребят, которые придут к нам на стажировку или практику? </a:t>
            </a:r>
          </a:p>
          <a:p>
            <a:r>
              <a:rPr lang="ru-RU" dirty="0"/>
              <a:t>Они масштабы и возможности позволяют реализовать любую идею, если она действительно стоящая. И наши стажеры всегда идеи возможность эти идеи предлагать и защищать. </a:t>
            </a:r>
          </a:p>
          <a:p>
            <a:endParaRPr lang="ru-RU" dirty="0"/>
          </a:p>
          <a:p>
            <a:r>
              <a:rPr lang="ru-RU" dirty="0"/>
              <a:t>Про масштабные задачи, кажется, можно не повторяться – из моего предыдущего рассказа это кажется очевидным)</a:t>
            </a:r>
          </a:p>
          <a:p>
            <a:endParaRPr lang="ru-RU" dirty="0"/>
          </a:p>
          <a:p>
            <a:r>
              <a:rPr lang="ru-RU" dirty="0"/>
              <a:t>Каждый из ребят получает собственного наставника – человека, которому можно задавать любые вопросы, рассказывать об ошибках и спрашивать, как их исправить. Мы работаем с нашими наставниками, обучаем их общению со стажерами и правильному проведению стажировки. </a:t>
            </a:r>
          </a:p>
          <a:p>
            <a:endParaRPr lang="ru-RU" dirty="0"/>
          </a:p>
          <a:p>
            <a:r>
              <a:rPr lang="ru-RU" dirty="0"/>
              <a:t>В бэк-офисе </a:t>
            </a:r>
            <a:r>
              <a:rPr lang="ru-RU" dirty="0" err="1"/>
              <a:t>Сбера</a:t>
            </a:r>
            <a:r>
              <a:rPr lang="ru-RU" dirty="0"/>
              <a:t> нет никакого дресс-кода, и даже в наших отделениях он сильно меняется – постепенно мы переходим на более комфортные </a:t>
            </a:r>
            <a:r>
              <a:rPr lang="ru-RU" dirty="0" err="1"/>
              <a:t>футблоки</a:t>
            </a:r>
            <a:r>
              <a:rPr lang="ru-RU" dirty="0"/>
              <a:t>, джинсы и кеды. 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Сбера</a:t>
            </a:r>
            <a:r>
              <a:rPr lang="ru-RU" dirty="0"/>
              <a:t> есть лучший в стране </a:t>
            </a:r>
            <a:r>
              <a:rPr lang="ru-RU" dirty="0" err="1"/>
              <a:t>Корпоративынй</a:t>
            </a:r>
            <a:r>
              <a:rPr lang="ru-RU" dirty="0"/>
              <a:t> университет (рассказать подробнее про него) и это позволяет нам придерживаться одного из главного принципа – учиться нельзя переставать всю жизнь, иначе вы не сможете оставаться востребованными.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5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Современный запрос на кадры в любой крупной организации – это люди обладающие и широким кругозором и глубиной знаний, так называемые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ти-шейперы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Чего-то одного уже не достаточно для эффективной работы. 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Человек, обладающий глубиной знаний, но не умеющий, например, работать в команде, не сможет быть успешным в крупной корпорации.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Аналогично человек, не обладающий глубокими знаниями, но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имещий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широкий кругозор становится так называемым «человеком-прочерком». 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Особое внимание уделяется умению учиться всю жизнь и получать новые знания.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56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слайде вы видите нашу модель компетенций. </a:t>
            </a:r>
          </a:p>
          <a:p>
            <a:r>
              <a:rPr lang="ru-RU" dirty="0"/>
              <a:t>Есть 3 типа навыков – это Цифровые навыки, которыми должен обладать каждый сотрудник, независимо от того, работает ли он в </a:t>
            </a:r>
            <a:r>
              <a:rPr lang="ru-RU" dirty="0" err="1"/>
              <a:t>диджитал</a:t>
            </a:r>
            <a:r>
              <a:rPr lang="ru-RU" dirty="0"/>
              <a:t>-сегменте или в </a:t>
            </a:r>
            <a:r>
              <a:rPr lang="en-US" dirty="0"/>
              <a:t>HR/м</a:t>
            </a:r>
            <a:r>
              <a:rPr lang="ru-RU" dirty="0" err="1"/>
              <a:t>аркетинге</a:t>
            </a:r>
            <a:r>
              <a:rPr lang="ru-RU" dirty="0"/>
              <a:t>/финансах (любой руководитель в </a:t>
            </a:r>
            <a:r>
              <a:rPr lang="ru-RU" dirty="0" err="1"/>
              <a:t>Сбере</a:t>
            </a:r>
            <a:r>
              <a:rPr lang="ru-RU" dirty="0"/>
              <a:t> должен понимать, что такое данные и уметь работать с ними) , это мягкие навыки, про которые ни в коем случае нельзя забывать (что часто происходит) – зачастую именно от них зависит карьерный успех и эффективность вашей работы. </a:t>
            </a:r>
          </a:p>
          <a:p>
            <a:endParaRPr lang="ru-RU" dirty="0"/>
          </a:p>
          <a:p>
            <a:r>
              <a:rPr lang="ru-RU" dirty="0"/>
              <a:t>Ну и профессиональные навыки, которые различаются для каждой из областей, в которую вы решаете углубиться.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Карьера будущего - это образовательная программа, которая совершенно бесплатна для студентов. Она позволяет прокачать навыки, которые необходимы современным молодым людям для успешного построения карьеры и профессионального развития. Программа состоит из пяти больших блоков, первый блок - это видео интервью с экспертами </a:t>
            </a:r>
            <a:r>
              <a:rPr lang="ru-RU" dirty="0" err="1"/>
              <a:t>Сбера</a:t>
            </a:r>
            <a:r>
              <a:rPr lang="ru-RU" dirty="0"/>
              <a:t> и </a:t>
            </a:r>
            <a:r>
              <a:rPr lang="ru-RU" dirty="0" err="1"/>
              <a:t>работы.ру</a:t>
            </a:r>
            <a:r>
              <a:rPr lang="ru-RU" dirty="0"/>
              <a:t>. Спикеры рассказывают о трендах рынка труда</a:t>
            </a:r>
            <a:r>
              <a:rPr lang="en-US" dirty="0"/>
              <a:t>,</a:t>
            </a:r>
            <a:r>
              <a:rPr lang="ru-RU" dirty="0"/>
              <a:t> дают полезные советы как пройти собеседование</a:t>
            </a:r>
            <a:r>
              <a:rPr lang="en-US" dirty="0"/>
              <a:t>, </a:t>
            </a:r>
            <a:r>
              <a:rPr lang="ru-RU" dirty="0"/>
              <a:t>как выстроить свою карьерный трек</a:t>
            </a:r>
            <a:r>
              <a:rPr lang="en-US" dirty="0"/>
              <a:t>, </a:t>
            </a:r>
            <a:r>
              <a:rPr lang="ru-RU" dirty="0"/>
              <a:t>как составить резюме</a:t>
            </a:r>
            <a:r>
              <a:rPr lang="en-US" dirty="0"/>
              <a:t>, </a:t>
            </a:r>
            <a:r>
              <a:rPr lang="ru-RU" dirty="0"/>
              <a:t>как построить карьеру в корпорации и так далее. Потом есть четыре блока, которые состоят из электронных курсов. Эти блоки состоят из электронных курсов и позволяют прокачать мягкие навыки</a:t>
            </a:r>
            <a:r>
              <a:rPr lang="en-US" dirty="0"/>
              <a:t>, </a:t>
            </a:r>
            <a:r>
              <a:rPr lang="ru-RU" dirty="0"/>
              <a:t> когнитивные навыки</a:t>
            </a:r>
            <a:r>
              <a:rPr lang="en-US" dirty="0"/>
              <a:t>,</a:t>
            </a:r>
            <a:r>
              <a:rPr lang="ru-RU" dirty="0"/>
              <a:t> профессиональные навыки и цифровые навыки</a:t>
            </a:r>
            <a:r>
              <a:rPr lang="en-US" dirty="0"/>
              <a:t>.</a:t>
            </a:r>
            <a:r>
              <a:rPr lang="ru-RU" dirty="0"/>
              <a:t> Курсы все от </a:t>
            </a:r>
            <a:r>
              <a:rPr lang="ru-RU" dirty="0" err="1"/>
              <a:t>Сберуниверситета</a:t>
            </a:r>
            <a:r>
              <a:rPr lang="ru-RU" dirty="0"/>
              <a:t> и они помогают прокачать навыки по четырем направлениям и проработать основные темы, которые важно знать молодым специалистам.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5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данный момент у </a:t>
            </a:r>
            <a:r>
              <a:rPr lang="ru-RU" dirty="0" err="1"/>
              <a:t>Сбера</a:t>
            </a:r>
            <a:r>
              <a:rPr lang="ru-RU" dirty="0"/>
              <a:t> 60+ совместных образовательных программ, включая бакалавриат, магистратуру, программы профессиональной переподготовки, курсы повышения квалификации ДПО, в 42 вузах страны. Большинство наших программ в вузах ориентировано на подготовку цифровых талантов в области ИТ, Data Science и кибербезопасности.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63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Стажировки </a:t>
            </a:r>
            <a:r>
              <a:rPr lang="ru-RU" dirty="0" err="1"/>
              <a:t>Sberseasons</a:t>
            </a:r>
            <a:r>
              <a:rPr lang="ru-RU" dirty="0"/>
              <a:t> созданы для старта твоей карьеры</a:t>
            </a:r>
            <a:r>
              <a:rPr lang="en-US" dirty="0"/>
              <a:t>. </a:t>
            </a:r>
          </a:p>
          <a:p>
            <a:r>
              <a:rPr lang="ru-RU" dirty="0"/>
              <a:t>Рассматриваем студентов от 2 курса очной формы обучения</a:t>
            </a:r>
            <a:r>
              <a:rPr lang="en-US" dirty="0"/>
              <a:t>.</a:t>
            </a:r>
          </a:p>
          <a:p>
            <a:r>
              <a:rPr lang="ru-RU" dirty="0"/>
              <a:t>Важно работать не менее 20 часов в неделю,</a:t>
            </a:r>
            <a:r>
              <a:rPr lang="en-US" dirty="0"/>
              <a:t> </a:t>
            </a:r>
            <a:r>
              <a:rPr lang="ru-RU" dirty="0"/>
              <a:t>а график зависит от твоей договоренности</a:t>
            </a:r>
            <a:r>
              <a:rPr lang="en-US" dirty="0"/>
              <a:t> </a:t>
            </a:r>
            <a:r>
              <a:rPr lang="ru-RU" dirty="0"/>
              <a:t>с руководителем.</a:t>
            </a:r>
          </a:p>
          <a:p>
            <a:r>
              <a:rPr lang="ru-RU" dirty="0"/>
              <a:t>Зарплата зависит от количества часов в неделю. </a:t>
            </a:r>
            <a:endParaRPr lang="en-US" dirty="0"/>
          </a:p>
          <a:p>
            <a:pPr algn="l" fontAlgn="base"/>
            <a:r>
              <a:rPr lang="ru-RU" dirty="0"/>
              <a:t>Реальные задачи бизнеса,</a:t>
            </a:r>
            <a:r>
              <a:rPr lang="en-US" dirty="0"/>
              <a:t> </a:t>
            </a:r>
            <a:r>
              <a:rPr lang="ru-RU" dirty="0"/>
              <a:t>самостоятельность, ответственность</a:t>
            </a:r>
            <a:r>
              <a:rPr lang="en-US" dirty="0"/>
              <a:t>. </a:t>
            </a:r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Готовность решать реальные бизнес-кейсы: </a:t>
            </a:r>
            <a:r>
              <a:rPr lang="ru-RU" b="0" i="0" dirty="0" err="1">
                <a:solidFill>
                  <a:srgbClr val="333F48"/>
                </a:solidFill>
                <a:effectLst/>
                <a:latin typeface="SBSansDisplay-Regulat"/>
              </a:rPr>
              <a:t>Sberseasons</a:t>
            </a:r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 – это не учебные проекты, а реальные задачи, решение которых принесет пользу пользователям и сотрудникам </a:t>
            </a:r>
            <a:r>
              <a:rPr lang="ru-RU" b="0" i="0" dirty="0" err="1">
                <a:solidFill>
                  <a:srgbClr val="333F48"/>
                </a:solidFill>
                <a:effectLst/>
                <a:latin typeface="SBSansDisplay-Regulat"/>
              </a:rPr>
              <a:t>Сбера</a:t>
            </a:r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.</a:t>
            </a:r>
            <a:r>
              <a:rPr lang="en-US" b="0" i="0" dirty="0">
                <a:solidFill>
                  <a:srgbClr val="333F48"/>
                </a:solidFill>
                <a:effectLst/>
                <a:latin typeface="SBSansDisplay-Regulat"/>
              </a:rPr>
              <a:t> </a:t>
            </a:r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Самостоятельность и ответственность: мы ждем от тебя серьезного отношения к поставленным задачам и возможности уделять достаточное время стажировке и твоему развитию в команде. Поэтому мы приглашаем на стажировку.</a:t>
            </a:r>
            <a:endParaRPr lang="en-US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Стажеры и выпускники </a:t>
            </a:r>
            <a:r>
              <a:rPr lang="ru-RU" b="0" i="0" dirty="0" err="1">
                <a:solidFill>
                  <a:srgbClr val="333F48"/>
                </a:solidFill>
                <a:effectLst/>
                <a:latin typeface="SBSansDisplay-Regulat"/>
              </a:rPr>
              <a:t>Sberseasons</a:t>
            </a:r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 – это целое комьюнити. С первых дней ты попадешь в чат стажеров, где также есть кураторы программы, и там сможешь задать любой вопрос и получить поддержку.</a:t>
            </a:r>
          </a:p>
          <a:p>
            <a:pPr algn="l" fontAlgn="base"/>
            <a:endParaRPr lang="ru-RU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А также тебе будут доступны спортзал, корпоративные командные тренировки. Ну и, конечно, все возможности нашего офиса.</a:t>
            </a:r>
            <a:endParaRPr lang="en-US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За тобой будет закреплен наставник, который введет тебя в курс дела и познакомит с командой. Чтобы ты мог развиваться, будут поставлены цели на стажировку, а затем — регулярные встречи для обратной связи и определения зон развития. Но это не единственное, что поможет тебе прокачать себя.</a:t>
            </a:r>
          </a:p>
          <a:p>
            <a:pPr algn="l" fontAlgn="base"/>
            <a:endParaRPr lang="ru-RU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Виртуальная школа, корпоративный университет, библиотека </a:t>
            </a:r>
            <a:r>
              <a:rPr lang="ru-RU" b="0" i="0" dirty="0" err="1">
                <a:solidFill>
                  <a:srgbClr val="333F48"/>
                </a:solidFill>
                <a:effectLst/>
                <a:latin typeface="SBSansDisplay-Regulat"/>
              </a:rPr>
              <a:t>Сбера</a:t>
            </a:r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, выступления мировых экспертов — все это и не только ждет тебя. Мы ценим и поддерживаем твое желание развиваться. Не забудь выделить время и успеть все!</a:t>
            </a:r>
            <a:endParaRPr lang="en-US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pPr algn="l" fontAlgn="base"/>
            <a:endParaRPr lang="ru-RU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Программа длится 3 месяца, но дальнейшие возможности зависят от твоих достижений.</a:t>
            </a: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Если ты успешно завершишь программу, тебе предложат место в команде.</a:t>
            </a: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Если желаешь продолжить стажировку и сочетать ее с учебой, руководитель может продлить ее еще на 3 месяца.</a:t>
            </a:r>
          </a:p>
          <a:p>
            <a:pPr algn="l" fontAlgn="base"/>
            <a:r>
              <a:rPr lang="ru-RU" b="0" i="0" dirty="0">
                <a:solidFill>
                  <a:srgbClr val="333F48"/>
                </a:solidFill>
                <a:effectLst/>
                <a:latin typeface="SBSansDisplay-Regulat"/>
              </a:rPr>
              <a:t>Хочешь сменить направление? Тогда ты можешь пройти отбор еще раз и попробовать себя в других задачах.</a:t>
            </a:r>
          </a:p>
          <a:p>
            <a:pPr algn="l" fontAlgn="base"/>
            <a:endParaRPr lang="ru-RU" b="0" i="0" dirty="0">
              <a:solidFill>
                <a:srgbClr val="333F48"/>
              </a:solidFill>
              <a:effectLst/>
              <a:latin typeface="SBSansDisplay-Regulat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8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уже было сказано, </a:t>
            </a:r>
            <a:r>
              <a:rPr lang="ru-RU" dirty="0" err="1"/>
              <a:t>Сбер</a:t>
            </a:r>
            <a:r>
              <a:rPr lang="ru-RU" dirty="0"/>
              <a:t> – не просто Банк, а технологичная компания с множеством собственных разработок – это и свое программное обеспечение, это речевые технологии (виртуальные ассистенты, умные устройства и пр.), это креативный ИИ (генерация изображений, музыки, видео), о котором вы наверняка слышали, а если нет – то дальше мы поговорим об этом подробнее, это наш </a:t>
            </a:r>
            <a:r>
              <a:rPr lang="ru-RU" dirty="0" err="1"/>
              <a:t>суперкомьютер</a:t>
            </a:r>
            <a:r>
              <a:rPr lang="ru-RU" dirty="0"/>
              <a:t> </a:t>
            </a:r>
            <a:r>
              <a:rPr lang="ru-RU" dirty="0" err="1"/>
              <a:t>Кристофари</a:t>
            </a:r>
            <a:r>
              <a:rPr lang="ru-RU" dirty="0"/>
              <a:t>, это и собственная цифровая платформа </a:t>
            </a:r>
            <a:r>
              <a:rPr lang="ru-RU" dirty="0" err="1"/>
              <a:t>Сбера</a:t>
            </a:r>
            <a:r>
              <a:rPr lang="ru-RU" dirty="0"/>
              <a:t>, которая позволяет повышать скорость запуска новых продуктов для бизнеса. </a:t>
            </a:r>
          </a:p>
          <a:p>
            <a:endParaRPr lang="ru-RU" dirty="0"/>
          </a:p>
          <a:p>
            <a:r>
              <a:rPr lang="ru-RU" dirty="0"/>
              <a:t>Это лишь малая часть той технологической составляющей, которую несет в себе </a:t>
            </a:r>
            <a:r>
              <a:rPr lang="ru-RU" dirty="0" err="1"/>
              <a:t>Сбер</a:t>
            </a:r>
            <a:r>
              <a:rPr lang="ru-RU" dirty="0"/>
              <a:t>. </a:t>
            </a:r>
          </a:p>
          <a:p>
            <a:r>
              <a:rPr lang="ru-RU" dirty="0"/>
              <a:t>За последние годы мы прошли через ИИ-трансформацию, которая позволила повысить эффективность процессов на 20-30</a:t>
            </a:r>
            <a:r>
              <a:rPr lang="en-US" dirty="0"/>
              <a:t>%, </a:t>
            </a:r>
            <a:r>
              <a:rPr lang="ru-RU" dirty="0"/>
              <a:t>а значит и увеличить выручку, несмотря на те сложности, с которыми мы столкнулись. </a:t>
            </a:r>
          </a:p>
          <a:p>
            <a:endParaRPr lang="ru-RU" dirty="0"/>
          </a:p>
          <a:p>
            <a:r>
              <a:rPr lang="ru-RU" dirty="0"/>
              <a:t>Все это множество систем, безусловно, должно 24/7 поддерживаться как с точки зрения безопасности, так и с точки зрения технологической надежности, которая достигает в нашем случае 99,9%.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36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Виртуальные стажировки - это уникальная возможность пройти курс по востребованным направлениям от экспертов </a:t>
            </a:r>
            <a:r>
              <a:rPr lang="ru-RU" dirty="0" err="1"/>
              <a:t>Сбера</a:t>
            </a:r>
            <a:r>
              <a:rPr lang="ru-RU" dirty="0"/>
              <a:t>,  погрузиться в задачи, которыми занимаются сотрудники в подразделениях, выполнить практическое задание и получить сертификат после успешного прохождения курса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Практика – это уникальная возможность</a:t>
            </a:r>
          </a:p>
          <a:p>
            <a:r>
              <a:rPr lang="ru-RU" dirty="0"/>
              <a:t>Познакомиться со </a:t>
            </a:r>
            <a:r>
              <a:rPr lang="ru-RU" dirty="0" err="1"/>
              <a:t>Сбером</a:t>
            </a:r>
            <a:endParaRPr lang="ru-RU" dirty="0"/>
          </a:p>
          <a:p>
            <a:r>
              <a:rPr lang="ru-RU" dirty="0"/>
              <a:t>Прокачать свои навыки</a:t>
            </a:r>
          </a:p>
          <a:p>
            <a:r>
              <a:rPr lang="ru-RU" dirty="0"/>
              <a:t>Получить первый опыт работы</a:t>
            </a:r>
          </a:p>
          <a:p>
            <a:r>
              <a:rPr lang="ru-RU" dirty="0"/>
              <a:t>Поработать над интересными задачами вместе с коллегами</a:t>
            </a:r>
          </a:p>
          <a:p>
            <a:r>
              <a:rPr lang="ru-RU" dirty="0"/>
              <a:t>Узнать больше о бизнес-процессах и особенностях работы</a:t>
            </a:r>
          </a:p>
          <a:p>
            <a:r>
              <a:rPr lang="ru-RU" dirty="0"/>
              <a:t>Попробовать свои силы в решении реальных кейсов от руководителя</a:t>
            </a:r>
            <a:endParaRPr lang="en-US" dirty="0"/>
          </a:p>
          <a:p>
            <a:endParaRPr lang="en-US" dirty="0"/>
          </a:p>
          <a:p>
            <a:r>
              <a:rPr lang="ru-RU" dirty="0"/>
              <a:t>Практика может быть разной</a:t>
            </a:r>
          </a:p>
          <a:p>
            <a:r>
              <a:rPr lang="ru-RU" dirty="0"/>
              <a:t>Важно! Для прохождения практики тебе необходимо получить направление от учебного заведения</a:t>
            </a:r>
          </a:p>
          <a:p>
            <a:endParaRPr lang="ru-RU" dirty="0"/>
          </a:p>
          <a:p>
            <a:r>
              <a:rPr lang="ru-RU" b="1" dirty="0"/>
              <a:t>Очная/удаленная практика</a:t>
            </a:r>
          </a:p>
          <a:p>
            <a:r>
              <a:rPr lang="ru-RU" dirty="0"/>
              <a:t>В зависимости от задач подразделения, ты можешь проходить практику удаленно или очно. Во время практики тебя будет сопровождать куратор (сотрудник </a:t>
            </a:r>
            <a:r>
              <a:rPr lang="ru-RU" dirty="0" err="1"/>
              <a:t>Сбера</a:t>
            </a:r>
            <a:r>
              <a:rPr lang="ru-RU" dirty="0"/>
              <a:t>), который подготовит для тебя задачи и поделится своим опытом. Если тебе интересно пройти практику в </a:t>
            </a:r>
            <a:r>
              <a:rPr lang="ru-RU" dirty="0" err="1"/>
              <a:t>Сбере</a:t>
            </a:r>
            <a:r>
              <a:rPr lang="ru-RU" dirty="0"/>
              <a:t>, то оставляй заявку ниже и подробно расскажи о направлениях, которые тебе были бы интересны. По итогам ты можешь получить рекомендательное письмо или характеристику о прохождении практики от куратора.</a:t>
            </a:r>
          </a:p>
          <a:p>
            <a:endParaRPr lang="ru-RU" dirty="0"/>
          </a:p>
          <a:p>
            <a:r>
              <a:rPr lang="ru-RU" b="1" dirty="0"/>
              <a:t>Онлайн-практика</a:t>
            </a:r>
          </a:p>
          <a:p>
            <a:r>
              <a:rPr lang="ru-RU" dirty="0"/>
              <a:t>В рамках онлайн практики ты познакомишься со </a:t>
            </a:r>
            <a:r>
              <a:rPr lang="ru-RU" dirty="0" err="1"/>
              <a:t>Сбероми</a:t>
            </a:r>
            <a:r>
              <a:rPr lang="ru-RU" dirty="0"/>
              <a:t> трендами на рынке труда, узнаешь об актуальных профессиях, сможешь прокачать свои мягкие навыки и поймёшь, как добиться успеха при рассмотрении на вакансии компаний. По итогам ты получишь сертификат о прохождении онлайн-практики.</a:t>
            </a:r>
          </a:p>
          <a:p>
            <a:endParaRPr lang="en-US" dirty="0"/>
          </a:p>
          <a:p>
            <a:r>
              <a:rPr lang="ru-RU" dirty="0"/>
              <a:t>Заполни анкету на практику,</a:t>
            </a:r>
            <a:r>
              <a:rPr lang="en-US" dirty="0"/>
              <a:t> </a:t>
            </a:r>
            <a:r>
              <a:rPr lang="ru-RU" dirty="0"/>
              <a:t>и если у нас появятся задачи для тебя – мы с тобой свяжемся!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77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Самое главное, что нужно рассказать своими словами:</a:t>
            </a:r>
          </a:p>
          <a:p>
            <a:r>
              <a:rPr lang="ru-RU" dirty="0"/>
              <a:t>- помогаем делать бизнес</a:t>
            </a:r>
          </a:p>
          <a:p>
            <a:r>
              <a:rPr lang="ru-RU" dirty="0"/>
              <a:t>- участвовать могут только студенты, но и аспиранты, научные сотрудники, хоть ректоры, хоть вахтёрша общежития - все связанные с вузам</a:t>
            </a:r>
          </a:p>
          <a:p>
            <a:r>
              <a:rPr lang="ru-RU" dirty="0"/>
              <a:t>- не претендуем на интеллектуальную собственность, не забираем проекты и юридически к себе не привязываем, а только вкладываем силы и время для успеха проектов и пишем потом об этом новости</a:t>
            </a:r>
          </a:p>
          <a:p>
            <a:r>
              <a:rPr lang="ru-RU" dirty="0"/>
              <a:t>- полный цикл сопровождения - от выбора идея до знакомства с инвестором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03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Просто прокомментировать цифры, а-ля - количество наших участников за 3 года - это почти население одного российский города... Ну или микрорайона Москвы. Можете сами придумать понятные для каждой конкретной аудитории сравнения с этими цифрами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74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Школа 21 – это бесплатная программирования от </a:t>
            </a:r>
            <a:r>
              <a:rPr lang="ru-RU" dirty="0" err="1"/>
              <a:t>Сбера</a:t>
            </a:r>
            <a:r>
              <a:rPr lang="ru-RU" dirty="0"/>
              <a:t> которая сейчас есть в 4 городах. </a:t>
            </a:r>
          </a:p>
          <a:p>
            <a:r>
              <a:rPr lang="ru-RU" dirty="0"/>
              <a:t>С октября или с ноября будет еще в Великом Новгороде</a:t>
            </a:r>
            <a:r>
              <a:rPr lang="en-US" dirty="0"/>
              <a:t>, </a:t>
            </a:r>
            <a:r>
              <a:rPr lang="ru-RU" dirty="0"/>
              <a:t>Якутске и Ярославле. </a:t>
            </a:r>
          </a:p>
          <a:p>
            <a:r>
              <a:rPr lang="ru-RU" dirty="0"/>
              <a:t>Обучение полностью онлайн и кампусы работают в любое время. На обучение можно приходить даже без опыта программирования т.к. больше половины участников также не имеют опыта. Методика пир-ту-пир предполагает что вы учитесь друг у друга и вы сможете найти человек у которого сможете научиться в команде или сможете научить сами. </a:t>
            </a:r>
          </a:p>
          <a:p>
            <a:r>
              <a:rPr lang="ru-RU" dirty="0"/>
              <a:t>Каждый участник может выстраивать свой график самостоятельно опираясь на то</a:t>
            </a:r>
            <a:r>
              <a:rPr lang="en-US" dirty="0"/>
              <a:t>, </a:t>
            </a:r>
            <a:r>
              <a:rPr lang="ru-RU" dirty="0"/>
              <a:t>как быстро он хочет освоить профессию и выйти на стажировку.</a:t>
            </a:r>
          </a:p>
          <a:p>
            <a:r>
              <a:rPr lang="ru-RU" dirty="0"/>
              <a:t>Так как обучение бесплатное</a:t>
            </a:r>
            <a:r>
              <a:rPr lang="en-US" dirty="0"/>
              <a:t>, </a:t>
            </a:r>
            <a:r>
              <a:rPr lang="ru-RU" dirty="0"/>
              <a:t>то для поступления нужно пройти интенсив который длится 26 дней</a:t>
            </a:r>
            <a:r>
              <a:rPr lang="en-US" dirty="0"/>
              <a:t>, </a:t>
            </a:r>
            <a:r>
              <a:rPr lang="ru-RU" dirty="0"/>
              <a:t>когда тебе нужно будет находиться в кампусе каждый день выполняя проекты друг с друга. По итогам интенсива вы можете поступить или попробовать свои силы в другой раз.</a:t>
            </a:r>
          </a:p>
          <a:p>
            <a:r>
              <a:rPr lang="ru-RU" dirty="0"/>
              <a:t>Весь процесс обучения </a:t>
            </a:r>
            <a:r>
              <a:rPr lang="ru-RU" dirty="0" err="1"/>
              <a:t>геймифицирован</a:t>
            </a:r>
            <a:r>
              <a:rPr lang="en-US" dirty="0"/>
              <a:t>, </a:t>
            </a:r>
            <a:r>
              <a:rPr lang="ru-RU" dirty="0"/>
              <a:t>т.е. когда вы выполняете проекты или участвуете в жизни кампуса</a:t>
            </a:r>
            <a:r>
              <a:rPr lang="en-US" dirty="0"/>
              <a:t>, </a:t>
            </a:r>
            <a:r>
              <a:rPr lang="ru-RU" dirty="0"/>
              <a:t>вы зарабатываете себе экспу</a:t>
            </a:r>
            <a:r>
              <a:rPr lang="en-US" dirty="0"/>
              <a:t>, </a:t>
            </a:r>
            <a:r>
              <a:rPr lang="ru-RU" dirty="0"/>
              <a:t>увеличиваете уровень</a:t>
            </a:r>
            <a:r>
              <a:rPr lang="en-US" dirty="0"/>
              <a:t>, </a:t>
            </a:r>
            <a:r>
              <a:rPr lang="ru-RU" dirty="0"/>
              <a:t>видите свои </a:t>
            </a:r>
            <a:r>
              <a:rPr lang="en-US" dirty="0"/>
              <a:t>“</a:t>
            </a:r>
            <a:r>
              <a:rPr lang="ru-RU" dirty="0"/>
              <a:t>скины</a:t>
            </a:r>
            <a:r>
              <a:rPr lang="en-US" dirty="0"/>
              <a:t>” </a:t>
            </a:r>
            <a:r>
              <a:rPr lang="ru-RU" dirty="0"/>
              <a:t>в виде компетенций которые выращиваете и накапливаете игровую внутреннюю валюту</a:t>
            </a:r>
            <a:r>
              <a:rPr lang="en-US" dirty="0"/>
              <a:t>, </a:t>
            </a:r>
            <a:r>
              <a:rPr lang="ru-RU" dirty="0"/>
              <a:t>за которую можете приобрести </a:t>
            </a:r>
            <a:r>
              <a:rPr lang="ru-RU" dirty="0" err="1"/>
              <a:t>мерч</a:t>
            </a:r>
            <a:r>
              <a:rPr lang="ru-RU" dirty="0"/>
              <a:t> Школа 21.</a:t>
            </a:r>
          </a:p>
          <a:p>
            <a:endParaRPr lang="ru-RU" dirty="0"/>
          </a:p>
          <a:p>
            <a:r>
              <a:rPr lang="ru-RU" dirty="0"/>
              <a:t>Отборочные интенсивы проходят несколько раз в году – летом и зимой. В каждом сезоне их по несколько штук. В Москве</a:t>
            </a:r>
            <a:r>
              <a:rPr lang="en-US" dirty="0"/>
              <a:t>, </a:t>
            </a:r>
            <a:r>
              <a:rPr lang="ru-RU" dirty="0"/>
              <a:t>например</a:t>
            </a:r>
            <a:r>
              <a:rPr lang="en-US" dirty="0"/>
              <a:t>, </a:t>
            </a:r>
            <a:r>
              <a:rPr lang="ru-RU" dirty="0"/>
              <a:t>2 интенсива зимой и 3 летом. </a:t>
            </a:r>
          </a:p>
          <a:p>
            <a:r>
              <a:rPr lang="ru-RU" dirty="0"/>
              <a:t>Стажировка – это такой же проект</a:t>
            </a:r>
            <a:r>
              <a:rPr lang="en-US" dirty="0"/>
              <a:t>, </a:t>
            </a:r>
            <a:r>
              <a:rPr lang="ru-RU" dirty="0"/>
              <a:t>это обязательная часть обучения в Школе 21. Стажировка должна больше чем на 70 процентов состоять из кода</a:t>
            </a:r>
            <a:r>
              <a:rPr lang="en-US" dirty="0"/>
              <a:t>, </a:t>
            </a:r>
            <a:r>
              <a:rPr lang="ru-RU" dirty="0"/>
              <a:t>иначе она не засчитается</a:t>
            </a:r>
            <a:r>
              <a:rPr lang="en-US" dirty="0"/>
              <a:t>, </a:t>
            </a:r>
            <a:r>
              <a:rPr lang="ru-RU" dirty="0"/>
              <a:t>поэтому это дает </a:t>
            </a:r>
            <a:r>
              <a:rPr lang="ru-RU" dirty="0" err="1"/>
              <a:t>буст</a:t>
            </a:r>
            <a:r>
              <a:rPr lang="ru-RU" dirty="0"/>
              <a:t> в профессии. Около 80-90% участников приглашают в штат после стажировки.</a:t>
            </a:r>
          </a:p>
          <a:p>
            <a:r>
              <a:rPr lang="ru-RU" dirty="0"/>
              <a:t>Стажировку можно проходить где угодно. Но если не получается найти место</a:t>
            </a:r>
            <a:r>
              <a:rPr lang="en-US" dirty="0"/>
              <a:t>, </a:t>
            </a:r>
            <a:r>
              <a:rPr lang="ru-RU" dirty="0"/>
              <a:t>то коллеги из Школы 21 ему помогают. Готовая мастер классы</a:t>
            </a:r>
            <a:r>
              <a:rPr lang="en-US" dirty="0"/>
              <a:t>, </a:t>
            </a:r>
            <a:r>
              <a:rPr lang="ru-RU" dirty="0"/>
              <a:t>смотрят резюме и приводят гостей из индустрии чтобы познакомить с ними. </a:t>
            </a:r>
          </a:p>
          <a:p>
            <a:endParaRPr lang="ru-RU" dirty="0"/>
          </a:p>
          <a:p>
            <a:r>
              <a:rPr lang="ru-RU" dirty="0"/>
              <a:t>Поступление на основное обучение с 18 лет</a:t>
            </a:r>
            <a:r>
              <a:rPr lang="en-US" dirty="0"/>
              <a:t>, </a:t>
            </a:r>
            <a:r>
              <a:rPr lang="ru-RU" dirty="0"/>
              <a:t>интенсив можно пройти с 17 лет. Верхней границы возраста нет</a:t>
            </a:r>
            <a:r>
              <a:rPr lang="en-US" dirty="0"/>
              <a:t>, </a:t>
            </a:r>
            <a:r>
              <a:rPr lang="ru-RU" dirty="0"/>
              <a:t>есть даже участники которым 60+ лет.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8F54-774A-2141-B878-B326528D7DB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62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Образовательный маркетплейс с курсами на л</a:t>
            </a:r>
            <a:r>
              <a:rPr lang="ru-RU" dirty="0" smtClean="0"/>
              <a:t>юбой </a:t>
            </a:r>
            <a:r>
              <a:rPr lang="ru-RU" dirty="0"/>
              <a:t>вкус, от творчества до </a:t>
            </a:r>
            <a:r>
              <a:rPr lang="ru-RU" dirty="0" err="1"/>
              <a:t>айти</a:t>
            </a:r>
            <a:endParaRPr lang="ru-RU" dirty="0"/>
          </a:p>
          <a:p>
            <a:r>
              <a:rPr lang="ru-RU" dirty="0"/>
              <a:t>развить как </a:t>
            </a:r>
            <a:r>
              <a:rPr lang="ru-RU" dirty="0" err="1"/>
              <a:t>хард</a:t>
            </a:r>
            <a:r>
              <a:rPr lang="ru-RU" dirty="0"/>
              <a:t>, так и софт скиллы, получить компетенции для новой профессии, провести время с пользой или найти свое призвание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99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Хочешь построить карьеру в </a:t>
            </a:r>
            <a:r>
              <a:rPr lang="ru-RU" dirty="0" err="1"/>
              <a:t>Сбере</a:t>
            </a:r>
            <a:r>
              <a:rPr lang="ru-RU" dirty="0"/>
              <a:t>, пройти у нас стажировку или узнать больше о требованиях к кандидатам и прохождении отбора? Подписывайся на нашу рассылку и два раза в месяц ты будешь получать самые свежие вакансии и актуальные новости о наших студенческих активностях.</a:t>
            </a:r>
            <a:r>
              <a:rPr lang="en-US" dirty="0"/>
              <a:t> </a:t>
            </a:r>
            <a:r>
              <a:rPr lang="ru-RU" dirty="0"/>
              <a:t>Вакансии, советы об отборе и карьерные мероприятия. Подписывайся, чтобы быть первым.</a:t>
            </a:r>
            <a:r>
              <a:rPr lang="en-US" dirty="0"/>
              <a:t> </a:t>
            </a:r>
            <a:r>
              <a:rPr lang="ru-RU" dirty="0"/>
              <a:t>Мы против спама и не будем беспокоить вас чаще двух раз в месяц</a:t>
            </a:r>
            <a:r>
              <a:rPr lang="en-US" dirty="0"/>
              <a:t>. </a:t>
            </a:r>
            <a:r>
              <a:rPr lang="ru-RU" dirty="0"/>
              <a:t>Только актуальные вакансии. Они попадают к нам сразу же от лидеров направлений.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Альянс создан в 2019 году, чтобы быть драйвером развития ИИ в России и обеспечивать технологическое лидерство и рост бизнеса компаний-участников Альянса.</a:t>
            </a:r>
          </a:p>
          <a:p>
            <a:pPr algn="l" fontAlgn="base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Текущий фокус на расширении внедрения эффективных AI-решений в отраслях.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Navigo"/>
              </a:rPr>
              <a:t>Развитие компетенций специалистов в области искусственного интеллекта является ключевым направлением в работе Альянса.</a:t>
            </a:r>
            <a:r>
              <a:rPr lang="en-US" b="0" i="0" dirty="0">
                <a:solidFill>
                  <a:srgbClr val="000000"/>
                </a:solidFill>
                <a:effectLst/>
                <a:latin typeface="Navigo"/>
              </a:rPr>
              <a:t> </a:t>
            </a:r>
            <a:r>
              <a:rPr lang="ru-RU" b="0" i="0" dirty="0">
                <a:solidFill>
                  <a:srgbClr val="2F57F6"/>
                </a:solidFill>
                <a:effectLst/>
                <a:latin typeface="Navigo"/>
              </a:rPr>
              <a:t>Наша цель — помогать молодым талантам расти и профессионально развиваться уже во время обучения в вузе.</a:t>
            </a:r>
            <a:endParaRPr lang="ru-RU" b="0" i="0" dirty="0">
              <a:solidFill>
                <a:srgbClr val="000000"/>
              </a:solidFill>
              <a:effectLst/>
              <a:latin typeface="Navigo"/>
            </a:endParaRPr>
          </a:p>
          <a:p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3F48"/>
              </a:solidFill>
              <a:effectLst/>
              <a:uLnTx/>
              <a:uFillTx/>
              <a:latin typeface="SB Sans Display Semibold" panose="020B0503040504020204" pitchFamily="34" charset="0"/>
              <a:ea typeface="+mn-ea"/>
              <a:cs typeface="SB Sans Display Semibold" panose="020B0503040504020204" pitchFamily="34" charset="0"/>
            </a:endParaRPr>
          </a:p>
          <a:p>
            <a:pPr algn="l" fontAlgn="base"/>
            <a:r>
              <a:rPr lang="ru-RU" b="0" i="0" dirty="0">
                <a:solidFill>
                  <a:srgbClr val="000000"/>
                </a:solidFill>
                <a:effectLst/>
                <a:latin typeface="Navigo"/>
              </a:rPr>
              <a:t>Эксперты Альянса проводят аккредитацию программ по направлению искусственного интеллекта. В феврале 2021 года Альянс получил от Министерства науки и высшего образования Российской Федерации право на проведение профессионально-общественной аккредитации (ПОА) программ высшего образования и дополнительных профессиональных программ.</a:t>
            </a: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Navigo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Сбер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является одним из создателей Альянса в сфере искусственного интеллекта. Альянс ИИ объединяет ведущие технологические компании для совместного развития их компетенций и ускоренного внедрения искусственного интеллекта в образовании, научных исследованиях и в практической деятельности бизнеса. Компании — участники Альянса изначально были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Сбер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«Газпром нефть», Яндекс, Mail.ru Group, МТС и РФПИ. Текущий список расширился (на слайде).</a:t>
            </a:r>
          </a:p>
          <a:p>
            <a:pPr indent="450215" algn="just">
              <a:lnSpc>
                <a:spcPct val="115000"/>
              </a:lnSpc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Инструменты, позволяющие Альянсу действенно помогать учебным заведениям повышать уровень подготовки выпускников для работы в сфере искусственного интеллекта: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базовая модель профессий и компетенций по ИИ;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образовательный модуль «Системы искусственного интеллекта» для включения в образовательные программы, планируемые к реализации в 2022/23 учебном году (письмо во вложении);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профессионально-общественной аккредитации (ПОА) программ высшего образования и дополнительных профессиональных программ по ИИ;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 для преподавателей, которые уже ведут дисциплины, связанные с искусственным интеллектом, или дисциплины по смежным тематикам.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fontAlgn="base"/>
            <a:endParaRPr lang="ru-RU" b="0" i="0" dirty="0">
              <a:solidFill>
                <a:srgbClr val="000000"/>
              </a:solidFill>
              <a:effectLst/>
              <a:latin typeface="Navigo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Navigo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Navigo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Образовательный Модуль «Системы ИИ»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- модуль разработан министерством Альянса совместно с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МинОбром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. </a:t>
            </a:r>
            <a:r>
              <a:rPr lang="ru-RU" b="0" i="0" dirty="0">
                <a:solidFill>
                  <a:srgbClr val="1A1A1A"/>
                </a:solidFill>
                <a:effectLst/>
                <a:latin typeface="PT Serif" panose="020A0603040505020204" pitchFamily="18" charset="-52"/>
              </a:rPr>
              <a:t>Российские вузы включат модуль "Системы искусственного интеллекта" в образовательные программы в следующем учебном году. На модуль будет отведено 72 часа. Он предусматривает разные уровни подготовки, например, для технических и нетехнических специальностей или "базовый", "продвинутый" и "экспертный". В том числе в него войдут дисциплины: "Основы программирования на Python", "Математический анализ", "Линейная алгебра", "Теория вероятностей и математическая статистика".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PT Serif" panose="020A0603040505020204" pitchFamily="18" charset="-52"/>
              <a:ea typeface="+mn-ea"/>
              <a:cs typeface="SB Sans Display Semibold" panose="020B0503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Первый в России Рейтинг вузов по ИИ</a:t>
            </a:r>
            <a:r>
              <a:rPr kumimoji="0" lang="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 -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Альянс в сфере ИИ запускает первый в России рейтинг вузов по качеству подготовки ML- и DS-специалистов.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В ходе международной конференции AI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Journey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 2022, организованной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Сбером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, Заместитель Председателя Правительства Российской Федерации Дмитрий Чернышенко и Первый заместитель Председателя Правления Сбербанка Александр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Ведяхин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23F48"/>
                </a:solidFill>
                <a:effectLst/>
                <a:uLnTx/>
                <a:uFillTx/>
                <a:latin typeface="SB Sans Display Semibold" panose="020B0503040504020204" pitchFamily="34" charset="0"/>
                <a:ea typeface="+mn-ea"/>
                <a:cs typeface="SB Sans Display Semibold" panose="020B0503040504020204" pitchFamily="34" charset="0"/>
              </a:rPr>
              <a:t> анонсировали старт первого в стране исследования современной российской системы подготовки специалистов в области науки о данных и машинного обучения (DS/ML), которое проведет Альянс в сфере искусственного интеллекта. По результатам опроса работодателей и студентов, а также опираясь на данные по вузам из открытых источников, эксперты Альянса составят публичный рейтинг высших учебных заведений, которым смогут воспользоваться абитуриенты при выборе программы обучения. Вузы, попавшие в рейтинг Альянса в сфере ИИ, смогут оценить свои сильные стороны и определить перспективные точки роста, сделав акцент на обучении компетенциям, наиболее значимым для выпускников при трудоустройстве.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3F48"/>
              </a:solidFill>
              <a:effectLst/>
              <a:uLnTx/>
              <a:uFillTx/>
              <a:latin typeface="SB Sans Display Semibold" panose="020B0503040504020204" pitchFamily="34" charset="0"/>
              <a:ea typeface="+mn-ea"/>
              <a:cs typeface="SB Sans Display Semibold" panose="020B0503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3F48"/>
              </a:solidFill>
              <a:effectLst/>
              <a:uLnTx/>
              <a:uFillTx/>
              <a:latin typeface="SB Sans Display Semibold" panose="020B0503040504020204" pitchFamily="34" charset="0"/>
              <a:ea typeface="+mn-ea"/>
              <a:cs typeface="SB Sans Display Semibold" panose="020B0503040504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0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ru-RU" b="0" i="0" dirty="0">
                <a:effectLst/>
                <a:latin typeface="SBSansDisplay"/>
              </a:rPr>
              <a:t>IT-акселератор </a:t>
            </a:r>
            <a:r>
              <a:rPr lang="ru-RU" b="0" i="0" dirty="0" err="1">
                <a:effectLst/>
                <a:latin typeface="SBSansDisplay"/>
              </a:rPr>
              <a:t>Сбера</a:t>
            </a:r>
            <a:r>
              <a:rPr lang="ru-RU" b="0" i="0" dirty="0">
                <a:effectLst/>
                <a:latin typeface="SBSansDisplay"/>
              </a:rPr>
              <a:t> </a:t>
            </a:r>
            <a:r>
              <a:rPr lang="en-US" b="0" i="0" dirty="0" err="1">
                <a:effectLst/>
                <a:latin typeface="SBSansDisplay"/>
              </a:rPr>
              <a:t>Sber</a:t>
            </a:r>
            <a:r>
              <a:rPr lang="en-US" b="0" i="0" dirty="0">
                <a:effectLst/>
                <a:latin typeface="SBSansDisplay"/>
              </a:rPr>
              <a:t> 500</a:t>
            </a:r>
            <a:endParaRPr lang="ru-RU" b="0" i="0" dirty="0">
              <a:effectLst/>
              <a:latin typeface="SBSansDisplay"/>
            </a:endParaRPr>
          </a:p>
          <a:p>
            <a:pPr algn="l" fontAlgn="ctr"/>
            <a:r>
              <a:rPr lang="ru-RU" b="0" i="0" dirty="0">
                <a:solidFill>
                  <a:srgbClr val="FFFFFF"/>
                </a:solidFill>
                <a:effectLst/>
                <a:latin typeface="SBSansDisplay"/>
              </a:rPr>
              <a:t>Уникальная программа, основанная</a:t>
            </a:r>
            <a:r>
              <a:rPr lang="en-US" b="0" i="0" dirty="0">
                <a:solidFill>
                  <a:srgbClr val="FFFFFF"/>
                </a:solidFill>
                <a:effectLst/>
                <a:latin typeface="SBSansDisplay"/>
              </a:rPr>
              <a:t> </a:t>
            </a:r>
            <a:r>
              <a:rPr lang="ru-RU" b="0" i="0" dirty="0">
                <a:solidFill>
                  <a:srgbClr val="FFFFFF"/>
                </a:solidFill>
                <a:effectLst/>
                <a:latin typeface="SBSansDisplay"/>
              </a:rPr>
              <a:t>на синергии бизнес-культур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SBSansDisplay"/>
              </a:rPr>
              <a:t>Сбера</a:t>
            </a:r>
            <a:r>
              <a:rPr lang="ru-RU" b="0" i="0" dirty="0">
                <a:solidFill>
                  <a:srgbClr val="FFFFFF"/>
                </a:solidFill>
                <a:effectLst/>
                <a:latin typeface="SBSansDisplay"/>
              </a:rPr>
              <a:t> и опытных венчурных игроков зарубежного рынка</a:t>
            </a:r>
            <a:r>
              <a:rPr lang="en-US" b="0" i="0" dirty="0">
                <a:solidFill>
                  <a:srgbClr val="FFFFFF"/>
                </a:solidFill>
                <a:effectLst/>
                <a:latin typeface="SBSansDisplay"/>
              </a:rPr>
              <a:t>. </a:t>
            </a:r>
            <a:r>
              <a:rPr lang="ru-RU" b="0" i="0" dirty="0">
                <a:solidFill>
                  <a:srgbClr val="FFFFFF"/>
                </a:solidFill>
                <a:effectLst/>
                <a:latin typeface="SBSansDisplay"/>
              </a:rPr>
              <a:t>Развивайте проекты через опыт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SBSansDisplay"/>
              </a:rPr>
              <a:t>Сбера</a:t>
            </a:r>
            <a:r>
              <a:rPr lang="ru-RU" b="0" i="0" dirty="0">
                <a:solidFill>
                  <a:srgbClr val="FFFFFF"/>
                </a:solidFill>
                <a:effectLst/>
                <a:latin typeface="SBSansDisplay"/>
              </a:rPr>
              <a:t> - сильнейшей в России технологической компании, и команды международных предпринимателей и экспертов</a:t>
            </a:r>
          </a:p>
          <a:p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Акселератор — это возможность для молодых предпринимателей:</a:t>
            </a:r>
          </a:p>
          <a:p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— получить инвестиции,</a:t>
            </a:r>
          </a:p>
          <a:p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— получить знания и опыт от менторов со всего мира,</a:t>
            </a:r>
          </a:p>
          <a:p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— рассказать про свой продукт крупнейшим заказчикам и фондам,</a:t>
            </a:r>
          </a:p>
          <a:p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— запустить пилот с компаниями экосистемы </a:t>
            </a:r>
            <a:r>
              <a:rPr lang="ru-RU" b="0" i="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Сбера</a:t>
            </a:r>
            <a:r>
              <a:rPr lang="ru-RU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AIRI - научно-исследовательский институт искусственного интеллекта</a:t>
            </a:r>
          </a:p>
          <a:p>
            <a:r>
              <a:rPr lang="ru-RU" dirty="0"/>
              <a:t>Миссия AIRI - создание универсальных систем искусственного интеллекта, решающих задачи реального мира</a:t>
            </a:r>
          </a:p>
          <a:p>
            <a:r>
              <a:rPr lang="ru-RU" dirty="0"/>
              <a:t>Научные исследования — наш вклад в развитие искусственного интеллекта</a:t>
            </a:r>
          </a:p>
          <a:p>
            <a:r>
              <a:rPr lang="ru-RU" dirty="0"/>
              <a:t>Учение </a:t>
            </a:r>
            <a:r>
              <a:rPr lang="en-US" dirty="0"/>
              <a:t>AIRI </a:t>
            </a:r>
            <a:r>
              <a:rPr lang="ru-RU" dirty="0"/>
              <a:t>ищут ответ на самые сложные и интересные вызовы, которые стоят перед человечеством и наукой. Результатами своей работы они делятся в известных журналах и на конференциях</a:t>
            </a:r>
            <a:r>
              <a:rPr lang="en-US" dirty="0"/>
              <a:t>, </a:t>
            </a:r>
            <a:r>
              <a:rPr lang="ru-RU" b="0" i="0" dirty="0">
                <a:solidFill>
                  <a:srgbClr val="161C27"/>
                </a:solidFill>
                <a:effectLst/>
                <a:latin typeface="Inter" panose="02000503000000020004" pitchFamily="2" charset="0"/>
              </a:rPr>
              <a:t>регулярно выступают на конференциях, участвуют в соревнованиях по искусственному интеллекту, проводят собственные научные семинары и развивающие мероприятия.</a:t>
            </a:r>
          </a:p>
          <a:p>
            <a:endParaRPr lang="ru-RU" b="0" i="0" dirty="0">
              <a:solidFill>
                <a:srgbClr val="161C27"/>
              </a:solidFill>
              <a:effectLst/>
              <a:latin typeface="Inter" panose="02000503000000020004" pitchFamily="2" charset="0"/>
            </a:endParaRPr>
          </a:p>
          <a:p>
            <a:pPr algn="l" fontAlgn="base"/>
            <a:r>
              <a:rPr lang="ru-RU" b="0" i="0" dirty="0">
                <a:solidFill>
                  <a:srgbClr val="161C27"/>
                </a:solidFill>
                <a:effectLst/>
                <a:latin typeface="Inter" panose="02000503000000020004" pitchFamily="2" charset="0"/>
              </a:rPr>
              <a:t>ИТ-хабы </a:t>
            </a:r>
            <a:r>
              <a:rPr lang="ru-RU" b="0" i="0" dirty="0" err="1">
                <a:solidFill>
                  <a:srgbClr val="161C27"/>
                </a:solidFill>
                <a:effectLst/>
                <a:latin typeface="Inter" panose="02000503000000020004" pitchFamily="2" charset="0"/>
              </a:rPr>
              <a:t>Сбера</a:t>
            </a:r>
            <a:r>
              <a:rPr lang="ru-RU" b="0" i="0" dirty="0">
                <a:solidFill>
                  <a:srgbClr val="161C27"/>
                </a:solidFill>
                <a:effectLst/>
                <a:latin typeface="Inter" panose="02000503000000020004" pitchFamily="2" charset="0"/>
              </a:rPr>
              <a:t> - </a:t>
            </a:r>
            <a:r>
              <a:rPr lang="ru-RU" b="0" i="0" dirty="0">
                <a:solidFill>
                  <a:srgbClr val="000000"/>
                </a:solidFill>
                <a:effectLst/>
                <a:latin typeface="var(--plasma-typo-h3-font-family)"/>
              </a:rPr>
              <a:t>новые комфортные офисы, которые адаптированы под формат гибридной работы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SB Sans Text" panose="020B0503040504020204" pitchFamily="34" charset="-52"/>
                <a:hlinkClick r:id="rId3"/>
              </a:rPr>
              <a:t/>
            </a:r>
            <a:br>
              <a:rPr lang="ru-RU" b="0" i="0" u="none" strike="noStrike" dirty="0">
                <a:solidFill>
                  <a:srgbClr val="000000"/>
                </a:solidFill>
                <a:effectLst/>
                <a:latin typeface="SB Sans Text" panose="020B0503040504020204" pitchFamily="34" charset="-52"/>
                <a:hlinkClick r:id="rId3"/>
              </a:rPr>
            </a:br>
            <a:endParaRPr lang="ru-RU" b="0" i="0" dirty="0">
              <a:solidFill>
                <a:srgbClr val="161C27"/>
              </a:solidFill>
              <a:effectLst/>
              <a:latin typeface="Inter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7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2021 год Правительство запустило крупнейшую в России программу по развитию ИИ – создание в 6 ведущих университетах и институтах Исследовательских Центров ИИ с общим финансирование в 7 млрд </a:t>
            </a:r>
            <a:r>
              <a:rPr lang="ru-RU" dirty="0" err="1"/>
              <a:t>руб</a:t>
            </a:r>
            <a:r>
              <a:rPr lang="ru-RU" dirty="0"/>
              <a:t> для 2024 года.</a:t>
            </a:r>
            <a:br>
              <a:rPr lang="ru-RU" dirty="0"/>
            </a:br>
            <a:r>
              <a:rPr lang="ru-RU" dirty="0"/>
              <a:t>Мы работаем с Центрами ИИ на базе </a:t>
            </a:r>
            <a:r>
              <a:rPr lang="ru-RU" dirty="0" err="1"/>
              <a:t>Сколтеха</a:t>
            </a:r>
            <a:r>
              <a:rPr lang="ru-RU" dirty="0"/>
              <a:t>, Вышки и Физтеха в формате индустриального партнерства.</a:t>
            </a:r>
          </a:p>
          <a:p>
            <a:r>
              <a:rPr lang="ru-RU" dirty="0"/>
              <a:t>Наше вклад в финансирование Центров - это 240 млн рублей в год до 2024 года, целевым образом выделенных на решение наукоемких задач Сбера.</a:t>
            </a:r>
          </a:p>
        </p:txBody>
      </p:sp>
    </p:spTree>
    <p:extLst>
      <p:ext uri="{BB962C8B-B14F-4D97-AF65-F5344CB8AC3E}">
        <p14:creationId xmlns:p14="http://schemas.microsoft.com/office/powerpoint/2010/main" val="423911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0a43a97e4_0_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rtl="0"/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Что это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нейросетевой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 ансамбль моделей, в котором тексты генерируются языковой моделью ruGPT-3.5, а изображения – моделью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Kandinsky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.</a:t>
            </a:r>
          </a:p>
          <a:p>
            <a:pPr algn="l" rtl="0"/>
            <a:endParaRPr lang="ru-RU" b="0" i="0" dirty="0">
              <a:solidFill>
                <a:srgbClr val="000000"/>
              </a:solidFill>
              <a:effectLst/>
              <a:latin typeface="SB Sans Text" panose="020B0503040504020204" pitchFamily="34" charset="-52"/>
            </a:endParaRPr>
          </a:p>
          <a:p>
            <a:pPr algn="l" rtl="0"/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Что модель ruGPT-3.5 обучалась на сотнях тысяч книг, статей, документов и других текстов.</a:t>
            </a:r>
          </a:p>
          <a:p>
            <a:pPr algn="l" rtl="0"/>
            <a:endParaRPr lang="ru-RU" b="0" i="0" dirty="0">
              <a:solidFill>
                <a:srgbClr val="000000"/>
              </a:solidFill>
              <a:effectLst/>
              <a:latin typeface="SB Sans Text" panose="020B0503040504020204" pitchFamily="34" charset="-52"/>
            </a:endParaRPr>
          </a:p>
          <a:p>
            <a:pPr algn="l" rtl="0"/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ruGPT-3.5 обучалась на кластере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Кристофари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 на сотнях видеокарт. Основной этап обучения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претрейн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) занимает около 98% процентов всего времени обучения, после чего модель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дообучается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 на инструкциях, чтобы она могла работать в режиме виртуального ассистента.</a:t>
            </a:r>
          </a:p>
          <a:p>
            <a:pPr algn="l" rtl="0"/>
            <a:endParaRPr lang="ru-RU" b="0" i="0" dirty="0">
              <a:solidFill>
                <a:srgbClr val="000000"/>
              </a:solidFill>
              <a:effectLst/>
              <a:latin typeface="SB Sans Text" panose="020B0503040504020204" pitchFamily="34" charset="-52"/>
            </a:endParaRPr>
          </a:p>
          <a:p>
            <a:pPr algn="l" rtl="0"/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Модель после основного этапа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претрейн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) было решено выложить в открытый доступ для сообщества.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SB Sans Text" panose="020B0503040504020204" pitchFamily="34" charset="-52"/>
                <a:hlinkClick r:id="rId3"/>
              </a:rPr>
              <a:t>https://huggingface.co/ai-forever/ruGPT-3.5-13B</a:t>
            </a:r>
            <a:endParaRPr lang="ru-RU" b="0" i="0" u="none" strike="noStrike" dirty="0">
              <a:solidFill>
                <a:srgbClr val="000000"/>
              </a:solidFill>
              <a:effectLst/>
              <a:latin typeface="SB Sans Text" panose="020B0503040504020204" pitchFamily="34" charset="-52"/>
            </a:endParaRPr>
          </a:p>
          <a:p>
            <a:pPr algn="l" rtl="0"/>
            <a:endParaRPr lang="ru-RU" b="0" i="0" dirty="0">
              <a:solidFill>
                <a:srgbClr val="000000"/>
              </a:solidFill>
              <a:effectLst/>
              <a:latin typeface="SB Sans Text" panose="020B0503040504020204" pitchFamily="34" charset="-52"/>
            </a:endParaRPr>
          </a:p>
          <a:p>
            <a:pPr algn="l" rtl="0"/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GigaChat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 постоянно развивается, сейчас обучается новая, более емкая модель и идут исследования по добавлению новых режимов ассистента. Например, мультимодальный диалог, который дает возможность загружать свои изображения и использовать при общении с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GigaChat’ом</a:t>
            </a:r>
            <a:r>
              <a:rPr lang="ru-RU" b="0" i="0" dirty="0">
                <a:solidFill>
                  <a:srgbClr val="000000"/>
                </a:solidFill>
                <a:effectLst/>
                <a:latin typeface="SB Sans Text" panose="020B0503040504020204" pitchFamily="34" charset="-52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g260a43a97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СберАвтоТех</a:t>
            </a:r>
            <a:r>
              <a:rPr lang="ru-RU" dirty="0"/>
              <a:t> — дочерняя компания </a:t>
            </a:r>
            <a:r>
              <a:rPr lang="ru-RU" dirty="0" err="1"/>
              <a:t>Сбера</a:t>
            </a:r>
            <a:r>
              <a:rPr lang="ru-RU" dirty="0"/>
              <a:t>, занимающаяся разработкой технологии автономного вождения, адаптируемой к различным  видам транспорта: от легковых автомобилей до грузовиков. </a:t>
            </a:r>
          </a:p>
          <a:p>
            <a:endParaRPr lang="ru-RU" dirty="0"/>
          </a:p>
          <a:p>
            <a:r>
              <a:rPr lang="ru-RU" dirty="0"/>
              <a:t>Технология автономного вождения изменит нашу жизнь к лучшему: беспилотный общественный транспорт станет безопаснее  и комфортнее, а доставка грузов — быстрее и эффективнее.</a:t>
            </a:r>
          </a:p>
          <a:p>
            <a:endParaRPr lang="ru-RU" dirty="0"/>
          </a:p>
          <a:p>
            <a:r>
              <a:rPr lang="ru-RU" dirty="0"/>
              <a:t>Все работы ведутся в собственном инжиниринговом центре в Москве и  в офисе в Санкт-Петербурге, где размещаются конструкторское бюро, команды разработчиков и эксплуатации, разработка  софта и алгоритмов. </a:t>
            </a:r>
          </a:p>
          <a:p>
            <a:endParaRPr lang="ru-RU" dirty="0"/>
          </a:p>
          <a:p>
            <a:r>
              <a:rPr lang="ru-RU" dirty="0"/>
              <a:t>Испытания проводятся на собственном Полигоне.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98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вы хотите в будущем присоединиться к команде, отсканируйте </a:t>
            </a:r>
            <a:r>
              <a:rPr lang="ru-RU" dirty="0" err="1"/>
              <a:t>куар</a:t>
            </a:r>
            <a:r>
              <a:rPr lang="ru-RU" dirty="0"/>
              <a:t>-код, напишите письмо по указанному адресу и вас запишут в пул кандидатов на стажировку.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нас в </a:t>
            </a:r>
            <a:r>
              <a:rPr lang="ru-RU" dirty="0" err="1"/>
              <a:t>Сбере</a:t>
            </a:r>
            <a:r>
              <a:rPr lang="ru-RU" dirty="0"/>
              <a:t> есть подразделение </a:t>
            </a:r>
            <a:r>
              <a:rPr lang="ru-RU" dirty="0" err="1"/>
              <a:t>СберДевайсов</a:t>
            </a:r>
            <a:r>
              <a:rPr lang="ru-RU" dirty="0"/>
              <a:t>. Есть </a:t>
            </a:r>
            <a:r>
              <a:rPr lang="ru-RU" dirty="0" err="1"/>
              <a:t>нескольк</a:t>
            </a:r>
            <a:r>
              <a:rPr lang="ru-RU" dirty="0"/>
              <a:t> направлений за которыми отвечают </a:t>
            </a:r>
            <a:r>
              <a:rPr lang="ru-RU" dirty="0" err="1"/>
              <a:t>СберДевайсы</a:t>
            </a:r>
            <a:r>
              <a:rPr lang="ru-RU" dirty="0"/>
              <a:t>. Это Виртуальный ассистент</a:t>
            </a:r>
            <a:r>
              <a:rPr lang="en-US" dirty="0"/>
              <a:t>, </a:t>
            </a:r>
            <a:r>
              <a:rPr lang="ru-RU" dirty="0"/>
              <a:t>который встраивается не только в устройствах</a:t>
            </a:r>
            <a:r>
              <a:rPr lang="en-US" dirty="0"/>
              <a:t>, </a:t>
            </a:r>
            <a:r>
              <a:rPr lang="ru-RU" dirty="0"/>
              <a:t>но и на различные платформы</a:t>
            </a:r>
            <a:r>
              <a:rPr lang="en-US" dirty="0"/>
              <a:t>,</a:t>
            </a:r>
            <a:r>
              <a:rPr lang="ru-RU" dirty="0"/>
              <a:t> он есть например в </a:t>
            </a:r>
            <a:r>
              <a:rPr lang="ru-RU" dirty="0" err="1"/>
              <a:t>СБОЛе</a:t>
            </a:r>
            <a:r>
              <a:rPr lang="ru-RU" dirty="0"/>
              <a:t>.</a:t>
            </a:r>
          </a:p>
          <a:p>
            <a:r>
              <a:rPr lang="ru-RU" dirty="0"/>
              <a:t>Цифровой дом – это умный дом</a:t>
            </a:r>
            <a:r>
              <a:rPr lang="en-US" dirty="0"/>
              <a:t>, </a:t>
            </a:r>
            <a:r>
              <a:rPr lang="ru-RU" dirty="0"/>
              <a:t>умные устройства</a:t>
            </a:r>
            <a:r>
              <a:rPr lang="en-US" dirty="0"/>
              <a:t>, </a:t>
            </a:r>
            <a:r>
              <a:rPr lang="ru-RU" dirty="0"/>
              <a:t>которые помогают этим домом управлять.</a:t>
            </a:r>
          </a:p>
          <a:p>
            <a:r>
              <a:rPr lang="ru-RU" dirty="0"/>
              <a:t>Цифровой офис – умные устройства и решения на основе искусственного интеллекта. Сервисы по типу </a:t>
            </a:r>
            <a:r>
              <a:rPr lang="ru-RU" dirty="0" err="1"/>
              <a:t>СберДжазза</a:t>
            </a:r>
            <a:r>
              <a:rPr lang="en-US" dirty="0"/>
              <a:t>, Platform V </a:t>
            </a:r>
            <a:r>
              <a:rPr lang="ru-RU" dirty="0"/>
              <a:t>и т.д.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B5130-1DFC-0248-B748-8C67A526159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7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БАЗОВЫЙ">
    <p:bg>
      <p:bgPr>
        <a:gradFill>
          <a:gsLst>
            <a:gs pos="16000">
              <a:srgbClr val="EEF3FF">
                <a:alpha val="66667"/>
              </a:srgbClr>
            </a:gs>
            <a:gs pos="95000">
              <a:srgbClr val="EEF3FF">
                <a:alpha val="5098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3">
            <a:extLst>
              <a:ext uri="{FF2B5EF4-FFF2-40B4-BE49-F238E27FC236}">
                <a16:creationId xmlns:a16="http://schemas.microsoft.com/office/drawing/2014/main" id="{922CB2E5-8853-4D30-956B-2D3705978E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2735"/>
            <a:ext cx="10363200" cy="4616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ru-RU" sz="3000" b="0" kern="1200" dirty="0">
                <a:solidFill>
                  <a:srgbClr val="323F48"/>
                </a:solidFill>
                <a:latin typeface="+mj-lt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344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835890-CB0B-4960-8C92-30412E0E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8393-47D8-49BA-9B79-56782FFE872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F8195F-635E-4EA9-A983-51DF42C23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EC1CE-7A67-42C0-BAA9-7CA592A8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0659-233E-488A-829F-5F2A9279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1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БАЗОВЫЙ">
  <p:cSld name="1_Title Slide_БАЗОВЫЙ">
    <p:bg>
      <p:bgPr>
        <a:gradFill>
          <a:gsLst>
            <a:gs pos="0">
              <a:srgbClr val="EEF3FF">
                <a:alpha val="66666"/>
              </a:srgbClr>
            </a:gs>
            <a:gs pos="16000">
              <a:srgbClr val="EEF3FF">
                <a:alpha val="66666"/>
              </a:srgbClr>
            </a:gs>
            <a:gs pos="95000">
              <a:srgbClr val="EEF3FF">
                <a:alpha val="50588"/>
              </a:srgbClr>
            </a:gs>
            <a:gs pos="100000">
              <a:srgbClr val="EEF3FF">
                <a:alpha val="50588"/>
              </a:srgbClr>
            </a:gs>
          </a:gsLst>
          <a:lin ang="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609600" y="452735"/>
            <a:ext cx="10363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323F48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1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-  тёмный, чистый, с зелёной подсвет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8">
            <a:extLst>
              <a:ext uri="{FF2B5EF4-FFF2-40B4-BE49-F238E27FC236}">
                <a16:creationId xmlns:a16="http://schemas.microsoft.com/office/drawing/2014/main" id="{DAD172A0-DD43-345D-323F-0F2692B2E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6210" y="-9495880"/>
            <a:ext cx="28138610" cy="28112257"/>
          </a:xfrm>
          <a:prstGeom prst="rect">
            <a:avLst/>
          </a:prstGeom>
        </p:spPr>
      </p:pic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6F65BC4A-574B-CA11-0603-C1DA356A1C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06401"/>
            <a:ext cx="11341099" cy="501650"/>
          </a:xfrm>
          <a:prstGeom prst="rect">
            <a:avLst/>
          </a:prstGeom>
        </p:spPr>
        <p:txBody>
          <a:bodyPr lIns="90000"/>
          <a:lstStyle>
            <a:lvl1pPr>
              <a:lnSpc>
                <a:spcPct val="100000"/>
              </a:lnSpc>
              <a:defRPr lang="ru-RU" sz="2400" kern="1200" dirty="0">
                <a:solidFill>
                  <a:schemeClr val="tx1"/>
                </a:solidFill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defRPr>
            </a:lvl1pPr>
          </a:lstStyle>
          <a:p>
            <a:r>
              <a:rPr lang="ru-RU" dirty="0"/>
              <a:t>Заголовок слайда в одну или 2 строки — 24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0FECAE-33FC-8356-13C2-960CCEFDF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1268412"/>
            <a:ext cx="4139190" cy="409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>
              <a:defRPr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5pPr>
          </a:lstStyle>
          <a:p>
            <a:pPr lvl="0"/>
            <a:r>
              <a:rPr lang="ru-RU" dirty="0"/>
              <a:t>48 </a:t>
            </a:r>
            <a:r>
              <a:rPr lang="en-US" dirty="0"/>
              <a:t>pt</a:t>
            </a:r>
            <a:endParaRPr lang="ru-RU" dirty="0"/>
          </a:p>
          <a:p>
            <a:pPr lvl="1"/>
            <a:r>
              <a:rPr lang="en-US" dirty="0"/>
              <a:t>24 pt</a:t>
            </a:r>
            <a:endParaRPr lang="ru-RU" dirty="0"/>
          </a:p>
          <a:p>
            <a:pPr lvl="2"/>
            <a:r>
              <a:rPr lang="en-US" dirty="0"/>
              <a:t>12 pt</a:t>
            </a:r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BAE6805-2B85-23D8-EC3D-4897021DAFD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5938" y="6335498"/>
            <a:ext cx="8848147" cy="308403"/>
          </a:xfrm>
          <a:prstGeom prst="rect">
            <a:avLst/>
          </a:prstGeom>
        </p:spPr>
        <p:txBody>
          <a:bodyPr lIns="90000"/>
          <a:lstStyle>
            <a:lvl1pPr marL="0" indent="0">
              <a:buNone/>
              <a:defRPr sz="1000">
                <a:solidFill>
                  <a:schemeClr val="bg2">
                    <a:lumMod val="50000"/>
                    <a:lumOff val="5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E1170-7622-71C0-CEFD-DFDF1BE509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913039" y="5506305"/>
            <a:ext cx="1724024" cy="2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9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3861">
          <p15:clr>
            <a:srgbClr val="FBAE40"/>
          </p15:clr>
        </p15:guide>
        <p15:guide id="13" orient="horz" pos="686">
          <p15:clr>
            <a:srgbClr val="FBAE40"/>
          </p15:clr>
        </p15:guide>
        <p15:guide id="22" orient="horz" pos="2387">
          <p15:clr>
            <a:srgbClr val="FBAE40"/>
          </p15:clr>
        </p15:guide>
        <p15:guide id="23" orient="horz" pos="3634">
          <p15:clr>
            <a:srgbClr val="FBAE40"/>
          </p15:clr>
        </p15:guide>
        <p15:guide id="107" orient="horz" pos="187">
          <p15:clr>
            <a:srgbClr val="FBAE40"/>
          </p15:clr>
        </p15:guide>
        <p15:guide id="108" orient="horz" pos="346">
          <p15:clr>
            <a:srgbClr val="FBAE40"/>
          </p15:clr>
        </p15:guide>
        <p15:guide id="109" orient="horz" pos="459">
          <p15:clr>
            <a:srgbClr val="FBAE40"/>
          </p15:clr>
        </p15:guide>
        <p15:guide id="110" orient="horz" pos="572">
          <p15:clr>
            <a:srgbClr val="FBAE40"/>
          </p15:clr>
        </p15:guide>
        <p15:guide id="111" orient="horz" pos="799">
          <p15:clr>
            <a:srgbClr val="FBAE40"/>
          </p15:clr>
        </p15:guide>
        <p15:guide id="112" orient="horz" pos="913">
          <p15:clr>
            <a:srgbClr val="FBAE40"/>
          </p15:clr>
        </p15:guide>
        <p15:guide id="113" orient="horz" pos="1026">
          <p15:clr>
            <a:srgbClr val="FBAE40"/>
          </p15:clr>
        </p15:guide>
        <p15:guide id="114" orient="horz" pos="1139">
          <p15:clr>
            <a:srgbClr val="FBAE40"/>
          </p15:clr>
        </p15:guide>
        <p15:guide id="115" orient="horz" pos="1253">
          <p15:clr>
            <a:srgbClr val="FBAE40"/>
          </p15:clr>
        </p15:guide>
        <p15:guide id="116" orient="horz" pos="1366">
          <p15:clr>
            <a:srgbClr val="FBAE40"/>
          </p15:clr>
        </p15:guide>
        <p15:guide id="117" orient="horz" pos="1480">
          <p15:clr>
            <a:srgbClr val="FBAE40"/>
          </p15:clr>
        </p15:guide>
        <p15:guide id="118" orient="horz" pos="1593">
          <p15:clr>
            <a:srgbClr val="FBAE40"/>
          </p15:clr>
        </p15:guide>
        <p15:guide id="119" orient="horz" pos="1706">
          <p15:clr>
            <a:srgbClr val="FBAE40"/>
          </p15:clr>
        </p15:guide>
        <p15:guide id="120" orient="horz" pos="1820">
          <p15:clr>
            <a:srgbClr val="FBAE40"/>
          </p15:clr>
        </p15:guide>
        <p15:guide id="121" orient="horz" pos="2047">
          <p15:clr>
            <a:srgbClr val="FBAE40"/>
          </p15:clr>
        </p15:guide>
        <p15:guide id="122" orient="horz" pos="2273">
          <p15:clr>
            <a:srgbClr val="FBAE40"/>
          </p15:clr>
        </p15:guide>
        <p15:guide id="123" orient="horz" pos="2500">
          <p15:clr>
            <a:srgbClr val="FBAE40"/>
          </p15:clr>
        </p15:guide>
        <p15:guide id="124" orient="horz" pos="2614">
          <p15:clr>
            <a:srgbClr val="FBAE40"/>
          </p15:clr>
        </p15:guide>
        <p15:guide id="125" orient="horz" pos="2727">
          <p15:clr>
            <a:srgbClr val="FBAE40"/>
          </p15:clr>
        </p15:guide>
        <p15:guide id="126" orient="horz" pos="2840">
          <p15:clr>
            <a:srgbClr val="FBAE40"/>
          </p15:clr>
        </p15:guide>
        <p15:guide id="127" orient="horz" pos="2954">
          <p15:clr>
            <a:srgbClr val="FBAE40"/>
          </p15:clr>
        </p15:guide>
        <p15:guide id="128" orient="horz" pos="3067">
          <p15:clr>
            <a:srgbClr val="FBAE40"/>
          </p15:clr>
        </p15:guide>
        <p15:guide id="129" orient="horz" pos="3181">
          <p15:clr>
            <a:srgbClr val="FBAE40"/>
          </p15:clr>
        </p15:guide>
        <p15:guide id="130" orient="horz" pos="3294">
          <p15:clr>
            <a:srgbClr val="FBAE40"/>
          </p15:clr>
        </p15:guide>
        <p15:guide id="131" orient="horz" pos="3407">
          <p15:clr>
            <a:srgbClr val="FBAE40"/>
          </p15:clr>
        </p15:guide>
        <p15:guide id="132" orient="horz" pos="3521">
          <p15:clr>
            <a:srgbClr val="FBAE40"/>
          </p15:clr>
        </p15:guide>
        <p15:guide id="133" orient="horz" pos="3748">
          <p15:clr>
            <a:srgbClr val="FBAE40"/>
          </p15:clr>
        </p15:guide>
        <p15:guide id="134" orient="horz" pos="3974">
          <p15:clr>
            <a:srgbClr val="FBAE40"/>
          </p15:clr>
        </p15:guide>
        <p15:guide id="135" orient="horz" pos="4088">
          <p15:clr>
            <a:srgbClr val="FBAE40"/>
          </p15:clr>
        </p15:guide>
        <p15:guide id="138" pos="3725">
          <p15:clr>
            <a:srgbClr val="FBAE40"/>
          </p15:clr>
        </p15:guide>
        <p15:guide id="164" pos="3613">
          <p15:clr>
            <a:srgbClr val="FBAE40"/>
          </p15:clr>
        </p15:guide>
        <p15:guide id="165" pos="3500">
          <p15:clr>
            <a:srgbClr val="FBAE40"/>
          </p15:clr>
        </p15:guide>
        <p15:guide id="166" pos="3386">
          <p15:clr>
            <a:srgbClr val="FBAE40"/>
          </p15:clr>
        </p15:guide>
        <p15:guide id="167" pos="3273">
          <p15:clr>
            <a:srgbClr val="FBAE40"/>
          </p15:clr>
        </p15:guide>
        <p15:guide id="168" pos="3160">
          <p15:clr>
            <a:srgbClr val="FBAE40"/>
          </p15:clr>
        </p15:guide>
        <p15:guide id="169" pos="3046">
          <p15:clr>
            <a:srgbClr val="FBAE40"/>
          </p15:clr>
        </p15:guide>
        <p15:guide id="170" pos="2933">
          <p15:clr>
            <a:srgbClr val="FBAE40"/>
          </p15:clr>
        </p15:guide>
        <p15:guide id="171" pos="2818">
          <p15:clr>
            <a:srgbClr val="FBAE40"/>
          </p15:clr>
        </p15:guide>
        <p15:guide id="172" pos="2705">
          <p15:clr>
            <a:srgbClr val="FBAE40"/>
          </p15:clr>
        </p15:guide>
        <p15:guide id="174" pos="2478">
          <p15:clr>
            <a:srgbClr val="FBAE40"/>
          </p15:clr>
        </p15:guide>
        <p15:guide id="175" pos="2365">
          <p15:clr>
            <a:srgbClr val="FBAE40"/>
          </p15:clr>
        </p15:guide>
        <p15:guide id="176" pos="2251">
          <p15:clr>
            <a:srgbClr val="FBAE40"/>
          </p15:clr>
        </p15:guide>
        <p15:guide id="177" pos="2138">
          <p15:clr>
            <a:srgbClr val="FBAE40"/>
          </p15:clr>
        </p15:guide>
        <p15:guide id="178" pos="2025">
          <p15:clr>
            <a:srgbClr val="FBAE40"/>
          </p15:clr>
        </p15:guide>
        <p15:guide id="179" pos="1911">
          <p15:clr>
            <a:srgbClr val="FBAE40"/>
          </p15:clr>
        </p15:guide>
        <p15:guide id="180" pos="1798">
          <p15:clr>
            <a:srgbClr val="FBAE40"/>
          </p15:clr>
        </p15:guide>
        <p15:guide id="181" pos="1684">
          <p15:clr>
            <a:srgbClr val="FBAE40"/>
          </p15:clr>
        </p15:guide>
        <p15:guide id="182" pos="1571">
          <p15:clr>
            <a:srgbClr val="FBAE40"/>
          </p15:clr>
        </p15:guide>
        <p15:guide id="183" pos="1458">
          <p15:clr>
            <a:srgbClr val="FBAE40"/>
          </p15:clr>
        </p15:guide>
        <p15:guide id="184" pos="1232">
          <p15:clr>
            <a:srgbClr val="FBAE40"/>
          </p15:clr>
        </p15:guide>
        <p15:guide id="185" pos="1231">
          <p15:clr>
            <a:srgbClr val="FBAE40"/>
          </p15:clr>
        </p15:guide>
        <p15:guide id="186" pos="1117">
          <p15:clr>
            <a:srgbClr val="FBAE40"/>
          </p15:clr>
        </p15:guide>
        <p15:guide id="187" pos="1004">
          <p15:clr>
            <a:srgbClr val="FBAE40"/>
          </p15:clr>
        </p15:guide>
        <p15:guide id="188" pos="890">
          <p15:clr>
            <a:srgbClr val="FBAE40"/>
          </p15:clr>
        </p15:guide>
        <p15:guide id="189" pos="776">
          <p15:clr>
            <a:srgbClr val="FBAE40"/>
          </p15:clr>
        </p15:guide>
        <p15:guide id="190" pos="663">
          <p15:clr>
            <a:srgbClr val="FBAE40"/>
          </p15:clr>
        </p15:guide>
        <p15:guide id="191" pos="549">
          <p15:clr>
            <a:srgbClr val="FBAE40"/>
          </p15:clr>
        </p15:guide>
        <p15:guide id="192" pos="436">
          <p15:clr>
            <a:srgbClr val="FBAE40"/>
          </p15:clr>
        </p15:guide>
        <p15:guide id="197" pos="3953">
          <p15:clr>
            <a:srgbClr val="FBAE40"/>
          </p15:clr>
        </p15:guide>
        <p15:guide id="198" pos="4067">
          <p15:clr>
            <a:srgbClr val="FBAE40"/>
          </p15:clr>
        </p15:guide>
        <p15:guide id="199" pos="4180">
          <p15:clr>
            <a:srgbClr val="FBAE40"/>
          </p15:clr>
        </p15:guide>
        <p15:guide id="200" pos="4294">
          <p15:clr>
            <a:srgbClr val="FBAE40"/>
          </p15:clr>
        </p15:guide>
        <p15:guide id="201" pos="4407">
          <p15:clr>
            <a:srgbClr val="FBAE40"/>
          </p15:clr>
        </p15:guide>
        <p15:guide id="202" pos="4520">
          <p15:clr>
            <a:srgbClr val="FBAE40"/>
          </p15:clr>
        </p15:guide>
        <p15:guide id="203" pos="4634">
          <p15:clr>
            <a:srgbClr val="FBAE40"/>
          </p15:clr>
        </p15:guide>
        <p15:guide id="204" pos="4747">
          <p15:clr>
            <a:srgbClr val="FBAE40"/>
          </p15:clr>
        </p15:guide>
        <p15:guide id="205" pos="4862">
          <p15:clr>
            <a:srgbClr val="FBAE40"/>
          </p15:clr>
        </p15:guide>
        <p15:guide id="206" pos="4975">
          <p15:clr>
            <a:srgbClr val="FBAE40"/>
          </p15:clr>
        </p15:guide>
        <p15:guide id="208" pos="5202">
          <p15:clr>
            <a:srgbClr val="FBAE40"/>
          </p15:clr>
        </p15:guide>
        <p15:guide id="209" pos="5315">
          <p15:clr>
            <a:srgbClr val="FBAE40"/>
          </p15:clr>
        </p15:guide>
        <p15:guide id="210" pos="5429">
          <p15:clr>
            <a:srgbClr val="FBAE40"/>
          </p15:clr>
        </p15:guide>
        <p15:guide id="211" pos="5542">
          <p15:clr>
            <a:srgbClr val="FBAE40"/>
          </p15:clr>
        </p15:guide>
        <p15:guide id="213" pos="5769">
          <p15:clr>
            <a:srgbClr val="FBAE40"/>
          </p15:clr>
        </p15:guide>
        <p15:guide id="214" pos="5882">
          <p15:clr>
            <a:srgbClr val="FBAE40"/>
          </p15:clr>
        </p15:guide>
        <p15:guide id="215" pos="5996">
          <p15:clr>
            <a:srgbClr val="FBAE40"/>
          </p15:clr>
        </p15:guide>
        <p15:guide id="216" pos="6109">
          <p15:clr>
            <a:srgbClr val="FBAE40"/>
          </p15:clr>
        </p15:guide>
        <p15:guide id="217" pos="6222">
          <p15:clr>
            <a:srgbClr val="FBAE40"/>
          </p15:clr>
        </p15:guide>
        <p15:guide id="219" pos="6449">
          <p15:clr>
            <a:srgbClr val="FBAE40"/>
          </p15:clr>
        </p15:guide>
        <p15:guide id="220" pos="6563">
          <p15:clr>
            <a:srgbClr val="FBAE40"/>
          </p15:clr>
        </p15:guide>
        <p15:guide id="221" pos="6676">
          <p15:clr>
            <a:srgbClr val="FBAE40"/>
          </p15:clr>
        </p15:guide>
        <p15:guide id="222" pos="6790">
          <p15:clr>
            <a:srgbClr val="FBAE40"/>
          </p15:clr>
        </p15:guide>
        <p15:guide id="223" pos="6904">
          <p15:clr>
            <a:srgbClr val="FBAE40"/>
          </p15:clr>
        </p15:guide>
        <p15:guide id="224" pos="7017">
          <p15:clr>
            <a:srgbClr val="FBAE40"/>
          </p15:clr>
        </p15:guide>
        <p15:guide id="226" pos="7131">
          <p15:clr>
            <a:srgbClr val="FBAE40"/>
          </p15:clr>
        </p15:guide>
        <p15:guide id="227" pos="7244">
          <p15:clr>
            <a:srgbClr val="FBAE40"/>
          </p15:clr>
        </p15:guide>
        <p15:guide id="228" pos="325">
          <p15:clr>
            <a:srgbClr val="FBAE40"/>
          </p15:clr>
        </p15:guide>
        <p15:guide id="229" pos="7355">
          <p15:clr>
            <a:srgbClr val="FBAE40"/>
          </p15:clr>
        </p15:guide>
        <p15:guide id="232" pos="211">
          <p15:clr>
            <a:srgbClr val="FBAE40"/>
          </p15:clr>
        </p15:guide>
        <p15:guide id="233" pos="7469">
          <p15:clr>
            <a:srgbClr val="FBAE40"/>
          </p15:clr>
        </p15:guide>
        <p15:guide id="234" orient="horz" pos="1933">
          <p15:clr>
            <a:srgbClr val="FBAE40"/>
          </p15:clr>
        </p15:guide>
        <p15:guide id="235" orient="horz" pos="2160">
          <p15:clr>
            <a:srgbClr val="FBAE40"/>
          </p15:clr>
        </p15:guide>
        <p15:guide id="236" pos="56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>
        <a:defRPr sz="28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06AAC532-9FA0-1A3E-3E1C-67942745E7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06AAC532-9FA0-1A3E-3E1C-67942745E7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AB17FE-B1D5-4B99-3EEE-49A0A3A41A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B2E16-332B-4054-A0C6-BAE2C22E32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3D984-E694-4089-9DE4-09D00B1459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A60E0876-CDA3-32C7-90F6-8F41822FDD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A60E0876-CDA3-32C7-90F6-8F41822FD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93100F7-30AD-47D1-AF76-98B66D0E4E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5BC05A-269A-4B54-97CF-2DAE98E181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752600"/>
            <a:ext cx="8191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C690A5-611D-4377-ABF6-6D039A1BFB5E}"/>
              </a:ext>
            </a:extLst>
          </p:cNvPr>
          <p:cNvSpPr/>
          <p:nvPr/>
        </p:nvSpPr>
        <p:spPr>
          <a:xfrm>
            <a:off x="822325" y="-1022760"/>
            <a:ext cx="762000" cy="762000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0" scaled="0"/>
            </a:gradFill>
            <a:miter lim="400000"/>
          </a:ln>
        </p:spPr>
        <p:txBody>
          <a:bodyPr lIns="180000" tIns="180000" rIns="180000" bIns="180000" rtlCol="0" anchor="ctr">
            <a:spAutoFit/>
          </a:bodyPr>
          <a:lstStyle/>
          <a:p>
            <a:pPr algn="l"/>
            <a:endParaRPr lang="ru-RU" sz="1400" dirty="0">
              <a:solidFill>
                <a:srgbClr val="32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CBE777-78A0-4611-BACD-6E509D2D0F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54502D-77DC-4744-A366-BF82BA71A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A60E0876-CDA3-32C7-90F6-8F41822FDD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A60E0876-CDA3-32C7-90F6-8F41822FDD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older 6">
            <a:extLst>
              <a:ext uri="{FF2B5EF4-FFF2-40B4-BE49-F238E27FC236}">
                <a16:creationId xmlns:a16="http://schemas.microsoft.com/office/drawing/2014/main" id="{1FE56A6F-CB19-6803-E0AB-62D2236BD3F2}"/>
              </a:ext>
            </a:extLst>
          </p:cNvPr>
          <p:cNvSpPr txBox="1">
            <a:spLocks/>
          </p:cNvSpPr>
          <p:nvPr/>
        </p:nvSpPr>
        <p:spPr>
          <a:xfrm>
            <a:off x="8974038" y="6422168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200" smtClean="0">
                <a:solidFill>
                  <a:srgbClr val="44D46F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pPr/>
              <a:t>15</a:t>
            </a:fld>
            <a:endParaRPr lang="ru-RU" sz="1200" dirty="0">
              <a:solidFill>
                <a:srgbClr val="44D46F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2FB86-6539-4DB4-9C6C-2DB4D4EC8B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9E43736-A848-4B29-9D89-5050EDA77C05}"/>
              </a:ext>
            </a:extLst>
          </p:cNvPr>
          <p:cNvSpPr/>
          <p:nvPr/>
        </p:nvSpPr>
        <p:spPr>
          <a:xfrm>
            <a:off x="822325" y="-1022760"/>
            <a:ext cx="762000" cy="762000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0" scaled="0"/>
            </a:gradFill>
            <a:miter lim="400000"/>
          </a:ln>
        </p:spPr>
        <p:txBody>
          <a:bodyPr lIns="180000" tIns="180000" rIns="180000" bIns="180000" rtlCol="0" anchor="ctr">
            <a:spAutoFit/>
          </a:bodyPr>
          <a:lstStyle/>
          <a:p>
            <a:pPr algn="l"/>
            <a:endParaRPr lang="ru-RU" sz="1400" dirty="0">
              <a:solidFill>
                <a:srgbClr val="32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3BBEE-C7F9-4868-BB1C-0C215C59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0DEDF1-9EF4-482C-9CA4-E9ED181FEE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DBAD6D-EEE4-43BF-9407-55991280CB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6B88-D34B-478B-B4DC-FCA1661F43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Объект 45" hidden="1">
            <a:extLst>
              <a:ext uri="{FF2B5EF4-FFF2-40B4-BE49-F238E27FC236}">
                <a16:creationId xmlns:a16="http://schemas.microsoft.com/office/drawing/2014/main" id="{3ED45C2E-D6CA-4072-6D63-EA34B23FD7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46" name="Объект 45" hidden="1">
                        <a:extLst>
                          <a:ext uri="{FF2B5EF4-FFF2-40B4-BE49-F238E27FC236}">
                            <a16:creationId xmlns:a16="http://schemas.microsoft.com/office/drawing/2014/main" id="{3ED45C2E-D6CA-4072-6D63-EA34B23FD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00DDA13F-A2BC-422F-9EEE-4C0B7A841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E114380-FEE1-43DE-9E29-4019AE8D0CF2}"/>
              </a:ext>
            </a:extLst>
          </p:cNvPr>
          <p:cNvSpPr/>
          <p:nvPr/>
        </p:nvSpPr>
        <p:spPr>
          <a:xfrm>
            <a:off x="822325" y="-1022760"/>
            <a:ext cx="762000" cy="762000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0" scaled="0"/>
            </a:gradFill>
            <a:miter lim="400000"/>
          </a:ln>
        </p:spPr>
        <p:txBody>
          <a:bodyPr lIns="180000" tIns="180000" rIns="180000" bIns="180000" rtlCol="0" anchor="ctr">
            <a:spAutoFit/>
          </a:bodyPr>
          <a:lstStyle/>
          <a:p>
            <a:pPr algn="l"/>
            <a:endParaRPr lang="ru-RU" sz="1400" dirty="0">
              <a:solidFill>
                <a:srgbClr val="32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5F1D9-BBA9-4C41-976E-B123523E7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DF55CCA-AB4C-49C2-BD33-73880E85713E}"/>
              </a:ext>
            </a:extLst>
          </p:cNvPr>
          <p:cNvSpPr/>
          <p:nvPr/>
        </p:nvSpPr>
        <p:spPr>
          <a:xfrm>
            <a:off x="822325" y="-1022760"/>
            <a:ext cx="762000" cy="762000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0" scaled="0"/>
            </a:gradFill>
            <a:miter lim="400000"/>
          </a:ln>
        </p:spPr>
        <p:txBody>
          <a:bodyPr lIns="180000" tIns="180000" rIns="180000" bIns="180000" rtlCol="0" anchor="ctr">
            <a:spAutoFit/>
          </a:bodyPr>
          <a:lstStyle/>
          <a:p>
            <a:pPr algn="l"/>
            <a:endParaRPr lang="ru-RU" sz="1400" dirty="0">
              <a:solidFill>
                <a:srgbClr val="32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34562-A971-4602-BFEF-1BE6EB56EF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C7D430D-302E-4D25-AEF9-E0C45A854640}"/>
              </a:ext>
            </a:extLst>
          </p:cNvPr>
          <p:cNvSpPr/>
          <p:nvPr/>
        </p:nvSpPr>
        <p:spPr>
          <a:xfrm>
            <a:off x="822325" y="-1022760"/>
            <a:ext cx="762000" cy="762000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0" scaled="0"/>
            </a:gradFill>
            <a:miter lim="400000"/>
          </a:ln>
        </p:spPr>
        <p:txBody>
          <a:bodyPr lIns="180000" tIns="180000" rIns="180000" bIns="180000" rtlCol="0" anchor="ctr">
            <a:spAutoFit/>
          </a:bodyPr>
          <a:lstStyle/>
          <a:p>
            <a:pPr algn="l"/>
            <a:endParaRPr lang="ru-RU" sz="1400" dirty="0">
              <a:solidFill>
                <a:srgbClr val="32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7A999-D2A4-4677-A7B7-285233448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2ECB504-9933-4136-B1F2-30AE5CD8F127}"/>
              </a:ext>
            </a:extLst>
          </p:cNvPr>
          <p:cNvSpPr/>
          <p:nvPr/>
        </p:nvSpPr>
        <p:spPr>
          <a:xfrm>
            <a:off x="822325" y="-1022760"/>
            <a:ext cx="762000" cy="762000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  <a:ln w="12700">
            <a:gradFill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0" scaled="0"/>
            </a:gradFill>
            <a:miter lim="400000"/>
          </a:ln>
        </p:spPr>
        <p:txBody>
          <a:bodyPr lIns="180000" tIns="180000" rIns="180000" bIns="180000" rtlCol="0" anchor="ctr">
            <a:spAutoFit/>
          </a:bodyPr>
          <a:lstStyle/>
          <a:p>
            <a:pPr algn="l"/>
            <a:endParaRPr lang="ru-RU" sz="1400" dirty="0">
              <a:solidFill>
                <a:srgbClr val="32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1577A-408C-4A9C-9680-4882146C10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D37B3-992B-4293-ABC9-6976C32148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5A1EA-65AE-4B0C-BC6C-3984ED797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7">
            <a:extLst>
              <a:ext uri="{FF2B5EF4-FFF2-40B4-BE49-F238E27FC236}">
                <a16:creationId xmlns:a16="http://schemas.microsoft.com/office/drawing/2014/main" id="{FB6FAE8A-2ECC-3846-A01E-9FA28F0D708E}"/>
              </a:ext>
            </a:extLst>
          </p:cNvPr>
          <p:cNvSpPr txBox="1">
            <a:spLocks/>
          </p:cNvSpPr>
          <p:nvPr/>
        </p:nvSpPr>
        <p:spPr>
          <a:xfrm>
            <a:off x="451693" y="338132"/>
            <a:ext cx="8654208" cy="127730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Sans Display Bold"/>
              <a:cs typeface="SB Sans Display" panose="020B0503040504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BAAE9E-0033-4C7D-8A5A-3FAD91EF0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9CC95E-25FC-4073-B865-7880A44A4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4EF7409-2DFB-4297-9908-5AFC7DA6E9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7E2EE9-A48A-48D5-9FB9-FA0040CD16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E241F3-57F0-4082-917A-2323C90C75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4C92F-7433-403A-B221-D5990D7A9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679FC371-B195-6190-BAEC-B8CCF171BC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679FC371-B195-6190-BAEC-B8CCF171B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Текст 1">
            <a:extLst>
              <a:ext uri="{FF2B5EF4-FFF2-40B4-BE49-F238E27FC236}">
                <a16:creationId xmlns:a16="http://schemas.microsoft.com/office/drawing/2014/main" id="{F03E957D-FD90-4CE2-93E2-F0F36D4E29F3}"/>
              </a:ext>
            </a:extLst>
          </p:cNvPr>
          <p:cNvSpPr txBox="1">
            <a:spLocks/>
          </p:cNvSpPr>
          <p:nvPr/>
        </p:nvSpPr>
        <p:spPr>
          <a:xfrm>
            <a:off x="304800" y="446088"/>
            <a:ext cx="8534400" cy="3921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ru-RU" sz="2400" b="1">
              <a:gradFill>
                <a:gsLst>
                  <a:gs pos="0">
                    <a:schemeClr val="accent2">
                      <a:lumMod val="75000"/>
                    </a:schemeClr>
                  </a:gs>
                  <a:gs pos="40000">
                    <a:schemeClr val="accent4"/>
                  </a:gs>
                  <a:gs pos="75000">
                    <a:schemeClr val="accent3"/>
                  </a:gs>
                  <a:gs pos="100000">
                    <a:schemeClr val="tx2"/>
                  </a:gs>
                </a:gsLst>
                <a:lin ang="0" scaled="0"/>
              </a:gra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8723D-8A43-40D7-8E85-24F98F1844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с одним скругленным углом 19">
            <a:extLst>
              <a:ext uri="{FF2B5EF4-FFF2-40B4-BE49-F238E27FC236}">
                <a16:creationId xmlns:a16="http://schemas.microsoft.com/office/drawing/2014/main" id="{554DBA91-343E-4CDD-B96C-9C69622B720C}"/>
              </a:ext>
            </a:extLst>
          </p:cNvPr>
          <p:cNvSpPr/>
          <p:nvPr/>
        </p:nvSpPr>
        <p:spPr>
          <a:xfrm rot="16200000" flipH="1">
            <a:off x="1275820" y="226782"/>
            <a:ext cx="5105399" cy="6862773"/>
          </a:xfrm>
          <a:prstGeom prst="round1Rect">
            <a:avLst>
              <a:gd name="adj" fmla="val 10377"/>
            </a:avLst>
          </a:prstGeom>
          <a:noFill/>
          <a:ln>
            <a:noFill/>
          </a:ln>
          <a:effectLst>
            <a:outerShdw blurRad="444500" dir="5400000" sx="100210" sy="100210" algn="ctr" rotWithShape="0">
              <a:schemeClr val="accent2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72000" bIns="72000" rtlCol="0" anchor="ctr"/>
          <a:lstStyle/>
          <a:p>
            <a:pPr marL="144000"/>
            <a:endParaRPr lang="ru-RU" sz="1400" dirty="0">
              <a:solidFill>
                <a:srgbClr val="3C3C3C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graphicFrame>
        <p:nvGraphicFramePr>
          <p:cNvPr id="49" name="Объект 48" hidden="1">
            <a:extLst>
              <a:ext uri="{FF2B5EF4-FFF2-40B4-BE49-F238E27FC236}">
                <a16:creationId xmlns:a16="http://schemas.microsoft.com/office/drawing/2014/main" id="{16F2DE9F-CAD7-411E-9677-B78F5726305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49" name="Объект 48" hidden="1">
                        <a:extLst>
                          <a:ext uri="{FF2B5EF4-FFF2-40B4-BE49-F238E27FC236}">
                            <a16:creationId xmlns:a16="http://schemas.microsoft.com/office/drawing/2014/main" id="{16F2DE9F-CAD7-411E-9677-B78F572630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0129ED0-83F9-4DFF-9D78-881491987F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5F8DBB35-B41A-7A51-45EE-BAD1177D3E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5F8DBB35-B41A-7A51-45EE-BAD1177D3E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C95A7904-5F82-404F-89B9-B8FA90744D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01043-16AB-4DCC-BDE1-F96D7239B4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876800"/>
            <a:ext cx="1600200" cy="169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96754-8C74-45BF-AC5D-E3E3163EB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>
            <a:extLst>
              <a:ext uri="{FF2B5EF4-FFF2-40B4-BE49-F238E27FC236}">
                <a16:creationId xmlns:a16="http://schemas.microsoft.com/office/drawing/2014/main" id="{E7D54F0B-291B-F949-8036-309ECB4B477D}"/>
              </a:ext>
            </a:extLst>
          </p:cNvPr>
          <p:cNvSpPr/>
          <p:nvPr/>
        </p:nvSpPr>
        <p:spPr>
          <a:xfrm>
            <a:off x="8196158" y="3313015"/>
            <a:ext cx="3469641" cy="3157523"/>
          </a:xfrm>
          <a:prstGeom prst="ellipse">
            <a:avLst/>
          </a:prstGeom>
          <a:noFill/>
          <a:ln>
            <a:noFill/>
          </a:ln>
          <a:effectLst>
            <a:outerShdw blurRad="444500" dir="5400000" sx="100210" sy="100210" algn="ctr" rotWithShape="0">
              <a:srgbClr val="000000">
                <a:alpha val="1482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4F92DF-A994-4620-68AA-72C76ABA0824}"/>
              </a:ext>
            </a:extLst>
          </p:cNvPr>
          <p:cNvSpPr/>
          <p:nvPr/>
        </p:nvSpPr>
        <p:spPr>
          <a:xfrm>
            <a:off x="7377999" y="7723573"/>
            <a:ext cx="2219418" cy="7157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lang="ru-RU" sz="1400" dirty="0">
              <a:solidFill>
                <a:srgbClr val="3C3C3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63344-42A8-4FC1-B0A1-BED75F35C3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Пользовательские 2">
      <a:dk1>
        <a:srgbClr val="000000"/>
      </a:dk1>
      <a:lt1>
        <a:srgbClr val="FEFFFF"/>
      </a:lt1>
      <a:dk2>
        <a:srgbClr val="A3CD38"/>
      </a:dk2>
      <a:lt2>
        <a:srgbClr val="F2E913"/>
      </a:lt2>
      <a:accent1>
        <a:srgbClr val="0FA8E0"/>
      </a:accent1>
      <a:accent2>
        <a:srgbClr val="0C8AD0"/>
      </a:accent2>
      <a:accent3>
        <a:srgbClr val="45D370"/>
      </a:accent3>
      <a:accent4>
        <a:srgbClr val="20A038"/>
      </a:accent4>
      <a:accent5>
        <a:srgbClr val="FEFFFF"/>
      </a:accent5>
      <a:accent6>
        <a:srgbClr val="F79646"/>
      </a:accent6>
      <a:hlink>
        <a:srgbClr val="3C3C3C"/>
      </a:hlink>
      <a:folHlink>
        <a:srgbClr val="800080"/>
      </a:folHlink>
    </a:clrScheme>
    <a:fontScheme name="Другая 31">
      <a:majorFont>
        <a:latin typeface="SB Sans Display Semibold"/>
        <a:ea typeface=""/>
        <a:cs typeface=""/>
      </a:majorFont>
      <a:minorFont>
        <a:latin typeface="SB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2000"/>
          </a:schemeClr>
        </a:solidFill>
        <a:ln w="12700">
          <a:gradFill>
            <a:gsLst>
              <a:gs pos="0">
                <a:schemeClr val="bg1">
                  <a:alpha val="90000"/>
                </a:schemeClr>
              </a:gs>
              <a:gs pos="100000">
                <a:schemeClr val="bg1">
                  <a:alpha val="60000"/>
                </a:schemeClr>
              </a:gs>
            </a:gsLst>
            <a:lin ang="0" scaled="0"/>
          </a:gradFill>
          <a:miter lim="400000"/>
        </a:ln>
      </a:spPr>
      <a:bodyPr lIns="180000" tIns="180000" rIns="180000" bIns="180000" anchor="ctr">
        <a:spAutoFit/>
      </a:bodyPr>
      <a:lstStyle>
        <a:defPPr algn="l">
          <a:defRPr sz="1400" dirty="0" smtClean="0">
            <a:solidFill>
              <a:srgbClr val="323F48"/>
            </a:solidFill>
            <a:latin typeface="SB Sans Text" panose="020B0503040504020204" pitchFamily="34" charset="-52"/>
            <a:cs typeface="SB Sans Text" panose="020B0503040504020204" pitchFamily="34" charset="-5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48595</TotalTime>
  <Words>3485</Words>
  <Application>Microsoft Office PowerPoint</Application>
  <PresentationFormat>Широкоэкранный</PresentationFormat>
  <Paragraphs>190</Paragraphs>
  <Slides>28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6" baseType="lpstr">
      <vt:lpstr>Calibri</vt:lpstr>
      <vt:lpstr>Inter</vt:lpstr>
      <vt:lpstr>Navigo</vt:lpstr>
      <vt:lpstr>Play</vt:lpstr>
      <vt:lpstr>PT Serif</vt:lpstr>
      <vt:lpstr>Roboto</vt:lpstr>
      <vt:lpstr>SB Sans Display</vt:lpstr>
      <vt:lpstr>SB Sans Display Bold</vt:lpstr>
      <vt:lpstr>SB Sans Display Semibold</vt:lpstr>
      <vt:lpstr>SB Sans Text</vt:lpstr>
      <vt:lpstr>SBSansDisplay</vt:lpstr>
      <vt:lpstr>SBSansDisplay-Regulat</vt:lpstr>
      <vt:lpstr>Symbol</vt:lpstr>
      <vt:lpstr>Times New Roman</vt:lpstr>
      <vt:lpstr>var(--plasma-typo-h3-font-family)</vt:lpstr>
      <vt:lpstr>Wingdings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sb_21_136_pres</dc:subject>
  <dc:creator>BITOBE</dc:creator>
  <cp:lastModifiedBy>Курикалова Анна Ивановна</cp:lastModifiedBy>
  <cp:revision>662</cp:revision>
  <dcterms:created xsi:type="dcterms:W3CDTF">2021-11-22T16:50:00Z</dcterms:created>
  <dcterms:modified xsi:type="dcterms:W3CDTF">2023-09-20T03:02:39Z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2021-11-22T00:00:00Z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2021-11-22T00:00:00Z</vt:filetime>
  </property>
</Properties>
</file>