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9" r:id="rId5"/>
    <p:sldId id="260" r:id="rId6"/>
    <p:sldId id="262" r:id="rId7"/>
    <p:sldId id="261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plotArea>
      <c:layout>
        <c:manualLayout>
          <c:layoutTarget val="inner"/>
          <c:xMode val="edge"/>
          <c:yMode val="edge"/>
          <c:x val="0.14129221347331583"/>
          <c:y val="6.2291601049868764E-2"/>
          <c:w val="0.83288341724812265"/>
          <c:h val="0.731146106736657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5.6269216347956796E-3"/>
                  <c:y val="-0.3555459317585301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3.6437945256842311E-3"/>
                  <c:y val="-9.4051706036745411E-2"/>
                </c:manualLayout>
              </c:layout>
              <c:showVal val="1"/>
            </c:dLbl>
            <c:dLbl>
              <c:idx val="2"/>
              <c:layout>
                <c:manualLayout>
                  <c:x val="3.2362459546925577E-3"/>
                  <c:y val="-4.585731740428997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.00%">
                  <c:v>0.88700000000000001</c:v>
                </c:pt>
                <c:pt idx="1">
                  <c:v>0.153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overlap val="100"/>
        <c:axId val="137155712"/>
        <c:axId val="137157248"/>
      </c:barChart>
      <c:catAx>
        <c:axId val="137155712"/>
        <c:scaling>
          <c:orientation val="minMax"/>
        </c:scaling>
        <c:delete val="1"/>
        <c:axPos val="b"/>
        <c:tickLblPos val="none"/>
        <c:crossAx val="137157248"/>
        <c:crossesAt val="0"/>
        <c:auto val="1"/>
        <c:lblAlgn val="ctr"/>
        <c:lblOffset val="100"/>
      </c:catAx>
      <c:valAx>
        <c:axId val="137157248"/>
        <c:scaling>
          <c:orientation val="minMax"/>
          <c:max val="1"/>
          <c:min val="0"/>
        </c:scaling>
        <c:axPos val="l"/>
        <c:numFmt formatCode="0%" sourceLinked="0"/>
        <c:tickLblPos val="nextTo"/>
        <c:crossAx val="13715571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plotArea>
      <c:layout>
        <c:manualLayout>
          <c:layoutTarget val="inner"/>
          <c:xMode val="edge"/>
          <c:yMode val="edge"/>
          <c:x val="0.13970488006342419"/>
          <c:y val="7.2291666666666671E-2"/>
          <c:w val="0.83288341724812265"/>
          <c:h val="0.731146106736657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2.4522844838569934E-3"/>
                  <c:y val="-0.3449074074074073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2.0565451163264787E-3"/>
                  <c:y val="-6.7129629629629636E-2"/>
                </c:manualLayout>
              </c:layout>
              <c:showVal val="1"/>
            </c:dLbl>
            <c:dLbl>
              <c:idx val="2"/>
              <c:layout>
                <c:manualLayout>
                  <c:x val="3.2362459546925568E-3"/>
                  <c:y val="-6.0437931369689897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7037037037037035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.00%">
                  <c:v>0.84299999999999997</c:v>
                </c:pt>
                <c:pt idx="1">
                  <c:v>8.5999999999999993E-2</c:v>
                </c:pt>
                <c:pt idx="2">
                  <c:v>5.7000000000000002E-2</c:v>
                </c:pt>
                <c:pt idx="3">
                  <c:v>1.4E-2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overlap val="100"/>
        <c:axId val="116299264"/>
        <c:axId val="116300800"/>
      </c:barChart>
      <c:catAx>
        <c:axId val="116299264"/>
        <c:scaling>
          <c:orientation val="minMax"/>
        </c:scaling>
        <c:delete val="1"/>
        <c:axPos val="b"/>
        <c:tickLblPos val="none"/>
        <c:crossAx val="116300800"/>
        <c:crossesAt val="0"/>
        <c:auto val="1"/>
        <c:lblAlgn val="ctr"/>
        <c:lblOffset val="100"/>
      </c:catAx>
      <c:valAx>
        <c:axId val="116300800"/>
        <c:scaling>
          <c:orientation val="minMax"/>
          <c:max val="1"/>
          <c:min val="0"/>
        </c:scaling>
        <c:axPos val="l"/>
        <c:numFmt formatCode="0%" sourceLinked="0"/>
        <c:tickLblPos val="nextTo"/>
        <c:crossAx val="11629926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plotArea>
      <c:layout>
        <c:manualLayout>
          <c:layoutTarget val="inner"/>
          <c:xMode val="edge"/>
          <c:yMode val="edge"/>
          <c:x val="0.13970488006342427"/>
          <c:y val="7.2291666666666671E-2"/>
          <c:w val="0.83288341724812298"/>
          <c:h val="0.731146106736657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2.4522844838569934E-3"/>
                  <c:y val="-0.2091051812967823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2.0565451163264787E-3"/>
                  <c:y val="-0.19367283950617284"/>
                </c:manualLayout>
              </c:layout>
              <c:showVal val="1"/>
            </c:dLbl>
            <c:dLbl>
              <c:idx val="2"/>
              <c:layout>
                <c:manualLayout>
                  <c:x val="3.2362459546925572E-3"/>
                  <c:y val="-6.0437931369689904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172839506172839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.00%">
                  <c:v>0.45700000000000002</c:v>
                </c:pt>
                <c:pt idx="1">
                  <c:v>0.443</c:v>
                </c:pt>
                <c:pt idx="2">
                  <c:v>5.7000000000000002E-2</c:v>
                </c:pt>
                <c:pt idx="3">
                  <c:v>4.2999999999999997E-2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overlap val="100"/>
        <c:axId val="34798976"/>
        <c:axId val="37845248"/>
      </c:barChart>
      <c:catAx>
        <c:axId val="34798976"/>
        <c:scaling>
          <c:orientation val="minMax"/>
        </c:scaling>
        <c:delete val="1"/>
        <c:axPos val="b"/>
        <c:tickLblPos val="none"/>
        <c:crossAx val="37845248"/>
        <c:crossesAt val="0"/>
        <c:auto val="1"/>
        <c:lblAlgn val="ctr"/>
        <c:lblOffset val="100"/>
      </c:catAx>
      <c:valAx>
        <c:axId val="37845248"/>
        <c:scaling>
          <c:orientation val="minMax"/>
          <c:max val="1"/>
          <c:min val="0"/>
        </c:scaling>
        <c:axPos val="l"/>
        <c:numFmt formatCode="0%" sourceLinked="0"/>
        <c:tickLblPos val="nextTo"/>
        <c:crossAx val="3479897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plotArea>
      <c:layout>
        <c:manualLayout>
          <c:layoutTarget val="inner"/>
          <c:xMode val="edge"/>
          <c:yMode val="edge"/>
          <c:x val="0.13970488006342427"/>
          <c:y val="7.2291666666666671E-2"/>
          <c:w val="0.83288341724812298"/>
          <c:h val="0.731146106736657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2.4522844838569934E-3"/>
                  <c:y val="-0.2399691358024691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034069770404913E-3"/>
                  <c:y val="-0.19984567901234568"/>
                </c:manualLayout>
              </c:layout>
              <c:showVal val="1"/>
            </c:dLbl>
            <c:dLbl>
              <c:idx val="2"/>
              <c:layout>
                <c:manualLayout>
                  <c:x val="3.2362459546925568E-3"/>
                  <c:y val="-5.1178672110430638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703703703703704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.00%">
                  <c:v>0.52900000000000003</c:v>
                </c:pt>
                <c:pt idx="1">
                  <c:v>0.42899999999999999</c:v>
                </c:pt>
                <c:pt idx="2">
                  <c:v>2.9000000000000001E-2</c:v>
                </c:pt>
                <c:pt idx="3">
                  <c:v>1.4E-2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overlap val="100"/>
        <c:axId val="53502720"/>
        <c:axId val="54026240"/>
      </c:barChart>
      <c:catAx>
        <c:axId val="53502720"/>
        <c:scaling>
          <c:orientation val="minMax"/>
        </c:scaling>
        <c:delete val="1"/>
        <c:axPos val="b"/>
        <c:tickLblPos val="none"/>
        <c:crossAx val="54026240"/>
        <c:crossesAt val="0"/>
        <c:auto val="1"/>
        <c:lblAlgn val="ctr"/>
        <c:lblOffset val="100"/>
      </c:catAx>
      <c:valAx>
        <c:axId val="54026240"/>
        <c:scaling>
          <c:orientation val="minMax"/>
          <c:max val="1"/>
          <c:min val="0"/>
        </c:scaling>
        <c:axPos val="l"/>
        <c:numFmt formatCode="0%" sourceLinked="0"/>
        <c:tickLblPos val="nextTo"/>
        <c:crossAx val="5350272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plotArea>
      <c:layout>
        <c:manualLayout>
          <c:layoutTarget val="inner"/>
          <c:xMode val="edge"/>
          <c:yMode val="edge"/>
          <c:x val="0.13970488006342419"/>
          <c:y val="7.2291666666666671E-2"/>
          <c:w val="0.83288341724812265"/>
          <c:h val="0.731146106736657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2.4523184601924759E-3"/>
                  <c:y val="-0.2281934213868428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7361579802524685E-3"/>
                  <c:y val="-0.12696977393954789"/>
                </c:manualLayout>
              </c:layout>
              <c:showVal val="1"/>
            </c:dLbl>
            <c:dLbl>
              <c:idx val="2"/>
              <c:layout>
                <c:manualLayout>
                  <c:x val="-1.5256842894638171E-3"/>
                  <c:y val="-7.0607061214122427E-2"/>
                </c:manualLayout>
              </c:layout>
              <c:showVal val="1"/>
            </c:dLbl>
            <c:dLbl>
              <c:idx val="3"/>
              <c:layout>
                <c:manualLayout>
                  <c:x val="1.5873015873015873E-3"/>
                  <c:y val="-5.3763440860214957E-2"/>
                </c:manualLayout>
              </c:layout>
              <c:showVal val="1"/>
            </c:dLbl>
            <c:dLbl>
              <c:idx val="4"/>
              <c:layout>
                <c:manualLayout>
                  <c:x val="3.1746031746031746E-3"/>
                  <c:y val="-4.8387096774193547E-2"/>
                </c:manualLayout>
              </c:layout>
              <c:showVal val="1"/>
            </c:dLbl>
            <c:dLbl>
              <c:idx val="5"/>
              <c:layout>
                <c:manualLayout>
                  <c:x val="6.3492063492063492E-3"/>
                  <c:y val="-3.7634408602150539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3.7634408602150539E-2"/>
                </c:manualLayout>
              </c:layout>
              <c:showVal val="1"/>
            </c:dLbl>
            <c:dLbl>
              <c:idx val="7"/>
              <c:layout>
                <c:manualLayout>
                  <c:x val="1.5873015873015873E-3"/>
                  <c:y val="-3.7634408602150539E-2"/>
                </c:manualLayout>
              </c:layout>
              <c:showVal val="1"/>
            </c:dLbl>
            <c:dLbl>
              <c:idx val="8"/>
              <c:layout>
                <c:manualLayout>
                  <c:x val="1.5873015873017037E-3"/>
                  <c:y val="-2.6881720430107527E-2"/>
                </c:manualLayout>
              </c:layout>
              <c:showVal val="1"/>
            </c:dLbl>
            <c:dLbl>
              <c:idx val="9"/>
              <c:layout>
                <c:manualLayout>
                  <c:x val="-3.1746031746030584E-3"/>
                  <c:y val="-2.688172043010752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 formatCode="0.00%">
                  <c:v>0.51400000000000001</c:v>
                </c:pt>
                <c:pt idx="1">
                  <c:v>0.25700000000000001</c:v>
                </c:pt>
                <c:pt idx="2">
                  <c:v>0.1</c:v>
                </c:pt>
                <c:pt idx="3">
                  <c:v>5.7000000000000002E-2</c:v>
                </c:pt>
                <c:pt idx="4">
                  <c:v>2.9000000000000001E-2</c:v>
                </c:pt>
                <c:pt idx="5">
                  <c:v>1.4E-2</c:v>
                </c:pt>
                <c:pt idx="6">
                  <c:v>1.4E-2</c:v>
                </c:pt>
                <c:pt idx="7">
                  <c:v>1.4E-2</c:v>
                </c:pt>
                <c:pt idx="8" formatCode="0%">
                  <c:v>0</c:v>
                </c:pt>
                <c:pt idx="9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Лист1!$A$2:$A$11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overlap val="100"/>
        <c:axId val="143201024"/>
        <c:axId val="143202560"/>
      </c:barChart>
      <c:catAx>
        <c:axId val="143201024"/>
        <c:scaling>
          <c:orientation val="minMax"/>
        </c:scaling>
        <c:delete val="1"/>
        <c:axPos val="b"/>
        <c:tickLblPos val="none"/>
        <c:crossAx val="143202560"/>
        <c:crossesAt val="0"/>
        <c:auto val="1"/>
        <c:lblAlgn val="ctr"/>
        <c:lblOffset val="100"/>
      </c:catAx>
      <c:valAx>
        <c:axId val="143202560"/>
        <c:scaling>
          <c:orientation val="minMax"/>
          <c:max val="1"/>
          <c:min val="0"/>
        </c:scaling>
        <c:axPos val="l"/>
        <c:numFmt formatCode="0%" sourceLinked="0"/>
        <c:tickLblPos val="nextTo"/>
        <c:crossAx val="14320102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plotArea>
      <c:layout>
        <c:manualLayout>
          <c:layoutTarget val="inner"/>
          <c:xMode val="edge"/>
          <c:yMode val="edge"/>
          <c:x val="0.13970488006342419"/>
          <c:y val="7.2291666666666671E-2"/>
          <c:w val="0.83288341724812265"/>
          <c:h val="0.731146106736657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4.0069578566830086E-3"/>
                  <c:y val="-0.3118648984666390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7221066706284358E-3"/>
                  <c:y val="-0.12419878436248101"/>
                </c:manualLayout>
              </c:layout>
              <c:showVal val="1"/>
            </c:dLbl>
            <c:dLbl>
              <c:idx val="2"/>
              <c:layout>
                <c:manualLayout>
                  <c:x val="3.1446540880503155E-3"/>
                  <c:y val="-3.764707213322474E-2"/>
                </c:manualLayout>
              </c:layout>
              <c:showVal val="1"/>
            </c:dLbl>
            <c:dLbl>
              <c:idx val="3"/>
              <c:layout>
                <c:manualLayout>
                  <c:x val="3.1446540880503155E-3"/>
                  <c:y val="-4.4642954113494435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0.76100000000000001</c:v>
                </c:pt>
                <c:pt idx="1">
                  <c:v>0.22500000000000001</c:v>
                </c:pt>
                <c:pt idx="2">
                  <c:v>1.4E-2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overlap val="100"/>
        <c:axId val="137261440"/>
        <c:axId val="137263744"/>
      </c:barChart>
      <c:catAx>
        <c:axId val="137261440"/>
        <c:scaling>
          <c:orientation val="minMax"/>
        </c:scaling>
        <c:delete val="1"/>
        <c:axPos val="b"/>
        <c:tickLblPos val="none"/>
        <c:crossAx val="137263744"/>
        <c:crossesAt val="0"/>
        <c:auto val="1"/>
        <c:lblAlgn val="ctr"/>
        <c:lblOffset val="100"/>
      </c:catAx>
      <c:valAx>
        <c:axId val="137263744"/>
        <c:scaling>
          <c:orientation val="minMax"/>
          <c:max val="1"/>
          <c:min val="0"/>
        </c:scaling>
        <c:axPos val="l"/>
        <c:numFmt formatCode="0%" sourceLinked="0"/>
        <c:tickLblPos val="nextTo"/>
        <c:crossAx val="13726144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0.2233</cdr:x>
      <cdr:y>0.81034</cdr:y>
    </cdr:from>
    <cdr:to>
      <cdr:x>0.33904</cdr:x>
      <cdr:y>0.94496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2600" y="3581400"/>
          <a:ext cx="908397" cy="594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да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0.42718</cdr:x>
      <cdr:y>0.81034</cdr:y>
    </cdr:from>
    <cdr:to>
      <cdr:x>0.54292</cdr:x>
      <cdr:y>0.94496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52800" y="3581400"/>
          <a:ext cx="908397" cy="594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r>
            <a:rPr lang="ru-RU" dirty="0" smtClean="0"/>
            <a:t>нет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0.17476</cdr:x>
      <cdr:y>0.7931</cdr:y>
    </cdr:from>
    <cdr:to>
      <cdr:x>0.32933</cdr:x>
      <cdr:y>0.92772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3505200"/>
          <a:ext cx="1213189" cy="594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да, 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по большей части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0.39806</cdr:x>
      <cdr:y>0.7931</cdr:y>
    </cdr:from>
    <cdr:to>
      <cdr:x>0.5138</cdr:x>
      <cdr:y>0.92772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4200" y="3505200"/>
          <a:ext cx="908397" cy="594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r>
            <a:rPr lang="ru-RU" dirty="0" smtClean="0"/>
            <a:t>д</a:t>
          </a:r>
          <a:r>
            <a:rPr lang="ru-RU" dirty="0" smtClean="0"/>
            <a:t>а, но далеко</a:t>
          </a:r>
          <a:br>
            <a:rPr lang="ru-RU" dirty="0" smtClean="0"/>
          </a:br>
          <a:r>
            <a:rPr lang="ru-RU" dirty="0" smtClean="0"/>
            <a:t>не все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0.58252</cdr:x>
      <cdr:y>0.7931</cdr:y>
    </cdr:from>
    <cdr:to>
      <cdr:x>0.74034</cdr:x>
      <cdr:y>0.92772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2000" y="3505200"/>
          <a:ext cx="1238667" cy="594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по большей части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не по специальности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0.79612</cdr:x>
      <cdr:y>0.7963</cdr:y>
    </cdr:from>
    <cdr:to>
      <cdr:x>0.95394</cdr:x>
      <cdr:y>0.93092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248400" y="3276600"/>
          <a:ext cx="1238667" cy="553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атрудняюсь </a:t>
          </a:r>
          <a:br>
            <a:rPr lang="ru-RU" sz="1100" dirty="0" smtClean="0">
              <a:latin typeface="Times New Roman" pitchFamily="18" charset="0"/>
              <a:cs typeface="Times New Roman" pitchFamily="18" charset="0"/>
            </a:rPr>
          </a:b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ответить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0.13592</cdr:x>
      <cdr:y>0.7963</cdr:y>
    </cdr:from>
    <cdr:to>
      <cdr:x>0.34951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3276600"/>
          <a:ext cx="1676379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БГУ дает все 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необходимые знания,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которые нужны сегодня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студентам для начала карьеры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0.28155</cdr:x>
      <cdr:y>0.7931</cdr:y>
    </cdr:from>
    <cdr:to>
      <cdr:x>0.63107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09800" y="3276600"/>
          <a:ext cx="2743186" cy="851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pPr algn="ctr"/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БГУ дает студентам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большую базу знаний,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но для начала профессиональной 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деятельности требуется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большая </a:t>
          </a:r>
          <a:r>
            <a:rPr lang="ru-RU" sz="800" dirty="0" err="1" smtClean="0">
              <a:latin typeface="Times New Roman" pitchFamily="18" charset="0"/>
              <a:cs typeface="Times New Roman" pitchFamily="18" charset="0"/>
            </a:rPr>
            <a:t>практикоориентированность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в подготовке молодых специалистов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0.58252</cdr:x>
      <cdr:y>0.7931</cdr:y>
    </cdr:from>
    <cdr:to>
      <cdr:x>0.75728</cdr:x>
      <cdr:y>0.98148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1966" y="3263448"/>
          <a:ext cx="1371634" cy="775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pPr algn="ctr"/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БГУ дает только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базовые знания студентам,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которые мало востребованы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работодателем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0.79612</cdr:x>
      <cdr:y>0.7963</cdr:y>
    </cdr:from>
    <cdr:to>
      <cdr:x>0.95394</cdr:x>
      <cdr:y>0.93092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248400" y="3276600"/>
          <a:ext cx="1238667" cy="553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затрудняюсь 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ответить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0.17476</cdr:x>
      <cdr:y>0.7931</cdr:y>
    </cdr:from>
    <cdr:to>
      <cdr:x>0.34951</cdr:x>
      <cdr:y>0.96296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20" y="3263448"/>
          <a:ext cx="1371580" cy="698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с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корее высокий, 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но есть некоторые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пробелы в подготовке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0.40777</cdr:x>
      <cdr:y>0.7963</cdr:y>
    </cdr:from>
    <cdr:to>
      <cdr:x>0.52351</cdr:x>
      <cdr:y>0.93092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00400" y="3276600"/>
          <a:ext cx="908397" cy="553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r>
            <a:rPr lang="ru-RU" sz="1100" dirty="0" smtClean="0"/>
            <a:t>высокий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0.58252</cdr:x>
      <cdr:y>0.7931</cdr:y>
    </cdr:from>
    <cdr:to>
      <cdr:x>0.74034</cdr:x>
      <cdr:y>0.92772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2000" y="3505200"/>
          <a:ext cx="1238667" cy="594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с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корее невысокий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0.79612</cdr:x>
      <cdr:y>0.7963</cdr:y>
    </cdr:from>
    <cdr:to>
      <cdr:x>0.95394</cdr:x>
      <cdr:y>0.93092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248400" y="3276600"/>
          <a:ext cx="1238667" cy="553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низкий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0.12381</cdr:x>
      <cdr:y>0.80645</cdr:y>
    </cdr:from>
    <cdr:to>
      <cdr:x>0.23955</cdr:x>
      <cdr:y>0.94107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3810000"/>
          <a:ext cx="926036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>
              <a:latin typeface="Times New Roman" pitchFamily="18" charset="0"/>
              <a:cs typeface="Times New Roman" pitchFamily="18" charset="0"/>
            </a:rPr>
            <a:t>о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бразование 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и наука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0.40952</cdr:x>
      <cdr:y>0.80645</cdr:y>
    </cdr:from>
    <cdr:to>
      <cdr:x>0.52526</cdr:x>
      <cdr:y>0.94107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76600" y="3810000"/>
          <a:ext cx="926036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спорт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0.44762</cdr:x>
      <cdr:y>0.80645</cdr:y>
    </cdr:from>
    <cdr:to>
      <cdr:x>0.60544</cdr:x>
      <cdr:y>0.94107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581400" y="3810000"/>
          <a:ext cx="1262717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pPr algn="ctr"/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промышленность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0.6381</cdr:x>
      <cdr:y>0.80645</cdr:y>
    </cdr:from>
    <cdr:to>
      <cdr:x>0.8</cdr:x>
      <cdr:y>0.94107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105400" y="3810000"/>
          <a:ext cx="1295400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юриспруденция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0.57143</cdr:x>
      <cdr:y>0.80645</cdr:y>
    </cdr:from>
    <cdr:to>
      <cdr:x>0.80952</cdr:x>
      <cdr:y>0.94107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572000" y="3810000"/>
          <a:ext cx="1905000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с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ельское 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хозяйство 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0.31429</cdr:x>
      <cdr:y>0.80645</cdr:y>
    </cdr:from>
    <cdr:to>
      <cdr:x>0.43003</cdr:x>
      <cdr:y>0.94107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514600" y="3810000"/>
          <a:ext cx="926036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о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рганы 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управления, </a:t>
          </a:r>
        </a:p>
        <a:p xmlns:a="http://schemas.openxmlformats.org/drawingml/2006/main"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власти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0.22857</cdr:x>
      <cdr:y>0.80645</cdr:y>
    </cdr:from>
    <cdr:to>
      <cdr:x>0.34431</cdr:x>
      <cdr:y>0.94107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828800" y="3810000"/>
          <a:ext cx="926036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другое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0.69524</cdr:x>
      <cdr:y>0.80645</cdr:y>
    </cdr:from>
    <cdr:to>
      <cdr:x>0.85306</cdr:x>
      <cdr:y>0.94107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562600" y="3810000"/>
          <a:ext cx="1262717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культура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0.80952</cdr:x>
      <cdr:y>0.80645</cdr:y>
    </cdr:from>
    <cdr:to>
      <cdr:x>0.96734</cdr:x>
      <cdr:y>0.94107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477000" y="3810000"/>
          <a:ext cx="1262717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с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троительство, 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ЖКХ</a:t>
          </a:r>
          <a:endParaRPr lang="ru-RU" sz="800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0.90476</cdr:x>
      <cdr:y>0.80645</cdr:y>
    </cdr:from>
    <cdr:to>
      <cdr:x>0.99048</cdr:x>
      <cdr:y>0.94107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239000" y="3810000"/>
          <a:ext cx="685800" cy="63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800" dirty="0" err="1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800" dirty="0" err="1" smtClean="0">
              <a:latin typeface="Times New Roman" pitchFamily="18" charset="0"/>
              <a:cs typeface="Times New Roman" pitchFamily="18" charset="0"/>
            </a:rPr>
            <a:t>едиа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,</a:t>
          </a:r>
          <a:br>
            <a:rPr lang="ru-RU" sz="800" dirty="0" smtClean="0">
              <a:latin typeface="Times New Roman" pitchFamily="18" charset="0"/>
              <a:cs typeface="Times New Roman" pitchFamily="18" charset="0"/>
            </a:rPr>
          </a:b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реклама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0.18627</cdr:x>
      <cdr:y>0.80357</cdr:y>
    </cdr:from>
    <cdr:to>
      <cdr:x>0.30201</cdr:x>
      <cdr:y>0.93819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3429000"/>
          <a:ext cx="899578" cy="574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а,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безусловно</a:t>
          </a:r>
          <a:endParaRPr lang="ru-RU" sz="1100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0.38235</cdr:x>
      <cdr:y>0.80357</cdr:y>
    </cdr:from>
    <cdr:to>
      <cdr:x>0.5275</cdr:x>
      <cdr:y>0.93819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71800" y="3429000"/>
          <a:ext cx="1128178" cy="574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pPr algn="ctr"/>
          <a:r>
            <a:rPr lang="ru-RU" dirty="0" smtClean="0"/>
            <a:t>д</a:t>
          </a:r>
          <a:r>
            <a:rPr lang="ru-RU" sz="1100" dirty="0" smtClean="0"/>
            <a:t>а, </a:t>
          </a:r>
          <a:r>
            <a:rPr lang="ru-RU" sz="1100" dirty="0" smtClean="0"/>
            <a:t>но при наличии</a:t>
          </a:r>
          <a:br>
            <a:rPr lang="ru-RU" sz="1100" dirty="0" smtClean="0"/>
          </a:br>
          <a:r>
            <a:rPr lang="ru-RU" sz="1100" dirty="0" smtClean="0"/>
            <a:t>определенных условий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0.58824</cdr:x>
      <cdr:y>0.80357</cdr:y>
    </cdr:from>
    <cdr:to>
      <cdr:x>0.74606</cdr:x>
      <cdr:y>0.93819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2000" y="3429000"/>
          <a:ext cx="1226640" cy="574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нет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1600200"/>
            <a:ext cx="7010400" cy="280876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РЕЗУЛЬТАТЫ АНКЕТИРОВАНИЯ 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РАБОТОДАТЕЛЕЙ ВЫПУСКНИКОВ 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БГУ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4343400"/>
            <a:ext cx="1468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(всего 72 ответа)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5486400" cy="9144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Наличие выпускников БГУ в организации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8686800" cy="1219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Трудоустраивались ли в представляемую Вами организацию за последние два года выпускники Бурятского государственного университета имени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Доржи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Банзарова (БГУ)?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7"/>
          <p:cNvGraphicFramePr>
            <a:graphicFrameLocks/>
          </p:cNvGraphicFramePr>
          <p:nvPr/>
        </p:nvGraphicFramePr>
        <p:xfrm>
          <a:off x="762000" y="2590800"/>
          <a:ext cx="8001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Соответствие полученной специальности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7848600" cy="685800"/>
          </a:xfrm>
        </p:spPr>
        <p:txBody>
          <a:bodyPr>
            <a:no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Какое количество выпускников БГУ работают в Вашей организации?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7"/>
          <p:cNvGraphicFramePr>
            <a:graphicFrameLocks/>
          </p:cNvGraphicFramePr>
          <p:nvPr/>
        </p:nvGraphicFramePr>
        <p:xfrm>
          <a:off x="685800" y="2514600"/>
          <a:ext cx="784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Качество подготовки выпускников в БГУ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8001000" cy="10668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Выпускники БГУ в Вашей организации работают по той же специальности,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была получена ими по результатам окончания учебного заведения?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70248" y="3886200"/>
            <a:ext cx="3657600" cy="22860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7" name="Содержимое 7"/>
          <p:cNvGraphicFramePr>
            <a:graphicFrameLocks/>
          </p:cNvGraphicFramePr>
          <p:nvPr/>
        </p:nvGraphicFramePr>
        <p:xfrm>
          <a:off x="685800" y="2362200"/>
          <a:ext cx="784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Общий уровень подготовки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7772400" cy="11430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бы Вы оценили общий уровень подготовки выпускников БГУ, работающих в Вашей компании, к профессиональной деятельности?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70248" y="3886200"/>
            <a:ext cx="3657600" cy="2286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6" name="Содержимое 7"/>
          <p:cNvGraphicFramePr>
            <a:graphicFrameLocks/>
          </p:cNvGraphicFramePr>
          <p:nvPr/>
        </p:nvGraphicFramePr>
        <p:xfrm>
          <a:off x="685800" y="2438400"/>
          <a:ext cx="784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Область деятельности организации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52600" y="1447800"/>
            <a:ext cx="6172200" cy="8382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Укажите область деятельности Вашей организации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70248" y="3886200"/>
            <a:ext cx="3657600" cy="2286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6" name="Содержимое 7"/>
          <p:cNvGraphicFramePr>
            <a:graphicFrameLocks/>
          </p:cNvGraphicFramePr>
          <p:nvPr/>
        </p:nvGraphicFramePr>
        <p:xfrm>
          <a:off x="685800" y="1981200"/>
          <a:ext cx="800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Будущее трудоустройство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выпускников БГУ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7467600" cy="7620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Намерены ли Вы в настоящее время или в будущем принимать выпускников БГУ на работу в Вашу организацию?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70248" y="3886200"/>
            <a:ext cx="3657600" cy="2286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7" name="Содержимое 7"/>
          <p:cNvGraphicFramePr>
            <a:graphicFrameLocks/>
          </p:cNvGraphicFramePr>
          <p:nvPr/>
        </p:nvGraphicFramePr>
        <p:xfrm>
          <a:off x="533400" y="2286000"/>
          <a:ext cx="8077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230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Эркер</vt:lpstr>
      <vt:lpstr>РЕЗУЛЬТАТЫ АНКЕТИРОВАНИЯ РАБОТОДАТЕЛЕЙ ВЫПУСКНИКОВ БГУ</vt:lpstr>
      <vt:lpstr>Наличие выпускников БГУ в организации</vt:lpstr>
      <vt:lpstr>Соответствие полученной специальности</vt:lpstr>
      <vt:lpstr>Качество подготовки выпускников в БГУ</vt:lpstr>
      <vt:lpstr>Общий уровень подготовки</vt:lpstr>
      <vt:lpstr>Область деятельности организации</vt:lpstr>
      <vt:lpstr>Будущее трудоустройство  выпускников БГУ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СТУДЕНТОВ БГУ</dc:title>
  <dc:creator>user</dc:creator>
  <cp:lastModifiedBy>user</cp:lastModifiedBy>
  <cp:revision>47</cp:revision>
  <dcterms:created xsi:type="dcterms:W3CDTF">2024-04-11T02:00:19Z</dcterms:created>
  <dcterms:modified xsi:type="dcterms:W3CDTF">2024-04-11T08:20:33Z</dcterms:modified>
</cp:coreProperties>
</file>