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301" r:id="rId3"/>
    <p:sldId id="300" r:id="rId4"/>
    <p:sldId id="304" r:id="rId5"/>
    <p:sldId id="342" r:id="rId6"/>
    <p:sldId id="370" r:id="rId7"/>
    <p:sldId id="353" r:id="rId8"/>
    <p:sldId id="354" r:id="rId9"/>
    <p:sldId id="378" r:id="rId10"/>
    <p:sldId id="379" r:id="rId11"/>
    <p:sldId id="351" r:id="rId12"/>
    <p:sldId id="352" r:id="rId13"/>
    <p:sldId id="358" r:id="rId14"/>
    <p:sldId id="380" r:id="rId15"/>
    <p:sldId id="343" r:id="rId16"/>
    <p:sldId id="355" r:id="rId17"/>
    <p:sldId id="373" r:id="rId18"/>
    <p:sldId id="308" r:id="rId19"/>
    <p:sldId id="381" r:id="rId20"/>
    <p:sldId id="385" r:id="rId21"/>
    <p:sldId id="386" r:id="rId22"/>
    <p:sldId id="387" r:id="rId23"/>
    <p:sldId id="302" r:id="rId24"/>
    <p:sldId id="345" r:id="rId25"/>
    <p:sldId id="376" r:id="rId26"/>
    <p:sldId id="391" r:id="rId27"/>
    <p:sldId id="389" r:id="rId28"/>
    <p:sldId id="388" r:id="rId29"/>
    <p:sldId id="303" r:id="rId30"/>
    <p:sldId id="306" r:id="rId31"/>
    <p:sldId id="305" r:id="rId32"/>
    <p:sldId id="273" r:id="rId3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97" autoAdjust="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72BB9F-DF0F-41A7-9231-99BAB1988317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A69886-852D-4375-8B96-A7B53478A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CA69-744F-4EFD-B97B-0599AA5723CB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70AB-5279-4D71-A110-30CE6D66D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C64A1-C279-4296-96B4-9B4EC959D90B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0F84-8DDA-420E-9D39-6D7DAD4A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2CF4E-0D6A-4804-B558-4240DE71A387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8B456-1C65-4B6E-92C6-42D8FC636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E9A0-92AD-4111-B39D-80D2E0309ADA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BADA2-2621-4F27-9EB6-7723B07D6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28B3-13F6-48B5-872F-3AE11557E14C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6E66-4F5D-49B4-A241-C8752B92A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F5E4-5065-41ED-9CFB-77D3CA13CDCB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1358-22D1-4852-AF27-533B70C4F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639F-ED2A-4479-9B0C-43204FF45C46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479B1-9F81-4AC0-988E-A0F3B6B50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E397-2078-4CA6-AA0C-DEFAAC082ACD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43F1-5664-44AD-89F1-2D5763C3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669E-D3A6-4CAC-B23C-8EF44AB14319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06C5-E300-4315-A7C3-C32E79CA4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DF67-24ED-49E9-B7E0-83D335A82845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A807-2407-4C14-9E9D-A76E609F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BD2D-5400-444C-BE24-5B4127936F28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D947-7D8B-42CB-81E7-F08A87B0A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74970-E408-4C1D-9E4B-BC94FBF5578E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459A-F448-4F39-8B57-34B05BE9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389C08-CFC4-4FD4-9269-D0B7C0837732}" type="datetimeFigureOut">
              <a:rPr lang="ru-RU"/>
              <a:pPr>
                <a:defRPr/>
              </a:pPr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E842DA-92C0-4EC2-94CB-A612ED9FC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90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0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0825" y="2060848"/>
            <a:ext cx="8650288" cy="43311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ru-RU" sz="2400" b="1" dirty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       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Отчет о выполнении хозяйственных и ремонтных работ в 2019г.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289300" y="6497638"/>
            <a:ext cx="2303463" cy="38258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txBody>
          <a:bodyPr anchor="b"/>
          <a:lstStyle/>
          <a:p>
            <a:pPr algn="ctr">
              <a:defRPr/>
            </a:pPr>
            <a:r>
              <a:rPr lang="ru-RU" sz="2800" dirty="0">
                <a:solidFill>
                  <a:srgbClr val="FFFFFF"/>
                </a:solidFill>
                <a:latin typeface="Candara" pitchFamily="34" charset="0"/>
                <a:cs typeface="+mn-cs"/>
              </a:rPr>
              <a:t> </a:t>
            </a:r>
            <a:br>
              <a:rPr lang="ru-RU" sz="2800" dirty="0">
                <a:solidFill>
                  <a:srgbClr val="FFFFFF"/>
                </a:solidFill>
                <a:latin typeface="Candara" pitchFamily="34" charset="0"/>
                <a:cs typeface="+mn-cs"/>
              </a:rPr>
            </a:b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/>
            </a:r>
            <a:b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</a:br>
            <a:r>
              <a:rPr lang="ru-RU" sz="1600" b="1" dirty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26 декабря 201</a:t>
            </a:r>
            <a:r>
              <a:rPr lang="ru-RU" sz="1600" b="1" dirty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9</a:t>
            </a:r>
            <a:r>
              <a:rPr lang="ru-RU" sz="1600" b="1" dirty="0">
                <a:solidFill>
                  <a:srgbClr val="2862A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+mn-cs"/>
              </a:rPr>
              <a:t> г.</a:t>
            </a:r>
          </a:p>
        </p:txBody>
      </p:sp>
      <p:pic>
        <p:nvPicPr>
          <p:cNvPr id="15365" name="Picture 23" descr="гшг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1775" y="188913"/>
            <a:ext cx="8366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/>
              <a:t>Создание Дома научной коллаборации</a:t>
            </a:r>
            <a:r>
              <a:rPr lang="ru-RU" sz="2800"/>
              <a:t> </a:t>
            </a:r>
          </a:p>
          <a:p>
            <a:pPr algn="ctr" eaLnBrk="0" hangingPunct="0"/>
            <a:r>
              <a:rPr lang="ru-RU" sz="2400"/>
              <a:t>(Учебный корпус №6)</a:t>
            </a:r>
          </a:p>
        </p:txBody>
      </p:sp>
      <p:pic>
        <p:nvPicPr>
          <p:cNvPr id="31746" name="Рисунок 5" descr="C:\Users\user\Desktop\фото днк\ДНК 6 УК\6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41767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6" descr="C:\Users\user\Desktop\фото днк\ДНК 6 УК\6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268413"/>
            <a:ext cx="44656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44894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7" descr="Душ Об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73463"/>
            <a:ext cx="41767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/>
              <a:t>Устройство двух новых душевых комнат (всего 16 леек) в общежитии №6</a:t>
            </a:r>
            <a:r>
              <a:rPr lang="ru-RU"/>
              <a:t> </a:t>
            </a:r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65175"/>
            <a:ext cx="4176713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765175"/>
            <a:ext cx="45116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2"/>
          <p:cNvSpPr>
            <a:spLocks/>
          </p:cNvSpPr>
          <p:nvPr/>
        </p:nvSpPr>
        <p:spPr bwMode="auto">
          <a:xfrm>
            <a:off x="250825" y="3429000"/>
            <a:ext cx="442753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latin typeface="Candara" pitchFamily="34" charset="0"/>
              </a:rPr>
              <a:t>До</a:t>
            </a:r>
          </a:p>
        </p:txBody>
      </p:sp>
      <p:sp>
        <p:nvSpPr>
          <p:cNvPr id="32775" name="Rectangle 2"/>
          <p:cNvSpPr>
            <a:spLocks/>
          </p:cNvSpPr>
          <p:nvPr/>
        </p:nvSpPr>
        <p:spPr bwMode="auto">
          <a:xfrm>
            <a:off x="4356100" y="3429000"/>
            <a:ext cx="4608513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latin typeface="Candara" pitchFamily="34" charset="0"/>
              </a:rPr>
              <a:t>После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/>
              <a:t>Квартира после ремонта по ул. Добролюбова </a:t>
            </a:r>
            <a:endParaRPr lang="ru-RU" sz="2400"/>
          </a:p>
        </p:txBody>
      </p:sp>
      <p:pic>
        <p:nvPicPr>
          <p:cNvPr id="33794" name="Рисунок 1" descr="C:\Users\user\Desktop\фото\mhRZJAnoN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40338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2" descr="C:\Users\user\Desktop\фото\qozAOPRuV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40338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4" descr="C:\Users\user\Desktop\фото\FtEYxR4rz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765175"/>
            <a:ext cx="46386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 descr="C:\Users\user\Desktop\фото\Потолок ванной комнат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933825"/>
            <a:ext cx="46085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2"/>
          <p:cNvSpPr>
            <a:spLocks/>
          </p:cNvSpPr>
          <p:nvPr/>
        </p:nvSpPr>
        <p:spPr bwMode="auto">
          <a:xfrm>
            <a:off x="4284663" y="6381750"/>
            <a:ext cx="4608512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200" b="1"/>
              <a:t>Фотографий до ремонта общего плана нет, только  участки с плесенью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/>
              <a:t>Строительство ограждения (забора) в Ботаническом саду</a:t>
            </a:r>
            <a:endParaRPr lang="ru-RU" sz="2400"/>
          </a:p>
        </p:txBody>
      </p:sp>
      <p:pic>
        <p:nvPicPr>
          <p:cNvPr id="34818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7958138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/>
              <a:t>- Устройство системы «искусственный туман» в теплице для зеленого черенкования</a:t>
            </a:r>
            <a:r>
              <a:rPr lang="ru-RU"/>
              <a:t> </a:t>
            </a:r>
            <a:r>
              <a:rPr lang="ru-RU" b="1"/>
              <a:t>в Ботаническом саду</a:t>
            </a:r>
            <a:r>
              <a:rPr lang="ru-RU"/>
              <a:t> </a:t>
            </a:r>
          </a:p>
        </p:txBody>
      </p:sp>
      <p:pic>
        <p:nvPicPr>
          <p:cNvPr id="35842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42497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65175"/>
            <a:ext cx="4402137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обеспечению доступности объектов :</a:t>
            </a:r>
            <a:r>
              <a:rPr lang="ru-RU" dirty="0" smtClean="0"/>
              <a:t> 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642350" cy="511175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 </a:t>
            </a:r>
            <a:r>
              <a:rPr lang="ru-RU" sz="2000" b="1" dirty="0" smtClean="0"/>
              <a:t>Выполнены мероприятия по обеспечению прав лиц с ОВЗ в соответствии с «Паспортами доступности» и «Дорожной карте» на 2019г. на общую сумму 605 172  руб. (в 2018г. 749 </a:t>
            </a:r>
            <a:r>
              <a:rPr lang="ru-RU" sz="2000" b="1" dirty="0" smtClean="0"/>
              <a:t>244 </a:t>
            </a:r>
            <a:r>
              <a:rPr lang="ru-RU" sz="2000" b="1" dirty="0" smtClean="0"/>
              <a:t>руб.), в том числе:</a:t>
            </a:r>
            <a:endParaRPr lang="ru-RU" sz="2000" dirty="0" smtClean="0"/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Закуплены и установлены на </a:t>
            </a:r>
            <a:r>
              <a:rPr lang="ru-RU" sz="2000" dirty="0" err="1" smtClean="0"/>
              <a:t>обьектах</a:t>
            </a:r>
            <a:r>
              <a:rPr lang="ru-RU" sz="2000" dirty="0" smtClean="0"/>
              <a:t>: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мнемосхемы – 2 шт. в УК №1,7;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индукционная петля в УЛК;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поручни в </a:t>
            </a:r>
            <a:r>
              <a:rPr lang="ru-RU" sz="2000" dirty="0" err="1" smtClean="0"/>
              <a:t>сан.узел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УК № 4;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тактильные ленты в главном корпусе;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алюминиевые полосы в главном корпусе;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устройство поручней у входа в УК №3, в Доме спорта;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оборудование нового санузла в УК №1 для лиц с ОВЗ</a:t>
            </a:r>
            <a:r>
              <a:rPr lang="ru-RU" sz="2000" b="1" dirty="0" smtClean="0"/>
              <a:t> </a:t>
            </a:r>
            <a:r>
              <a:rPr lang="ru-RU" sz="2000" dirty="0" smtClean="0"/>
              <a:t>в рамках программы «Доступная среда»;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по договору оказания услуг с ООО «Общество без барьеров» (генеральный директор Горбатых Г.А.) получен «Паспорт доступности» на главный корпус. 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Утверждена новая «Дорожная карта» и оформлены Паспорта доступности на все объекты по программе «Доступная среда»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/>
              <a:t>Устройство санузла в УК№1 для лиц с ОВЗ в рамках программы «Доступная среда»</a:t>
            </a:r>
            <a:r>
              <a:rPr lang="ru-RU" sz="2400"/>
              <a:t> </a:t>
            </a:r>
          </a:p>
        </p:txBody>
      </p:sp>
      <p:pic>
        <p:nvPicPr>
          <p:cNvPr id="37890" name="Рисунок 3" descr="C:\Users\user\Desktop\фото\jjV3ulmEr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28082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" descr="C:\Users\user\Desktop\фото\HSO4lE8O7-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052513"/>
            <a:ext cx="28813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1" descr="C:\Users\user\Desktop\фото\MoJxqNX-J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052513"/>
            <a:ext cx="29337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1"/>
          <p:cNvSpPr>
            <a:spLocks noGrp="1"/>
          </p:cNvSpPr>
          <p:nvPr>
            <p:ph idx="1"/>
          </p:nvPr>
        </p:nvSpPr>
        <p:spPr>
          <a:xfrm>
            <a:off x="428625" y="1500188"/>
            <a:ext cx="8286750" cy="4857750"/>
          </a:xfrm>
        </p:spPr>
        <p:txBody>
          <a:bodyPr/>
          <a:lstStyle/>
          <a:p>
            <a:r>
              <a:rPr lang="ru-RU" sz="1600" b="1" dirty="0" smtClean="0"/>
              <a:t>Общие затраты на текущий ремонт инженерных сетей и коммуникаций в 2019г. составил – 8 200 000 руб.</a:t>
            </a:r>
            <a:r>
              <a:rPr lang="ru-RU" sz="1600" dirty="0" smtClean="0"/>
              <a:t> (в 2018 г. составили – 6 850 883 руб.). </a:t>
            </a:r>
          </a:p>
          <a:p>
            <a:r>
              <a:rPr lang="ru-RU" sz="1600" b="1" dirty="0" smtClean="0"/>
              <a:t>В соответствии с планом выполнены основные мероприятия:</a:t>
            </a:r>
            <a:endParaRPr lang="ru-RU" sz="1600" dirty="0" smtClean="0"/>
          </a:p>
          <a:p>
            <a:r>
              <a:rPr lang="ru-RU" sz="1600" dirty="0" smtClean="0"/>
              <a:t>- выполнены работы по монтажу электропроводки на 380 вольт, установке и подключению токарных и сверлильных станков в УК №5; </a:t>
            </a:r>
          </a:p>
          <a:p>
            <a:r>
              <a:rPr lang="ru-RU" sz="1600" dirty="0" smtClean="0"/>
              <a:t>- выполнен монтаж клапанов смешения ГВС на 8 объектах БГУ;</a:t>
            </a:r>
          </a:p>
          <a:p>
            <a:r>
              <a:rPr lang="ru-RU" sz="1600" dirty="0" smtClean="0"/>
              <a:t>  - поверка, ремонт </a:t>
            </a:r>
            <a:r>
              <a:rPr lang="ru-RU" sz="1600" dirty="0" err="1" smtClean="0"/>
              <a:t>теплосчетчиков</a:t>
            </a:r>
            <a:r>
              <a:rPr lang="ru-RU" sz="1600" dirty="0" smtClean="0"/>
              <a:t> -18 шт. и элементов контроля, корректировка дросселирующих устройств;</a:t>
            </a:r>
          </a:p>
          <a:p>
            <a:r>
              <a:rPr lang="ru-RU" sz="1600" dirty="0" smtClean="0"/>
              <a:t>  - ревизия, замена запорной и регулирующей арматуры системы отопления, ИТП;</a:t>
            </a:r>
          </a:p>
          <a:p>
            <a:r>
              <a:rPr lang="ru-RU" sz="1600" dirty="0" smtClean="0"/>
              <a:t>- произведена замена трубопроводов отопления, ГВС, ХВС, канализации (1518 метров); </a:t>
            </a:r>
          </a:p>
          <a:p>
            <a:r>
              <a:rPr lang="ru-RU" sz="1600" dirty="0" smtClean="0"/>
              <a:t>- установлен источник бесперебойного питания </a:t>
            </a:r>
            <a:r>
              <a:rPr lang="en-US" sz="1600" dirty="0" smtClean="0"/>
              <a:t>SKAT</a:t>
            </a:r>
            <a:r>
              <a:rPr lang="ru-RU" sz="1600" dirty="0" smtClean="0"/>
              <a:t>-</a:t>
            </a:r>
            <a:r>
              <a:rPr lang="en-US" sz="1600" dirty="0" smtClean="0"/>
              <a:t>UPS</a:t>
            </a:r>
            <a:r>
              <a:rPr lang="ru-RU" sz="1600" dirty="0" smtClean="0"/>
              <a:t> 1000 </a:t>
            </a:r>
            <a:r>
              <a:rPr lang="en-US" sz="1600" dirty="0" smtClean="0"/>
              <a:t>RACK</a:t>
            </a:r>
            <a:r>
              <a:rPr lang="ru-RU" sz="1600" dirty="0" smtClean="0"/>
              <a:t> в УЛК №8;</a:t>
            </a:r>
          </a:p>
          <a:p>
            <a:r>
              <a:rPr lang="ru-RU" sz="1600" dirty="0" smtClean="0"/>
              <a:t>- клапаны смешения ГВС на объектах БГУ;</a:t>
            </a:r>
          </a:p>
          <a:p>
            <a:r>
              <a:rPr lang="ru-RU" sz="1600" dirty="0" smtClean="0"/>
              <a:t> - монтаж ВЛ наружного освещения в </a:t>
            </a:r>
            <a:r>
              <a:rPr lang="ru-RU" sz="1600" dirty="0" err="1" smtClean="0"/>
              <a:t>панс</a:t>
            </a:r>
            <a:r>
              <a:rPr lang="ru-RU" sz="1600" dirty="0" smtClean="0"/>
              <a:t>. «Байкал»;</a:t>
            </a:r>
          </a:p>
          <a:p>
            <a:r>
              <a:rPr lang="ru-RU" sz="1600" dirty="0" smtClean="0"/>
              <a:t> - замена ламп накаливания на энергосберегающие в главном корпусе;</a:t>
            </a:r>
          </a:p>
          <a:p>
            <a:r>
              <a:rPr lang="ru-RU" sz="1600" dirty="0" smtClean="0"/>
              <a:t> - монтаж внутренних инженерных сетей и оборудования в помещениях ДНК;</a:t>
            </a:r>
          </a:p>
          <a:p>
            <a:endParaRPr lang="ru-RU" sz="1600" dirty="0" smtClean="0"/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285750" y="338138"/>
            <a:ext cx="8401050" cy="1252537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Текущий ремонт инженерных сетей и коммуникаций: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338138"/>
            <a:ext cx="8713788" cy="642937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Текущий ремонт инженерных сетей и коммуникаций: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8642350" cy="4568825"/>
          </a:xfrm>
        </p:spPr>
        <p:txBody>
          <a:bodyPr/>
          <a:lstStyle/>
          <a:p>
            <a:r>
              <a:rPr lang="ru-RU" sz="1600" dirty="0" smtClean="0"/>
              <a:t>- установка приборов погодного регулирования отопления - Гл. корпус (Столовая), Дом спорта;</a:t>
            </a:r>
          </a:p>
          <a:p>
            <a:r>
              <a:rPr lang="ru-RU" sz="1600" dirty="0" smtClean="0"/>
              <a:t>- осуществлено обслуживание всех кондиционеров;</a:t>
            </a:r>
          </a:p>
          <a:p>
            <a:r>
              <a:rPr lang="ru-RU" sz="1600" dirty="0" smtClean="0"/>
              <a:t>- осуществлен монтаж  новых кондиционеров в фойе Актового зала, в УЛК;</a:t>
            </a:r>
          </a:p>
          <a:p>
            <a:r>
              <a:rPr lang="ru-RU" sz="1600" dirty="0" smtClean="0"/>
              <a:t>- осуществлен монтаж кондиционера с увлажнителем в </a:t>
            </a:r>
            <a:r>
              <a:rPr lang="ru-RU" sz="1600" dirty="0" err="1" smtClean="0"/>
              <a:t>визитно-информационном</a:t>
            </a:r>
            <a:r>
              <a:rPr lang="ru-RU" sz="1600" dirty="0" smtClean="0"/>
              <a:t> центре УЛК (по предписанию Управления Минкультуры по СФО);</a:t>
            </a:r>
          </a:p>
          <a:p>
            <a:r>
              <a:rPr lang="ru-RU" sz="1600" dirty="0" smtClean="0"/>
              <a:t>- замена ламп накаливания на энергосберегающие в общ.№4, 5;</a:t>
            </a:r>
          </a:p>
          <a:p>
            <a:r>
              <a:rPr lang="ru-RU" sz="1600" dirty="0" smtClean="0"/>
              <a:t>- замена ламп накаливания на энергосберегающие в общ. №6;</a:t>
            </a:r>
          </a:p>
          <a:p>
            <a:r>
              <a:rPr lang="ru-RU" sz="1600" dirty="0" smtClean="0"/>
              <a:t>- главный корпус замена ламп накаливания на энергосберегающие;</a:t>
            </a:r>
          </a:p>
          <a:p>
            <a:r>
              <a:rPr lang="ru-RU" sz="1600" dirty="0" smtClean="0"/>
              <a:t>- монтаж внешних и внутренних инженерных сетей и оборудования в УК №5;</a:t>
            </a:r>
          </a:p>
          <a:p>
            <a:r>
              <a:rPr lang="ru-RU" sz="1600" dirty="0" smtClean="0"/>
              <a:t>- устройство внутренней сети ХВС в УК№5;</a:t>
            </a:r>
          </a:p>
          <a:p>
            <a:r>
              <a:rPr lang="ru-RU" sz="1600" dirty="0" smtClean="0"/>
              <a:t>- установка приборов учета систем отопления в УК№5;</a:t>
            </a:r>
          </a:p>
          <a:p>
            <a:r>
              <a:rPr lang="ru-RU" sz="1600" dirty="0" smtClean="0"/>
              <a:t>- демонтаж энергетических, инженерных систем, оборудования в УПЦ-2;</a:t>
            </a:r>
          </a:p>
          <a:p>
            <a:r>
              <a:rPr lang="ru-RU" sz="1600" dirty="0" smtClean="0"/>
              <a:t>- ДНК монтаж внутренних инженерных сетей и оборудования;</a:t>
            </a:r>
          </a:p>
          <a:p>
            <a:r>
              <a:rPr lang="ru-RU" sz="1600" dirty="0" smtClean="0"/>
              <a:t>- электротехнические и сантехнические работы по подготовке СОЛ «Олимп» к стратегической сессии.</a:t>
            </a:r>
          </a:p>
          <a:p>
            <a:pPr algn="just"/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Монтаж автоматического оборудования погодного регулирования систем отопления в главном корпусе «Столовая», Дом спорта</a:t>
            </a:r>
          </a:p>
        </p:txBody>
      </p:sp>
      <p:pic>
        <p:nvPicPr>
          <p:cNvPr id="40962" name="Рисунок 12" descr="IMG_0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5538"/>
            <a:ext cx="43656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11" descr="IMG_0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25538"/>
            <a:ext cx="4321175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790575"/>
          </a:xfrm>
        </p:spPr>
        <p:txBody>
          <a:bodyPr/>
          <a:lstStyle/>
          <a:p>
            <a:r>
              <a:rPr lang="ru-RU" sz="2800" b="1" smtClean="0"/>
              <a:t>По имущественным вопросам:</a:t>
            </a: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8496300" cy="5400675"/>
          </a:xfrm>
        </p:spPr>
        <p:txBody>
          <a:bodyPr/>
          <a:lstStyle/>
          <a:p>
            <a:pPr marL="722313" lvl="1" indent="-419100" algn="just">
              <a:lnSpc>
                <a:spcPct val="80000"/>
              </a:lnSpc>
            </a:pPr>
            <a:r>
              <a:rPr lang="ru-RU" sz="2400" smtClean="0"/>
              <a:t>Всего, по состоянию на 20.12.2019г., за Университетом закреплено 99 зданий, строений и сооружений, а также 31 земельных участков. В соответствии с Федеральным законом №218-ФЗ от 13 июля 2015 года «О государственной регистрации недвижимости»:</a:t>
            </a:r>
          </a:p>
          <a:p>
            <a:pPr marL="722313" lvl="1" indent="-419100" algn="just">
              <a:lnSpc>
                <a:spcPct val="80000"/>
              </a:lnSpc>
            </a:pPr>
            <a:r>
              <a:rPr lang="ru-RU" sz="2400" smtClean="0"/>
              <a:t>- земельные участки зарегистрированы в полном объеме (100%);</a:t>
            </a:r>
          </a:p>
          <a:p>
            <a:pPr marL="722313" lvl="1" indent="-419100" algn="just">
              <a:lnSpc>
                <a:spcPct val="80000"/>
              </a:lnSpc>
            </a:pPr>
            <a:r>
              <a:rPr lang="ru-RU" sz="2400" smtClean="0"/>
              <a:t>- здания, строения и сооружения зарегистрированы на 98,9%.</a:t>
            </a:r>
          </a:p>
          <a:p>
            <a:pPr marL="722313" lvl="1" indent="-419100">
              <a:lnSpc>
                <a:spcPct val="80000"/>
              </a:lnSpc>
            </a:pPr>
            <a:r>
              <a:rPr lang="ru-RU" sz="2400" smtClean="0"/>
              <a:t>Распоряжением №187-р от 30 мая 2019 года за Университетом было закреплено федеральное недвижимое имущество по ул. Добролюбова и по ул. Пушкина.</a:t>
            </a:r>
          </a:p>
          <a:p>
            <a:pPr marL="722313" lvl="1" indent="-419100">
              <a:lnSpc>
                <a:spcPct val="80000"/>
              </a:lnSpc>
            </a:pPr>
            <a:r>
              <a:rPr lang="ru-RU" sz="2400" smtClean="0"/>
              <a:t>Распоряжением №38/594-И от 08 августа 2019 года Университет передал в собственность Забайкальского края федеральное недвижимое имущество:</a:t>
            </a:r>
          </a:p>
          <a:p>
            <a:pPr marL="722313" lvl="1" indent="-419100">
              <a:lnSpc>
                <a:spcPct val="80000"/>
              </a:lnSpc>
            </a:pPr>
            <a:r>
              <a:rPr lang="ru-RU" sz="2400" smtClean="0"/>
              <a:t>- здание учебного корпуса и теплую автостоянку Агинского филиала.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Ремонт системы отопления по объектам университета и увеличение мощности приборов отопления в УК №3,7, жилого дома по ул. Партизанская,33 а</a:t>
            </a:r>
          </a:p>
        </p:txBody>
      </p:sp>
      <p:pic>
        <p:nvPicPr>
          <p:cNvPr id="41986" name="Рисунок 3" descr="IMG_0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40338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4" descr="IMG_0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765175"/>
            <a:ext cx="4605337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Ремонт тепловых сетей - Дом спорта</a:t>
            </a:r>
          </a:p>
        </p:txBody>
      </p:sp>
      <p:pic>
        <p:nvPicPr>
          <p:cNvPr id="43010" name="Рисунок 6" descr="ДС Ав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64235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Монтаж линии электропередач ВЛ-0,4 на 125 метров и наружное освещение территории пансионата «Байкал»</a:t>
            </a:r>
            <a:r>
              <a:rPr lang="ru-RU"/>
              <a:t> </a:t>
            </a:r>
          </a:p>
        </p:txBody>
      </p:sp>
      <p:pic>
        <p:nvPicPr>
          <p:cNvPr id="44034" name="Рисунок 8" descr="ВЛ 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29600" cy="930275"/>
          </a:xfrm>
        </p:spPr>
        <p:txBody>
          <a:bodyPr/>
          <a:lstStyle/>
          <a:p>
            <a:pPr>
              <a:lnSpc>
                <a:spcPct val="50000"/>
              </a:lnSpc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Мероприятия по энергосбережению и повышению </a:t>
            </a:r>
            <a:r>
              <a:rPr lang="ru-RU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энергоэффективности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4800" dirty="0" smtClean="0"/>
              <a:t> 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268413"/>
            <a:ext cx="8642350" cy="5329237"/>
          </a:xfrm>
        </p:spPr>
        <p:txBody>
          <a:bodyPr/>
          <a:lstStyle/>
          <a:p>
            <a:r>
              <a:rPr lang="ru-RU" sz="2000" b="1" dirty="0" smtClean="0"/>
              <a:t>В рамках мероприятий по энергосбережению и повышению </a:t>
            </a:r>
            <a:r>
              <a:rPr lang="ru-RU" sz="2000" b="1" dirty="0" err="1" smtClean="0"/>
              <a:t>энергоэффективности</a:t>
            </a:r>
            <a:r>
              <a:rPr lang="ru-RU" sz="2000" b="1" dirty="0" smtClean="0"/>
              <a:t> в 2019г. в соответствии с </a:t>
            </a:r>
            <a:r>
              <a:rPr lang="ru-RU" sz="2000" b="1" dirty="0" err="1" smtClean="0"/>
              <a:t>энергопаспортом</a:t>
            </a:r>
            <a:r>
              <a:rPr lang="ru-RU" sz="2000" b="1" dirty="0" smtClean="0"/>
              <a:t> расходы составили – </a:t>
            </a:r>
            <a:r>
              <a:rPr lang="ru-RU" sz="2000" b="1" dirty="0" smtClean="0"/>
              <a:t>1</a:t>
            </a:r>
            <a:r>
              <a:rPr lang="ru-RU" sz="2000" b="1" dirty="0" smtClean="0"/>
              <a:t>,4 млн.</a:t>
            </a:r>
            <a:r>
              <a:rPr lang="ru-RU" sz="2000" b="1" dirty="0" smtClean="0"/>
              <a:t> </a:t>
            </a:r>
            <a:r>
              <a:rPr lang="ru-RU" sz="2000" b="1" dirty="0" smtClean="0"/>
              <a:t>руб. (в 2018 г. – </a:t>
            </a:r>
            <a:r>
              <a:rPr lang="ru-RU" sz="2000" b="1" dirty="0" smtClean="0"/>
              <a:t>1,5 </a:t>
            </a:r>
            <a:r>
              <a:rPr lang="ru-RU" sz="2000" b="1" dirty="0" smtClean="0"/>
              <a:t>млн. руб.):</a:t>
            </a:r>
          </a:p>
          <a:p>
            <a:r>
              <a:rPr lang="ru-RU" sz="2000" b="1" dirty="0" smtClean="0"/>
              <a:t>В целях снижения расходов по </a:t>
            </a:r>
            <a:r>
              <a:rPr lang="ru-RU" sz="2000" b="1" dirty="0" err="1" smtClean="0"/>
              <a:t>теплоэнергии</a:t>
            </a:r>
            <a:r>
              <a:rPr lang="ru-RU" sz="2000" b="1" dirty="0" smtClean="0"/>
              <a:t> на общую сумму:</a:t>
            </a:r>
          </a:p>
          <a:p>
            <a:r>
              <a:rPr lang="ru-RU" sz="2000" b="1" dirty="0" smtClean="0"/>
              <a:t>-осуществлен монтаж автоматического оборудования погодного регулирования систем отопления в главном корпусе «Столовая», Дом спорта;</a:t>
            </a:r>
          </a:p>
          <a:p>
            <a:r>
              <a:rPr lang="ru-RU" sz="2000" b="1" dirty="0" smtClean="0"/>
              <a:t>-выполнена настройка, ремонт </a:t>
            </a:r>
            <a:r>
              <a:rPr lang="ru-RU" sz="2000" b="1" dirty="0" err="1" smtClean="0"/>
              <a:t>теплоавтоматики</a:t>
            </a:r>
            <a:r>
              <a:rPr lang="ru-RU" sz="2000" b="1" dirty="0" smtClean="0"/>
              <a:t> по всем объектам;</a:t>
            </a:r>
          </a:p>
          <a:p>
            <a:r>
              <a:rPr lang="ru-RU" sz="2000" b="1" dirty="0" smtClean="0"/>
              <a:t>-введен в эксплуатацию </a:t>
            </a:r>
            <a:r>
              <a:rPr lang="ru-RU" sz="2000" b="1" dirty="0" err="1" smtClean="0"/>
              <a:t>теплосчетчик</a:t>
            </a:r>
            <a:r>
              <a:rPr lang="ru-RU" sz="2000" b="1" dirty="0" smtClean="0"/>
              <a:t> Учебного корпуса № 5;</a:t>
            </a:r>
          </a:p>
          <a:p>
            <a:r>
              <a:rPr lang="ru-RU" sz="2000" b="1" dirty="0" smtClean="0"/>
              <a:t>-установлены клапана смешения ГВС на 8 объектах.</a:t>
            </a:r>
          </a:p>
          <a:p>
            <a:r>
              <a:rPr lang="ru-RU" sz="2000" b="1" dirty="0" smtClean="0"/>
              <a:t>В целях снижения расходов на электроэнергию на общую сумму:</a:t>
            </a:r>
          </a:p>
          <a:p>
            <a:r>
              <a:rPr lang="ru-RU" sz="2000" b="1" dirty="0" smtClean="0"/>
              <a:t>- установлены светодиодные светильники в общежитиях №4 , 5 и №6 и в главном корпусе  – всего 1090 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338138"/>
            <a:ext cx="8713788" cy="642937"/>
          </a:xfrm>
        </p:spPr>
        <p:txBody>
          <a:bodyPr/>
          <a:lstStyle/>
          <a:p>
            <a:r>
              <a:rPr lang="ru-RU" sz="2800" b="1" smtClean="0"/>
              <a:t>По капитальному строительству</a:t>
            </a:r>
            <a:r>
              <a:rPr lang="en-US" sz="2800" b="1" smtClean="0"/>
              <a:t>:</a:t>
            </a:r>
            <a:endParaRPr lang="ru-RU" sz="2800" b="1" smtClean="0"/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8642350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/>
              <a:t>В июле 2019г. заключено соглашение между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 и ФГБОУ ВО БГУ о предоставлении капитальных вложений в объекты капитального строительства на 2019-2021 гг.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План финансирования: 2019 год - 243 714,0 тыс. руб., </a:t>
            </a:r>
            <a:r>
              <a:rPr lang="ru-RU" b="1" dirty="0" err="1" smtClean="0"/>
              <a:t>софинансирование</a:t>
            </a:r>
            <a:r>
              <a:rPr lang="ru-RU" b="1" dirty="0" smtClean="0"/>
              <a:t> из внебюджетных средств составило в размере 8 500,0 тыс. руб. (уже освоены на проектные работы). Итого – 362 953,0 тыс. руб.</a:t>
            </a:r>
            <a:r>
              <a:rPr lang="ru-RU" dirty="0" smtClean="0"/>
              <a:t>, </a:t>
            </a:r>
            <a:r>
              <a:rPr lang="ru-RU" b="1" dirty="0" smtClean="0"/>
              <a:t>в том числе: 354 453,0 руб. из федерального бюджета и 8 млн. 500,0 тыс. руб. на ПСД из внебюджетных средств. 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На конкурсной основе заключен контракт  на оказание услуг по осуществлению строительного контроля за выполнением работ по строительству общежития.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«Студенческое общежитие №1 на 406 мест по ул.Пушкина,25</a:t>
            </a:r>
          </a:p>
        </p:txBody>
      </p:sp>
      <p:pic>
        <p:nvPicPr>
          <p:cNvPr id="48130" name="Содержимое 3" descr="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3889375" cy="3168650"/>
          </a:xfrm>
        </p:spPr>
      </p:pic>
      <p:pic>
        <p:nvPicPr>
          <p:cNvPr id="48131" name="Рисунок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84313"/>
            <a:ext cx="43386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338138"/>
            <a:ext cx="8713788" cy="642937"/>
          </a:xfrm>
        </p:spPr>
        <p:txBody>
          <a:bodyPr/>
          <a:lstStyle/>
          <a:p>
            <a:r>
              <a:rPr lang="ru-RU" sz="2800" b="1" smtClean="0"/>
              <a:t>По капитальному ремонту</a:t>
            </a:r>
            <a:r>
              <a:rPr lang="en-US" sz="2800" b="1" smtClean="0"/>
              <a:t>:</a:t>
            </a:r>
            <a:endParaRPr lang="ru-RU" sz="2800" b="1" smtClean="0"/>
          </a:p>
        </p:txBody>
      </p:sp>
      <p:sp>
        <p:nvSpPr>
          <p:cNvPr id="49154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8642350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Из федерального бюджета на 2019 год университету выделены средства на капитальный ремонт в объеме </a:t>
            </a:r>
            <a:r>
              <a:rPr lang="ru-RU" sz="2000" b="1" dirty="0" smtClean="0"/>
              <a:t>21,6 </a:t>
            </a:r>
            <a:r>
              <a:rPr lang="ru-RU" sz="2000" b="1" dirty="0" smtClean="0"/>
              <a:t>млн</a:t>
            </a:r>
            <a:r>
              <a:rPr lang="ru-RU" sz="2000" b="1" dirty="0" smtClean="0"/>
              <a:t>. </a:t>
            </a:r>
            <a:r>
              <a:rPr lang="ru-RU" sz="2000" b="1" dirty="0" smtClean="0"/>
              <a:t>руб.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Данные средства направлены на капитальный ремонт кровли главного корпуса. По итогам </a:t>
            </a:r>
            <a:r>
              <a:rPr lang="ru-RU" sz="2000" b="1" dirty="0" err="1" smtClean="0"/>
              <a:t>эл</a:t>
            </a:r>
            <a:r>
              <a:rPr lang="ru-RU" sz="2000" b="1" dirty="0" smtClean="0"/>
              <a:t>. аукциона заключен контракт в сентябре 2019г. на выполнение работ в объеме </a:t>
            </a:r>
            <a:r>
              <a:rPr lang="ru-RU" sz="2000" b="1" dirty="0" smtClean="0"/>
              <a:t>20,4 млн. </a:t>
            </a:r>
            <a:r>
              <a:rPr lang="ru-RU" sz="2000" b="1" dirty="0" smtClean="0"/>
              <a:t>руб. Экономия составила </a:t>
            </a:r>
            <a:r>
              <a:rPr lang="ru-RU" sz="2000" b="1" dirty="0" smtClean="0"/>
              <a:t>1</a:t>
            </a:r>
            <a:r>
              <a:rPr lang="ru-RU" sz="2000" b="1" dirty="0" smtClean="0"/>
              <a:t>,2 млн.</a:t>
            </a:r>
            <a:r>
              <a:rPr lang="ru-RU" sz="2000" b="1" dirty="0" smtClean="0"/>
              <a:t> </a:t>
            </a:r>
            <a:r>
              <a:rPr lang="ru-RU" sz="2000" b="1" dirty="0" smtClean="0"/>
              <a:t>руб. На данную экономию заключено доп.соглашение в связи с увеличением объемов работ по стропильной системе кровли. Также выполнены работы за счет внебюджетных средств по монтажу нового освещения по периметру здания главного корпуса.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Из внебюджетных источников университета в 2019г.: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заключен договор на осуществление строительного контроля при производстве работ по капитальному ремонту стропильной крыши главного корпуса;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проведен капитальный ремонт спального корпуса №1 пансионата «Байкал» с устройством комнат для проживания, душевых и </a:t>
            </a:r>
            <a:r>
              <a:rPr lang="ru-RU" sz="2000" b="1" dirty="0" err="1" smtClean="0"/>
              <a:t>сан.узлов</a:t>
            </a:r>
            <a:r>
              <a:rPr lang="ru-RU" sz="2000" b="1" dirty="0" smtClean="0"/>
              <a:t> согласно современным требованиям, общий объем затраченных средств составил 6,7 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6" descr="E:\DCIM\102CANON\IMG_7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005263"/>
            <a:ext cx="44640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15" descr="C:\Users\user\Desktop\Мои документы\Лена\Фото\Гл корпус\до\IMG_5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933825"/>
            <a:ext cx="42497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6" descr="C:\Users\user\Desktop\Мои документы\Лена\Фото\Гл корпус\Кап рем кровли\в процессе\IMG_7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765175"/>
            <a:ext cx="446405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5" descr="C:\Users\user\Desktop\Мои документы\Лена\Фото\Гл корпус\до\IMG_5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765175"/>
            <a:ext cx="42497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Капитальный ремонт стропильной крыши </a:t>
            </a:r>
          </a:p>
          <a:p>
            <a:pPr algn="ctr"/>
            <a:r>
              <a:rPr lang="ru-RU" sz="2400" b="1"/>
              <a:t>Главного корпуса</a:t>
            </a:r>
          </a:p>
        </p:txBody>
      </p:sp>
      <p:sp>
        <p:nvSpPr>
          <p:cNvPr id="51206" name="Rectangle 2"/>
          <p:cNvSpPr>
            <a:spLocks/>
          </p:cNvSpPr>
          <p:nvPr/>
        </p:nvSpPr>
        <p:spPr bwMode="auto">
          <a:xfrm>
            <a:off x="250825" y="4076700"/>
            <a:ext cx="4321175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latin typeface="Candara" pitchFamily="34" charset="0"/>
              </a:rPr>
              <a:t>До</a:t>
            </a:r>
          </a:p>
        </p:txBody>
      </p:sp>
      <p:sp>
        <p:nvSpPr>
          <p:cNvPr id="51207" name="Rectangle 2"/>
          <p:cNvSpPr>
            <a:spLocks/>
          </p:cNvSpPr>
          <p:nvPr/>
        </p:nvSpPr>
        <p:spPr bwMode="auto">
          <a:xfrm>
            <a:off x="4572000" y="4076700"/>
            <a:ext cx="4392613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latin typeface="Candara" pitchFamily="34" charset="0"/>
              </a:rPr>
              <a:t>После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1" descr="C:\Users\user\Desktop\Доки с 04003742\Документы_ОКС\ФОТО\от ПУ\от ПУ\DSC_5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644900"/>
            <a:ext cx="439261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Рисунок 12" descr="C:\Users\user\Desktop\Мои документы\Лена\Фото\Сп корп1\После\IMG_20190626_104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60800"/>
            <a:ext cx="4249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/>
              <a:t>Капитальный ремонт спального корпуса №1 </a:t>
            </a:r>
          </a:p>
          <a:p>
            <a:pPr algn="ctr"/>
            <a:r>
              <a:rPr lang="ru-RU" sz="2400" b="1"/>
              <a:t>в пансионате «Байкал»</a:t>
            </a:r>
          </a:p>
        </p:txBody>
      </p:sp>
      <p:pic>
        <p:nvPicPr>
          <p:cNvPr id="50180" name="Рисунок 2" descr="C:\Users\user\AppData\Local\Temp\Rar$DIa0.514\IMG_5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7651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Рисунок 3" descr="C:\Users\user\Desktop\Мои документы\Лена\Фото\Сп корп1\После\IMG_20190626_114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765175"/>
            <a:ext cx="43926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2"/>
          <p:cNvSpPr>
            <a:spLocks/>
          </p:cNvSpPr>
          <p:nvPr/>
        </p:nvSpPr>
        <p:spPr bwMode="auto">
          <a:xfrm>
            <a:off x="250825" y="3644900"/>
            <a:ext cx="4321175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latin typeface="Candara" pitchFamily="34" charset="0"/>
              </a:rPr>
              <a:t>До</a:t>
            </a:r>
          </a:p>
        </p:txBody>
      </p:sp>
      <p:sp>
        <p:nvSpPr>
          <p:cNvPr id="50183" name="Rectangle 2"/>
          <p:cNvSpPr>
            <a:spLocks/>
          </p:cNvSpPr>
          <p:nvPr/>
        </p:nvSpPr>
        <p:spPr bwMode="auto">
          <a:xfrm>
            <a:off x="4572000" y="3644900"/>
            <a:ext cx="4248150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>
                <a:latin typeface="Candara" pitchFamily="34" charset="0"/>
              </a:rPr>
              <a:t>После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647700"/>
          </a:xfrm>
        </p:spPr>
        <p:txBody>
          <a:bodyPr/>
          <a:lstStyle/>
          <a:p>
            <a:r>
              <a:rPr lang="ru-RU" sz="2800" b="1" smtClean="0"/>
              <a:t>По охране труда и технике безопасности:</a:t>
            </a:r>
            <a:r>
              <a:rPr lang="ru-RU" sz="2800" smtClean="0"/>
              <a:t> 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836613"/>
            <a:ext cx="864235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Общие затраты на мероприятия по охране труда в 2019г. составили – </a:t>
            </a:r>
            <a:r>
              <a:rPr lang="ru-RU" sz="2000" b="1" dirty="0" smtClean="0"/>
              <a:t>1</a:t>
            </a:r>
            <a:r>
              <a:rPr lang="ru-RU" sz="2000" b="1" dirty="0" smtClean="0"/>
              <a:t>,6 млн.</a:t>
            </a:r>
            <a:r>
              <a:rPr lang="ru-RU" sz="2000" b="1" dirty="0" smtClean="0"/>
              <a:t> </a:t>
            </a:r>
            <a:r>
              <a:rPr lang="ru-RU" sz="2000" b="1" dirty="0" smtClean="0"/>
              <a:t>руб. (в 2018 г –  </a:t>
            </a:r>
            <a:r>
              <a:rPr lang="ru-RU" sz="2000" b="1" dirty="0" smtClean="0"/>
              <a:t>2</a:t>
            </a:r>
            <a:r>
              <a:rPr lang="ru-RU" sz="2000" b="1" dirty="0" smtClean="0"/>
              <a:t>,2 млн.</a:t>
            </a:r>
            <a:r>
              <a:rPr lang="ru-RU" sz="2000" b="1" dirty="0" smtClean="0"/>
              <a:t> </a:t>
            </a:r>
            <a:r>
              <a:rPr lang="ru-RU" sz="2000" b="1" dirty="0" smtClean="0"/>
              <a:t>руб.), в том числе: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обучение по охране труда руководителей и специалистов;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покупка СИЗ для работников,  работающих во вредных условиях труда, особых температурных условиях;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обеспечение молоком работников, занятых во вредных условиях труда;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обязательный периодический медосмотр преподавателей и сотрудников;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проведение специальной оценки условий труда на  рабочих местах;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камерная обработка мягкого инвентаря;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вывоз химических отходов с Медицинского института и Химического факультета;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- проведение профилактических и противоэпидемиологических мероприятий.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338138"/>
            <a:ext cx="8642350" cy="12525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обеспечению пожарной безопасности:</a:t>
            </a:r>
            <a:b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8569325" cy="5019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Общие затраты на обеспечение пожарной безопасности  в 2019 г. на 20 декабря составили – </a:t>
            </a:r>
            <a:r>
              <a:rPr lang="ru-RU" sz="1600" b="1" dirty="0" smtClean="0">
                <a:solidFill>
                  <a:schemeClr val="tx1"/>
                </a:solidFill>
              </a:rPr>
              <a:t>4,7 млн.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руб</a:t>
            </a:r>
            <a:r>
              <a:rPr lang="ru-RU" sz="1600" b="1" dirty="0" smtClean="0">
                <a:solidFill>
                  <a:schemeClr val="tx1"/>
                </a:solidFill>
              </a:rPr>
              <a:t>. (в 2018г. составили –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3,9 млн. руб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 В соответствии с планом работы были проведены основные мероприятия,  в том числе: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осуществлен монтаж на все объекты новой системы «Цербер»;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заключен договор на обслуживание системы </a:t>
            </a:r>
            <a:r>
              <a:rPr lang="ru-RU" sz="1600" dirty="0" err="1" smtClean="0">
                <a:solidFill>
                  <a:schemeClr val="tx1"/>
                </a:solidFill>
              </a:rPr>
              <a:t>радиоканального</a:t>
            </a:r>
            <a:r>
              <a:rPr lang="ru-RU" sz="1600" dirty="0" smtClean="0">
                <a:solidFill>
                  <a:schemeClr val="tx1"/>
                </a:solidFill>
              </a:rPr>
              <a:t> мониторинга;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заключен договор на разработку проектов на АПС в Главном корпусе, УК №6, Доме спорта;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заключен договор на установку ретрансляторов для передачи сигнала системы «Цербер» в подразделение пожарной охраны;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заключен договор на обслуживание системы </a:t>
            </a:r>
            <a:r>
              <a:rPr lang="ru-RU" sz="1600" dirty="0" err="1" smtClean="0">
                <a:solidFill>
                  <a:schemeClr val="tx1"/>
                </a:solidFill>
              </a:rPr>
              <a:t>дымоудаления</a:t>
            </a:r>
            <a:r>
              <a:rPr lang="ru-RU" sz="160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заключен договор на монтаж противопожарных дверей и перегородок в УК №2,4, главный корпус согласно Предписанию по пожарной безопасности от 15 марта 2019г.;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по договору оказания услуг разработан проект на АПС в УК №2,4;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проведены испытания внутреннего противопожарного водопровода (пожарных кранов – ПК), перекатка пожарных рукавов;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проведены замеры  сопротивления изоляции электросети и заземления электрооборудования;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приобретены средства пожаротушения: знаки ПБ, ручные фонари, пожарные шкафы; </a:t>
            </a:r>
          </a:p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</a:rPr>
              <a:t>- заменены подменный фонд средств пожаротушения: огнетушители.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374063" cy="1252537"/>
          </a:xfrm>
        </p:spPr>
        <p:txBody>
          <a:bodyPr/>
          <a:lstStyle/>
          <a:p>
            <a:r>
              <a:rPr lang="ru-RU" sz="2800" b="1" smtClean="0"/>
              <a:t>По охране окружающей среды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25538"/>
            <a:ext cx="8569325" cy="4537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/>
              <a:t>Общие затраты в 2019г. – 620 000 руб.,  (в 2018 г. составили – 511, 274 руб.), в том числе: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утилизация ртутных ламп;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разработка экологической проектной документации, проекта ПДВ;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договор на прочистку </a:t>
            </a:r>
            <a:r>
              <a:rPr lang="ru-RU" sz="2000" b="1" dirty="0" err="1" smtClean="0"/>
              <a:t>жироуловителей</a:t>
            </a:r>
            <a:r>
              <a:rPr lang="ru-RU" sz="2000" b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водоотведение «Спорткомплекс», пансионат «Байкал», СОЛ «Олимп»;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проведение противоэпидемиологических мероприятий и ликвидация очагов распространения инфекций, и улучшение санитарного состояния;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санитарная обрезка деревьев;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разработка программы осуществления производственного контроля.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- противоклещевая обработка территорий в СОЛ «Олимп», в </a:t>
            </a:r>
            <a:r>
              <a:rPr lang="ru-RU" sz="2000" b="1" dirty="0" err="1" smtClean="0"/>
              <a:t>панс</a:t>
            </a:r>
            <a:r>
              <a:rPr lang="ru-RU" sz="2000" b="1" dirty="0" smtClean="0"/>
              <a:t>. «Байкал», в Ботаническом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714375"/>
          </a:xfrm>
        </p:spPr>
        <p:txBody>
          <a:bodyPr/>
          <a:lstStyle/>
          <a:p>
            <a:r>
              <a:rPr lang="ru-RU" sz="2800" b="1" smtClean="0"/>
              <a:t>По транспортному обеспечению:</a:t>
            </a:r>
            <a:r>
              <a:rPr lang="ru-RU" smtClean="0"/>
              <a:t> 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981075"/>
            <a:ext cx="8642350" cy="5040313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800" b="1" dirty="0" smtClean="0"/>
              <a:t>Общие расходы в 2019г. составили на общую сумму  – </a:t>
            </a:r>
            <a:r>
              <a:rPr lang="ru-RU" sz="2800" b="1" dirty="0" smtClean="0"/>
              <a:t>5</a:t>
            </a:r>
            <a:r>
              <a:rPr lang="ru-RU" sz="2800" b="1" dirty="0" smtClean="0"/>
              <a:t>,2 млн.</a:t>
            </a:r>
            <a:r>
              <a:rPr lang="ru-RU" sz="2800" b="1" dirty="0" smtClean="0"/>
              <a:t> </a:t>
            </a:r>
            <a:r>
              <a:rPr lang="ru-RU" sz="2800" b="1" dirty="0" smtClean="0"/>
              <a:t>руб. (по состоянию на 1 дек. 2019г.), в том числе: на закуп </a:t>
            </a:r>
            <a:r>
              <a:rPr lang="ru-RU" sz="2800" b="1" dirty="0" smtClean="0"/>
              <a:t>ГСМ </a:t>
            </a:r>
            <a:r>
              <a:rPr lang="ru-RU" sz="2800" b="1" smtClean="0"/>
              <a:t>по конкурсу; </a:t>
            </a:r>
            <a:r>
              <a:rPr lang="ru-RU" sz="2800" b="1" dirty="0" smtClean="0"/>
              <a:t>на закуп запасных частей и автошин; на ремонт и обслуживание; установка </a:t>
            </a:r>
            <a:r>
              <a:rPr lang="ru-RU" sz="2800" b="1" dirty="0" err="1" smtClean="0"/>
              <a:t>тахографов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автострахование</a:t>
            </a:r>
            <a:r>
              <a:rPr lang="ru-RU" sz="2800" b="1" dirty="0" smtClean="0"/>
              <a:t>; </a:t>
            </a:r>
            <a:r>
              <a:rPr lang="ru-RU" sz="2800" b="1" dirty="0" err="1" smtClean="0"/>
              <a:t>предрейсовый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послерейсовый</a:t>
            </a:r>
            <a:r>
              <a:rPr lang="ru-RU" sz="2800" b="1" dirty="0" smtClean="0"/>
              <a:t> осмотр. Расходы на 2018г. составили – </a:t>
            </a:r>
            <a:r>
              <a:rPr lang="ru-RU" sz="2800" b="1" dirty="0" smtClean="0"/>
              <a:t>7</a:t>
            </a:r>
            <a:r>
              <a:rPr lang="ru-RU" sz="2800" b="1" dirty="0" smtClean="0"/>
              <a:t>,1 млн.</a:t>
            </a:r>
            <a:r>
              <a:rPr lang="ru-RU" sz="2800" b="1" dirty="0" smtClean="0"/>
              <a:t> </a:t>
            </a:r>
            <a:r>
              <a:rPr lang="ru-RU" sz="2800" b="1" dirty="0" smtClean="0"/>
              <a:t>рублей. </a:t>
            </a:r>
          </a:p>
          <a:p>
            <a:r>
              <a:rPr lang="ru-RU" sz="2800" b="1" dirty="0" smtClean="0"/>
              <a:t>В течение 2019г. 7 единиц </a:t>
            </a:r>
            <a:r>
              <a:rPr lang="ru-RU" sz="2800" b="1" dirty="0" smtClean="0"/>
              <a:t>техники  </a:t>
            </a:r>
            <a:r>
              <a:rPr lang="ru-RU" sz="2800" b="1" dirty="0" smtClean="0"/>
              <a:t>списаны, утилизированы, сняты с учета в органах </a:t>
            </a:r>
            <a:r>
              <a:rPr lang="ru-RU" sz="2800" b="1" dirty="0" err="1" smtClean="0"/>
              <a:t>Гостехнадзора</a:t>
            </a:r>
            <a:r>
              <a:rPr lang="ru-RU" sz="2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288" y="2997200"/>
            <a:ext cx="8229600" cy="1252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текущему ремонту объектов :</a:t>
            </a:r>
            <a:r>
              <a:rPr lang="ru-RU" dirty="0" smtClean="0"/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5538"/>
            <a:ext cx="8642350" cy="504031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800" dirty="0" smtClean="0"/>
              <a:t> </a:t>
            </a:r>
            <a:r>
              <a:rPr lang="ru-RU" sz="1600" b="1" dirty="0" smtClean="0"/>
              <a:t>Общий объем средств на материалы в 2019г. составил – 6 900 000 руб., (в 2018г. – 5 046 005 руб.), в том числе: 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сотрудниками УПЦ выполнены столярные работы согласно прейскуранта на выпускаемые изделия, выполнены сметные работы по заявкам;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 - выполнены штукатурно-малярные работы на разных объектах.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b="1" dirty="0" smtClean="0"/>
              <a:t>Выполнены основные плановые мероприятия по текущему ремонту:</a:t>
            </a:r>
            <a:endParaRPr lang="ru-RU" sz="1600" dirty="0" smtClean="0"/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перемещение имущества кафедры ТОПО ПИ в УК №4 в связи с демонтажем здания УПЦ;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 перемещение имущества и оборудования УПЦ в УК №5 в связи с демонтажем здания;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обустройство в УК №5 столярного цеха – демонтаж деревянного пола,  армирование и заливка  бетонного пола, частичная замена окон;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выполнены работы по текущему ремонту принятых квартир по ул.Добролюбова и по ул.Пушкина;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выполнен текущий ремонт помещений в здании ЧУЗ «Отделенческой клинической больницы» на втором этаже площадью 603,2 кв.м., где создан </a:t>
            </a:r>
            <a:r>
              <a:rPr lang="ru-RU" sz="1600" dirty="0" err="1" smtClean="0"/>
              <a:t>аккредитационно-симуляционный</a:t>
            </a:r>
            <a:r>
              <a:rPr lang="ru-RU" sz="1600" dirty="0" smtClean="0"/>
              <a:t> центр МИ. На конкурсной основе по итогам торгов осуществлена поставка медицинского оборудования на общую сумму – 10,7 млн.руб.;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1600" dirty="0" smtClean="0"/>
              <a:t>- завершены работы по оборудованию помещений в главном корпусе, УК №4,6 в рамках проекта «Дома научных </a:t>
            </a:r>
            <a:r>
              <a:rPr lang="ru-RU" sz="1600" dirty="0" err="1" smtClean="0"/>
              <a:t>коллабораций</a:t>
            </a:r>
            <a:r>
              <a:rPr lang="ru-RU" sz="1600" dirty="0" smtClean="0"/>
              <a:t>» имени М.П. </a:t>
            </a:r>
            <a:r>
              <a:rPr lang="ru-RU" sz="1600" dirty="0" err="1" smtClean="0"/>
              <a:t>Хабаевана</a:t>
            </a:r>
            <a:r>
              <a:rPr lang="ru-RU" sz="1600" dirty="0" smtClean="0"/>
              <a:t> на общую сумму – 2 600 000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6477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текущему ремонту объектов :</a:t>
            </a:r>
            <a:r>
              <a:rPr lang="ru-RU" dirty="0" smtClean="0"/>
              <a:t>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642350" cy="4824412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 - выполнен капитальный ремонт санузла в главном корпусе на 2 этаже в рамках проекта «ДНК»;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замена неисправных глубинных насосов в Ботаническом саду и в пансионате «Байкал»;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установлен грузоподъемник для столовой в цокольный этаж УЛК №8;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устройство двух новых душевых комнат (всего 16 леек) в общежитии №6;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устройство служебных помещений  для сотрудников отдела обеспечения в общежитиях №5,6 (по предписанию </a:t>
            </a:r>
            <a:r>
              <a:rPr lang="ru-RU" sz="2000" dirty="0" err="1" smtClean="0"/>
              <a:t>Госпожнадзора</a:t>
            </a:r>
            <a:r>
              <a:rPr lang="ru-RU" sz="2000" dirty="0" smtClean="0"/>
              <a:t>), в информационно-выставочном центре в УЛК;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- по плану УОЛХ на конкурсной основе обустройство наружного ограждения (забора) в Ботаническом саду.</a:t>
            </a:r>
          </a:p>
          <a:p>
            <a:pPr>
              <a:lnSpc>
                <a:spcPct val="80000"/>
              </a:lnSpc>
              <a:tabLst>
                <a:tab pos="1254125" algn="l"/>
              </a:tabLst>
            </a:pPr>
            <a:r>
              <a:rPr lang="ru-RU" sz="2000" dirty="0" smtClean="0"/>
              <a:t>        В настоящее время продолжаются работы (по предписанию </a:t>
            </a:r>
            <a:r>
              <a:rPr lang="ru-RU" sz="2000" dirty="0" err="1" smtClean="0"/>
              <a:t>Госпожнадзора</a:t>
            </a:r>
            <a:r>
              <a:rPr lang="ru-RU" sz="2000" dirty="0" smtClean="0"/>
              <a:t>) по устройству проемов между подъездами в общежитии №4,5 и устройству душевых в цокольном этаже общежития №4.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58837"/>
          </a:xfrm>
        </p:spPr>
        <p:txBody>
          <a:bodyPr/>
          <a:lstStyle/>
          <a:p>
            <a:r>
              <a:rPr lang="ru-RU" sz="4800" b="1" smtClean="0"/>
              <a:t>Переезд УПЦ-2 в УК№5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0" y="5589588"/>
            <a:ext cx="313213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latin typeface="Candara" pitchFamily="34" charset="0"/>
              </a:rPr>
              <a:t>До</a:t>
            </a:r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4284663" y="5445125"/>
            <a:ext cx="4608512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000" b="1">
                <a:latin typeface="Candara" pitchFamily="34" charset="0"/>
              </a:rPr>
              <a:t>После</a:t>
            </a:r>
          </a:p>
        </p:txBody>
      </p:sp>
      <p:pic>
        <p:nvPicPr>
          <p:cNvPr id="27652" name="Рисунок 3" descr="C:\Users\user\Desktop\фото\kVZoh---3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268413"/>
            <a:ext cx="47450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1" descr="C:\Users\user\Desktop\фото\DGD7xWG5xh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268413"/>
            <a:ext cx="30464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/>
              <a:t>Создание аккредитационно-симуляционного центра МИ</a:t>
            </a:r>
          </a:p>
        </p:txBody>
      </p:sp>
      <p:pic>
        <p:nvPicPr>
          <p:cNvPr id="28674" name="Рисунок 4" descr="C:\Users\user\Desktop\фото\4AqAs_KQw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410527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 descr="C:\Users\user\Desktop\фото\Ln8AWD-LfW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65175"/>
            <a:ext cx="43656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 descr="C:\Users\user\Desktop\фото\saHeNpaou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16338"/>
            <a:ext cx="403383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10" descr="C:\Users\user\Desktop\фото\a8T9WTbqJd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716338"/>
            <a:ext cx="43926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/>
              <a:t>Создание Дома научной коллаборации</a:t>
            </a:r>
            <a:r>
              <a:rPr lang="ru-RU" sz="2800"/>
              <a:t> </a:t>
            </a:r>
          </a:p>
          <a:p>
            <a:pPr algn="ctr" eaLnBrk="0" hangingPunct="0"/>
            <a:r>
              <a:rPr lang="ru-RU" sz="2400"/>
              <a:t>(Главный корпус)</a:t>
            </a:r>
          </a:p>
        </p:txBody>
      </p:sp>
      <p:pic>
        <p:nvPicPr>
          <p:cNvPr id="29698" name="Рисунок 3" descr="C:\Users\user\Desktop\фото\m1Is3ULD5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42497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 descr="C:\Users\user\Desktop\фото\Jhst-e2Tj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765175"/>
            <a:ext cx="44180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 descr="IMG_04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860800"/>
            <a:ext cx="4249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 descr="IMG_04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3860800"/>
            <a:ext cx="43926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/>
              <a:t>Создание Дома научной коллаборации</a:t>
            </a:r>
            <a:r>
              <a:rPr lang="ru-RU" sz="2800"/>
              <a:t> </a:t>
            </a:r>
          </a:p>
          <a:p>
            <a:pPr algn="ctr" eaLnBrk="0" hangingPunct="0"/>
            <a:r>
              <a:rPr lang="ru-RU" sz="2400"/>
              <a:t>(Учебный корпус №4)</a:t>
            </a:r>
          </a:p>
        </p:txBody>
      </p:sp>
      <p:pic>
        <p:nvPicPr>
          <p:cNvPr id="30722" name="Рисунок 1" descr="C:\Users\user\Desktop\фото днк\ДНК 4 УК\4104 ДНК Урок технологии IT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5175"/>
            <a:ext cx="3554413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3" descr="C:\Users\user\Desktop\фото днк\ДНК 4 УК\4104 ДНК Урок технологии 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916113"/>
            <a:ext cx="50546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2" descr="C:\Users\user\Desktop\фото днк\ДНК 4 УК\Промдизайн. Сделали ПВХ перегородки ауд.4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429000"/>
            <a:ext cx="356711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3733</TotalTime>
  <Words>1521</Words>
  <Application>Microsoft Office PowerPoint</Application>
  <PresentationFormat>Экран (4:3)</PresentationFormat>
  <Paragraphs>156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Слайд 1</vt:lpstr>
      <vt:lpstr>По имущественным вопросам:  </vt:lpstr>
      <vt:lpstr>По обеспечению пожарной безопасности: </vt:lpstr>
      <vt:lpstr>По текущему ремонту объектов : </vt:lpstr>
      <vt:lpstr>По текущему ремонту объектов : </vt:lpstr>
      <vt:lpstr>Переезд УПЦ-2 в УК№5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 обеспечению доступности объектов : </vt:lpstr>
      <vt:lpstr>Слайд 16</vt:lpstr>
      <vt:lpstr>Текущий ремонт инженерных сетей и коммуникаций: </vt:lpstr>
      <vt:lpstr>Текущий ремонт инженерных сетей и коммуникаций: </vt:lpstr>
      <vt:lpstr>Слайд 19</vt:lpstr>
      <vt:lpstr>Слайд 20</vt:lpstr>
      <vt:lpstr>Слайд 21</vt:lpstr>
      <vt:lpstr>Слайд 22</vt:lpstr>
      <vt:lpstr>Мероприятия по энергосбережению и повышению энергоэффективности: </vt:lpstr>
      <vt:lpstr>По капитальному строительству:</vt:lpstr>
      <vt:lpstr>«Студенческое общежитие №1 на 406 мест по ул.Пушкина,25</vt:lpstr>
      <vt:lpstr>По капитальному ремонту:</vt:lpstr>
      <vt:lpstr>Слайд 27</vt:lpstr>
      <vt:lpstr>Слайд 28</vt:lpstr>
      <vt:lpstr>По охране труда и технике безопасности: </vt:lpstr>
      <vt:lpstr>По охране окружающей среды</vt:lpstr>
      <vt:lpstr>По транспортному обеспечению: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Информация о выполнении мероприятий по проведению работ по модернизации объектов</dc:title>
  <dc:creator>admin</dc:creator>
  <cp:lastModifiedBy>Чингиз</cp:lastModifiedBy>
  <cp:revision>585</cp:revision>
  <cp:lastPrinted>2016-12-13T04:48:13Z</cp:lastPrinted>
  <dcterms:created xsi:type="dcterms:W3CDTF">2015-07-16T02:09:53Z</dcterms:created>
  <dcterms:modified xsi:type="dcterms:W3CDTF">2020-01-13T12:55:32Z</dcterms:modified>
</cp:coreProperties>
</file>