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98" r:id="rId3"/>
    <p:sldId id="301" r:id="rId4"/>
    <p:sldId id="300" r:id="rId5"/>
    <p:sldId id="304" r:id="rId6"/>
    <p:sldId id="342" r:id="rId7"/>
    <p:sldId id="351" r:id="rId8"/>
    <p:sldId id="370" r:id="rId9"/>
    <p:sldId id="353" r:id="rId10"/>
    <p:sldId id="354" r:id="rId11"/>
    <p:sldId id="355" r:id="rId12"/>
    <p:sldId id="352" r:id="rId13"/>
    <p:sldId id="358" r:id="rId14"/>
    <p:sldId id="343" r:id="rId15"/>
    <p:sldId id="356" r:id="rId16"/>
    <p:sldId id="373" r:id="rId17"/>
    <p:sldId id="308" r:id="rId18"/>
    <p:sldId id="302" r:id="rId19"/>
    <p:sldId id="357" r:id="rId20"/>
    <p:sldId id="359" r:id="rId21"/>
    <p:sldId id="360" r:id="rId22"/>
    <p:sldId id="361" r:id="rId23"/>
    <p:sldId id="345" r:id="rId24"/>
    <p:sldId id="376" r:id="rId25"/>
    <p:sldId id="346" r:id="rId26"/>
    <p:sldId id="347" r:id="rId27"/>
    <p:sldId id="362" r:id="rId28"/>
    <p:sldId id="363" r:id="rId29"/>
    <p:sldId id="364" r:id="rId30"/>
    <p:sldId id="374" r:id="rId31"/>
    <p:sldId id="375" r:id="rId32"/>
    <p:sldId id="365" r:id="rId33"/>
    <p:sldId id="367" r:id="rId34"/>
    <p:sldId id="366" r:id="rId35"/>
    <p:sldId id="368" r:id="rId36"/>
    <p:sldId id="371" r:id="rId37"/>
    <p:sldId id="372" r:id="rId38"/>
    <p:sldId id="303" r:id="rId39"/>
    <p:sldId id="306" r:id="rId40"/>
    <p:sldId id="305" r:id="rId41"/>
    <p:sldId id="273" r:id="rId4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97" autoAdjust="0"/>
  </p:normalViewPr>
  <p:slideViewPr>
    <p:cSldViewPr>
      <p:cViewPr>
        <p:scale>
          <a:sx n="100" d="100"/>
          <a:sy n="100" d="100"/>
        </p:scale>
        <p:origin x="-420" y="12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C50F1A-71BF-4A62-8263-E68A54EAC6A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EE422C-5701-49AD-AB96-89E899013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BFF83-82BA-4EE5-9109-EA680AAE0AA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F620-1971-4366-8855-86A812534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C1EA-4FFD-4FA4-9B7E-EE4A7699763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C340-E04C-4D0D-BF60-58A90FC04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8AA0F-FE27-48F4-909B-60A35CFAD2A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AA57-08AA-4A48-A61B-23DB80E2C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70F8-C364-425D-A267-6FCE013198F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A4D5A-4F1B-46BF-A094-C51D890B7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5A4C0-E68F-4B81-A1DE-4C66160E37A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181C2-1FA1-4B66-8B4D-A9008FD79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768D-1378-47BF-A3F2-1A20A32E73C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3ED5-2C0E-4470-A7C0-6FFFB050B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74AD-3D48-45A6-8186-E2350724C81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5A103-EE14-4174-B1BE-014089609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B7536-9E4C-46AC-B498-B9ED5723B1B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9D4C2-1AE7-42B4-A504-18477BBC5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697DB-5428-43AC-8DE3-BED2ED443B2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38381-34B8-4884-91BA-AF69AD6B0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D9427-46C6-45E4-BB3F-435DDD1A0BA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F189-D564-4A5B-8072-7A40AA359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284F2-BF70-4A48-AD84-A6BE553AAA5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30EC-8038-44A4-9D17-DA85D7A3A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4C594-166F-4D2B-8D70-C680E7D92D9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0CC9-3486-4BB7-8490-B62BBEFE6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73FAF7-2722-45C0-8728-7DE29234596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8F4A7-04CB-4B04-95A8-2238AB0F9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9" r:id="rId2"/>
    <p:sldLayoutId id="2147483686" r:id="rId3"/>
    <p:sldLayoutId id="2147483680" r:id="rId4"/>
    <p:sldLayoutId id="2147483681" r:id="rId5"/>
    <p:sldLayoutId id="2147483682" r:id="rId6"/>
    <p:sldLayoutId id="2147483687" r:id="rId7"/>
    <p:sldLayoutId id="2147483688" r:id="rId8"/>
    <p:sldLayoutId id="2147483689" r:id="rId9"/>
    <p:sldLayoutId id="2147483683" r:id="rId10"/>
    <p:sldLayoutId id="2147483690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 descr="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93713" y="1557338"/>
            <a:ext cx="8650287" cy="100806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400" b="1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  </a:t>
            </a:r>
          </a:p>
          <a:p>
            <a:pPr algn="ctr">
              <a:defRPr/>
            </a:pPr>
            <a:r>
              <a:rPr lang="ru-RU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Отчет о выполнении хозяйственных и ремонтных работ в 2018г.</a:t>
            </a:r>
            <a:r>
              <a:rPr lang="ru-RU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89300" y="6497638"/>
            <a:ext cx="2303463" cy="382587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800" dirty="0">
                <a:solidFill>
                  <a:srgbClr val="FFFFFF"/>
                </a:solidFill>
                <a:latin typeface="Candara" pitchFamily="34" charset="0"/>
                <a:cs typeface="+mn-cs"/>
              </a:rPr>
              <a:t> </a:t>
            </a:r>
            <a:br>
              <a:rPr lang="ru-RU" sz="2800" dirty="0">
                <a:solidFill>
                  <a:srgbClr val="FFFFFF"/>
                </a:solidFill>
                <a:latin typeface="Candara" pitchFamily="34" charset="0"/>
                <a:cs typeface="+mn-cs"/>
              </a:rPr>
            </a:b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/>
            </a:r>
            <a:b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</a:br>
            <a:r>
              <a:rPr lang="ru-RU" sz="1600" b="1" dirty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27 декабря 201</a:t>
            </a:r>
            <a:r>
              <a:rPr lang="ru-RU" sz="1600" b="1" dirty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8</a:t>
            </a:r>
            <a:r>
              <a:rPr lang="ru-RU" sz="1600" b="1" dirty="0">
                <a:solidFill>
                  <a:srgbClr val="2862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 г.</a:t>
            </a:r>
          </a:p>
        </p:txBody>
      </p:sp>
      <p:pic>
        <p:nvPicPr>
          <p:cNvPr id="15364" name="Picture 23" descr="гш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1775" y="188913"/>
            <a:ext cx="8366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Обустройство помещения вахты из негорючего материала в общежитии №3</a:t>
            </a:r>
            <a:r>
              <a:rPr lang="ru-RU" sz="2800"/>
              <a:t> </a:t>
            </a:r>
          </a:p>
        </p:txBody>
      </p:sp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7041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Обустройство помещения из негорючего материала вахты в УК №2</a:t>
            </a:r>
          </a:p>
        </p:txBody>
      </p:sp>
      <p:pic>
        <p:nvPicPr>
          <p:cNvPr id="25602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315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Ремонт полов в помещении столовой УК №4 и 1 этажа общежития №3</a:t>
            </a:r>
            <a:r>
              <a:rPr lang="ru-RU" sz="2800"/>
              <a:t> </a:t>
            </a:r>
          </a:p>
        </p:txBody>
      </p:sp>
      <p:pic>
        <p:nvPicPr>
          <p:cNvPr id="26626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49688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716338"/>
            <a:ext cx="504031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b="1"/>
          </a:p>
          <a:p>
            <a:pPr algn="ctr" eaLnBrk="0" hangingPunct="0"/>
            <a:r>
              <a:rPr lang="ru-RU" sz="2800" b="1"/>
              <a:t>Ремонт сауны в СОЛ «Олимп»</a:t>
            </a:r>
          </a:p>
        </p:txBody>
      </p:sp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43211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65175"/>
            <a:ext cx="42497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719138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обеспечению доступности объектов :</a:t>
            </a:r>
            <a:r>
              <a:rPr lang="ru-RU" dirty="0" smtClean="0"/>
              <a:t> 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125538"/>
            <a:ext cx="8642350" cy="5111750"/>
          </a:xfrm>
        </p:spPr>
        <p:txBody>
          <a:bodyPr/>
          <a:lstStyle/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1600" smtClean="0"/>
              <a:t> </a:t>
            </a:r>
            <a:r>
              <a:rPr lang="ru-RU" sz="2000" b="1" smtClean="0"/>
              <a:t>Выполнены мероприятия в соответствии с «Паспортами доступности» и «Дорожной карте» на 2018г. на общую сумму 749 244,32 руб., в том числе:</a:t>
            </a:r>
            <a:endParaRPr lang="ru-RU" sz="2000" smtClean="0"/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капремонт санузла в Главном корпусе – 351, 345,32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капремонт санузла в УК №7 – 43 000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мнемосхемы – 135 000,00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пандуса телескопического 3 шт. – 144 000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кресел-каталок 2 шт. – 22 000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тактильной пиктограммы – 18 000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тактильных лент – 8 750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знаков парковки  –   7140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стола (специальный) – 6 200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 - закуп пандуса в УК №3  –    6241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 - закуп пандуса в Главном корпусе –   3568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тактильные знаки «Осторожно препятствие» 3 600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- закуп трафаретов 900/900 – 3 000 руб.;</a:t>
            </a:r>
          </a:p>
          <a:p>
            <a:pPr algn="just">
              <a:lnSpc>
                <a:spcPct val="80000"/>
              </a:lnSpc>
              <a:tabLst>
                <a:tab pos="1254125" algn="l"/>
              </a:tabLst>
            </a:pPr>
            <a:r>
              <a:rPr lang="ru-RU" sz="2000" smtClean="0"/>
              <a:t> - устройство кнопки вызова  –   1000 руб.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/>
          </p:cNvSpPr>
          <p:nvPr/>
        </p:nvSpPr>
        <p:spPr bwMode="auto">
          <a:xfrm>
            <a:off x="0" y="-100013"/>
            <a:ext cx="9144000" cy="11525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Ремонт санузлов на 1 этажах  главного корпуса и УК №7 в рамках программы «Доступная среда»</a:t>
            </a:r>
          </a:p>
        </p:txBody>
      </p:sp>
      <p:pic>
        <p:nvPicPr>
          <p:cNvPr id="29698" name="Рисунок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196975"/>
            <a:ext cx="35290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51133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1"/>
          <p:cNvSpPr>
            <a:spLocks noGrp="1"/>
          </p:cNvSpPr>
          <p:nvPr>
            <p:ph idx="1"/>
          </p:nvPr>
        </p:nvSpPr>
        <p:spPr>
          <a:xfrm>
            <a:off x="428625" y="1500188"/>
            <a:ext cx="8286750" cy="4857750"/>
          </a:xfrm>
        </p:spPr>
        <p:txBody>
          <a:bodyPr/>
          <a:lstStyle/>
          <a:p>
            <a:r>
              <a:rPr lang="ru-RU" smtClean="0"/>
              <a:t>Общие затраты на текущий ремонт инженерных сетей и коммуникаций в 2018 г. составили – </a:t>
            </a:r>
            <a:r>
              <a:rPr lang="ru-RU" b="1" smtClean="0"/>
              <a:t>6 850 883 руб</a:t>
            </a:r>
            <a:r>
              <a:rPr lang="ru-RU" smtClean="0"/>
              <a:t>.  </a:t>
            </a:r>
          </a:p>
          <a:p>
            <a:r>
              <a:rPr lang="ru-RU" smtClean="0"/>
              <a:t>По итогам торгов для производства ремонтных работ закуплены сантехнические и электротехнические материалы, в том числе: светодиодных светильников – 834 200 руб.; силового кабеля – 321 496 руб.; аварийных светильников – 158 400,00 руб.; обслуживание кондиционеров – 306 000,00 руб.; сантехнических материалов – 896 095,00 руб.; электротехнических материалов – 470 000,00 руб.</a:t>
            </a:r>
            <a:r>
              <a:rPr lang="ru-RU" b="1" smtClean="0"/>
              <a:t> </a:t>
            </a:r>
            <a:endParaRPr lang="ru-RU" smtClean="0"/>
          </a:p>
        </p:txBody>
      </p:sp>
      <p:sp>
        <p:nvSpPr>
          <p:cNvPr id="30722" name="Заголовок 2"/>
          <p:cNvSpPr>
            <a:spLocks noGrp="1"/>
          </p:cNvSpPr>
          <p:nvPr>
            <p:ph type="title"/>
          </p:nvPr>
        </p:nvSpPr>
        <p:spPr>
          <a:xfrm>
            <a:off x="285750" y="338138"/>
            <a:ext cx="8401050" cy="1252537"/>
          </a:xfrm>
        </p:spPr>
        <p:txBody>
          <a:bodyPr/>
          <a:lstStyle/>
          <a:p>
            <a:r>
              <a:rPr lang="ru-RU" sz="2800" b="1" smtClean="0">
                <a:solidFill>
                  <a:schemeClr val="tx2"/>
                </a:solidFill>
              </a:rPr>
              <a:t>Текущий ремонт инженерных сетей и коммуникаций:</a:t>
            </a:r>
            <a:r>
              <a:rPr lang="ru-RU" sz="2800" smtClean="0">
                <a:solidFill>
                  <a:schemeClr val="tx2"/>
                </a:solidFill>
              </a:rPr>
              <a:t> </a:t>
            </a:r>
            <a:endParaRPr lang="ru-RU" sz="28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642937"/>
          </a:xfrm>
        </p:spPr>
        <p:txBody>
          <a:bodyPr/>
          <a:lstStyle/>
          <a:p>
            <a:r>
              <a:rPr lang="ru-RU" sz="2800" b="1" smtClean="0">
                <a:solidFill>
                  <a:schemeClr val="tx2"/>
                </a:solidFill>
              </a:rPr>
              <a:t>Текущий ремонт инженерных сетей и коммуникаций:</a:t>
            </a:r>
            <a:r>
              <a:rPr lang="ru-RU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052513"/>
            <a:ext cx="8642350" cy="4568825"/>
          </a:xfrm>
        </p:spPr>
        <p:txBody>
          <a:bodyPr/>
          <a:lstStyle/>
          <a:p>
            <a:pPr algn="just"/>
            <a:r>
              <a:rPr lang="ru-RU" sz="1600" b="1" smtClean="0"/>
              <a:t>- произведена замена трубопроводов отопления, ГВС, ХВС, канализации (1946 метров);  </a:t>
            </a:r>
          </a:p>
          <a:p>
            <a:pPr algn="just"/>
            <a:r>
              <a:rPr lang="ru-RU" sz="1600" b="1" smtClean="0"/>
              <a:t>- выполнен монтаж автономного отопления в помещении УПЦ-1;</a:t>
            </a:r>
          </a:p>
          <a:p>
            <a:pPr algn="just"/>
            <a:r>
              <a:rPr lang="ru-RU" sz="1600" b="1" smtClean="0"/>
              <a:t>- выполнены работы по проектированию 15 узлов учета тепловой энергии по 15 объектам;</a:t>
            </a:r>
          </a:p>
          <a:p>
            <a:pPr algn="just"/>
            <a:r>
              <a:rPr lang="ru-RU" sz="1600" b="1" smtClean="0"/>
              <a:t>- поверка, ремонт теплосчетчиков - 13 шт. и элементов контроля, корректировка дросселирующих устройств;</a:t>
            </a:r>
          </a:p>
          <a:p>
            <a:pPr algn="just"/>
            <a:r>
              <a:rPr lang="ru-RU" sz="1600" b="1" smtClean="0"/>
              <a:t>- приобретены и заменены по конкурсу чугунные радиаторы на биметаллические в количестве 177 шт. в учебных корпусах №3,7;</a:t>
            </a:r>
          </a:p>
          <a:p>
            <a:pPr algn="just"/>
            <a:r>
              <a:rPr lang="ru-RU" sz="1600" b="1" smtClean="0"/>
              <a:t>- капитальный ремонт санузлов с 1 по 5 этажи левого крыла общежития № 3;</a:t>
            </a:r>
          </a:p>
          <a:p>
            <a:pPr algn="just"/>
            <a:r>
              <a:rPr lang="ru-RU" sz="1600" b="1" smtClean="0"/>
              <a:t>- выполнен монтаж инженерных сетей и оборудования в столовой СОЛ «Олимп»;</a:t>
            </a:r>
          </a:p>
          <a:p>
            <a:pPr algn="just"/>
            <a:r>
              <a:rPr lang="ru-RU" sz="1600" b="1" smtClean="0"/>
              <a:t>- произведен капитальный ремонт системы отопления, тепломагистрали, водовода учебного корпуса № 5;</a:t>
            </a:r>
          </a:p>
          <a:p>
            <a:pPr algn="just"/>
            <a:r>
              <a:rPr lang="ru-RU" sz="1600" b="1" smtClean="0"/>
              <a:t>- аварийный ремонт ввода теплотрассы в элеваторный узел в УК № 3;</a:t>
            </a:r>
          </a:p>
          <a:p>
            <a:pPr algn="just"/>
            <a:r>
              <a:rPr lang="ru-RU" sz="1600" b="1" smtClean="0"/>
              <a:t>- устранена авария на водоводе на стадионе;</a:t>
            </a:r>
          </a:p>
          <a:p>
            <a:pPr algn="just"/>
            <a:r>
              <a:rPr lang="ru-RU" sz="1600" b="1" smtClean="0"/>
              <a:t> - выполнен аварийный ремонт по замене теплотрасс учебного корпуса № 3, главный корпус блок А, В, Г;</a:t>
            </a:r>
          </a:p>
          <a:p>
            <a:pPr algn="just"/>
            <a:r>
              <a:rPr lang="ru-RU" sz="1600" b="1" smtClean="0"/>
              <a:t>  - выполнен монтаж кабельной линии 0,4 кВ в Главном корпусе;</a:t>
            </a:r>
          </a:p>
          <a:p>
            <a:pPr algn="just"/>
            <a:r>
              <a:rPr lang="ru-RU" sz="1600" b="1" smtClean="0"/>
              <a:t>- установлены распределительные щиты - 8 шт. в Главном корпусе;</a:t>
            </a:r>
          </a:p>
          <a:p>
            <a:pPr algn="just"/>
            <a:r>
              <a:rPr lang="ru-RU" sz="1600" b="1" smtClean="0"/>
              <a:t>- в лаборатории ДВС (ФТФ) осуществлен монтаж кабеля на 380 вольт; </a:t>
            </a:r>
          </a:p>
          <a:p>
            <a:pPr algn="just"/>
            <a:r>
              <a:rPr lang="ru-RU" sz="1600" b="1" smtClean="0"/>
              <a:t>- замена ламп накаливания на светодиодные во всех комнатах (кроме санузлов) в общежитии №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930275"/>
          </a:xfrm>
        </p:spPr>
        <p:txBody>
          <a:bodyPr/>
          <a:lstStyle/>
          <a:p>
            <a:pPr>
              <a:lnSpc>
                <a:spcPct val="50000"/>
              </a:lnSpc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Мероприятия по энергосбережению и повышению </a:t>
            </a:r>
            <a:r>
              <a:rPr lang="ru-R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энергоэффективности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ru-RU" sz="4800" dirty="0" smtClean="0"/>
              <a:t> 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268413"/>
            <a:ext cx="8642350" cy="5329237"/>
          </a:xfrm>
        </p:spPr>
        <p:txBody>
          <a:bodyPr/>
          <a:lstStyle/>
          <a:p>
            <a:pPr algn="just"/>
            <a:r>
              <a:rPr lang="ru-RU" sz="2000" b="1" smtClean="0"/>
              <a:t>В течение 2018 г. выполнены мероприятия на общую сумму 1,582 млн. руб., в том числе: </a:t>
            </a:r>
          </a:p>
          <a:p>
            <a:pPr algn="just"/>
            <a:r>
              <a:rPr lang="ru-RU" sz="2000" b="1" smtClean="0"/>
              <a:t>В целях снижения расхода по теплоэнергии:</a:t>
            </a:r>
          </a:p>
          <a:p>
            <a:pPr algn="just"/>
            <a:r>
              <a:rPr lang="ru-RU" sz="2000" b="1" smtClean="0"/>
              <a:t>- произведена полностью замена чугунных радиаторов на биметаллические в учебных корпусах № 3, 7 – 177 шт.; </a:t>
            </a:r>
          </a:p>
          <a:p>
            <a:pPr algn="just"/>
            <a:r>
              <a:rPr lang="ru-RU" sz="2000" b="1" smtClean="0"/>
              <a:t>- осуществлен монтаж теплоавтоматики «Данфосс» в главном корпусе блока «Г», отремонтирована теплоавтоматика в общежитиях № 2, 3, 5, учебных корпусах № 2, 4, 7, 8;</a:t>
            </a:r>
          </a:p>
          <a:p>
            <a:pPr algn="just"/>
            <a:r>
              <a:rPr lang="ru-RU" sz="2000" b="1" smtClean="0"/>
              <a:t>- введены в эксплуатацию теплосчетчики на стадионе, лаборатории ДВС.</a:t>
            </a:r>
          </a:p>
          <a:p>
            <a:pPr algn="just"/>
            <a:r>
              <a:rPr lang="ru-RU" sz="2000" b="1" smtClean="0"/>
              <a:t>В целях снижения расходов на электроэнергию:</a:t>
            </a:r>
          </a:p>
          <a:p>
            <a:pPr algn="just"/>
            <a:r>
              <a:rPr lang="ru-RU" sz="2000" b="1" smtClean="0"/>
              <a:t>- произведена замена светильников в общежитии №2,3,6 и дополнительно по корпусам и общежитиям на светодиодные светильники – 860 шт.</a:t>
            </a:r>
          </a:p>
          <a:p>
            <a:pPr algn="just"/>
            <a:r>
              <a:rPr lang="ru-RU" sz="2000" b="1" smtClean="0"/>
              <a:t>В целях защиты циркуляционных насосов системы отопления установлены фильтры по всем учебным корпусам и общежитиям.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Ремонт наружных умывальников и оборудования в столовой</a:t>
            </a:r>
            <a:r>
              <a:rPr lang="ru-RU" sz="2800"/>
              <a:t> </a:t>
            </a:r>
            <a:r>
              <a:rPr lang="ru-RU" sz="2800" b="1"/>
              <a:t>в</a:t>
            </a:r>
            <a:r>
              <a:rPr lang="ru-RU" sz="2800"/>
              <a:t> </a:t>
            </a:r>
            <a:r>
              <a:rPr lang="ru-RU" sz="2800" b="1"/>
              <a:t>СОЛ «Олимп»</a:t>
            </a:r>
            <a:r>
              <a:rPr lang="ru-RU" sz="2800"/>
              <a:t> </a:t>
            </a:r>
          </a:p>
        </p:txBody>
      </p:sp>
      <p:pic>
        <p:nvPicPr>
          <p:cNvPr id="33794" name="Рисунок 12" descr="Олимп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424973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13" descr="Олимп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43926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60350"/>
            <a:ext cx="8229600" cy="936625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201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году затраты по статье расходов 225 «Услуги по содержанию имущества»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684213" y="1196975"/>
            <a:ext cx="7775575" cy="511175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000" smtClean="0"/>
              <a:t>Затраты 2018г. в целом, составили </a:t>
            </a:r>
            <a:r>
              <a:rPr lang="ru-RU" sz="2000" b="1" smtClean="0"/>
              <a:t>52 234 363,88 руб.</a:t>
            </a:r>
            <a:r>
              <a:rPr lang="ru-RU" sz="2000" b="1" smtClean="0">
                <a:latin typeface="Arial" charset="0"/>
              </a:rPr>
              <a:t>,</a:t>
            </a:r>
            <a:r>
              <a:rPr lang="ru-RU" sz="2000" smtClean="0"/>
              <a:t>в том числе</a:t>
            </a:r>
            <a:r>
              <a:rPr lang="en-US" sz="2000" smtClean="0"/>
              <a:t>:</a:t>
            </a:r>
            <a:r>
              <a:rPr lang="ru-RU" sz="2000" smtClean="0"/>
              <a:t> </a:t>
            </a:r>
            <a:endParaRPr lang="en-US" sz="2000" smtClean="0"/>
          </a:p>
          <a:p>
            <a:pPr algn="just">
              <a:lnSpc>
                <a:spcPct val="90000"/>
              </a:lnSpc>
            </a:pPr>
            <a:r>
              <a:rPr lang="en-US" sz="2000" smtClean="0"/>
              <a:t>- </a:t>
            </a:r>
            <a:r>
              <a:rPr lang="ru-RU" sz="2000" smtClean="0"/>
              <a:t>расходы на капитальный ремонт – 17 034 327,94 руб.;</a:t>
            </a:r>
          </a:p>
          <a:p>
            <a:pPr algn="just">
              <a:lnSpc>
                <a:spcPct val="90000"/>
              </a:lnSpc>
            </a:pPr>
            <a:r>
              <a:rPr lang="en-US" sz="2000" smtClean="0"/>
              <a:t>- </a:t>
            </a:r>
            <a:r>
              <a:rPr lang="ru-RU" sz="2000" smtClean="0"/>
              <a:t>расходы на текущий ремонт – 5 046 005 руб.</a:t>
            </a:r>
            <a:r>
              <a:rPr lang="en-US" sz="2000" smtClean="0"/>
              <a:t>;</a:t>
            </a:r>
            <a:endParaRPr lang="ru-RU" sz="2000" smtClean="0"/>
          </a:p>
          <a:p>
            <a:pPr algn="just">
              <a:lnSpc>
                <a:spcPct val="90000"/>
              </a:lnSpc>
            </a:pPr>
            <a:r>
              <a:rPr lang="en-US" sz="2000" smtClean="0"/>
              <a:t>- </a:t>
            </a:r>
            <a:r>
              <a:rPr lang="ru-RU" sz="2000" smtClean="0"/>
              <a:t> услуги по внутренней уборке помещений и территорий</a:t>
            </a:r>
            <a:r>
              <a:rPr lang="en-US" sz="2000" smtClean="0"/>
              <a:t> </a:t>
            </a:r>
            <a:r>
              <a:rPr lang="ru-RU" sz="2000" smtClean="0"/>
              <a:t>–</a:t>
            </a:r>
            <a:r>
              <a:rPr lang="en-US" sz="2000" smtClean="0"/>
              <a:t> </a:t>
            </a:r>
            <a:r>
              <a:rPr lang="ru-RU" sz="2000" smtClean="0"/>
              <a:t> 21 841 062,10 руб.</a:t>
            </a:r>
            <a:r>
              <a:rPr lang="en-US" sz="2000" smtClean="0"/>
              <a:t>;</a:t>
            </a:r>
            <a:endParaRPr lang="ru-RU" sz="2000" smtClean="0"/>
          </a:p>
          <a:p>
            <a:pPr algn="just">
              <a:lnSpc>
                <a:spcPct val="90000"/>
              </a:lnSpc>
            </a:pPr>
            <a:r>
              <a:rPr lang="ru-RU" sz="2000" b="1" smtClean="0"/>
              <a:t>- </a:t>
            </a:r>
            <a:r>
              <a:rPr lang="ru-RU" sz="2000" smtClean="0"/>
              <a:t>обеспечение пожарной безопасности – 3 749 872,75 руб.;</a:t>
            </a:r>
            <a:endParaRPr lang="en-US" sz="2000" smtClean="0"/>
          </a:p>
          <a:p>
            <a:pPr algn="just">
              <a:lnSpc>
                <a:spcPct val="90000"/>
              </a:lnSpc>
            </a:pPr>
            <a:r>
              <a:rPr lang="ru-RU" sz="2000" smtClean="0"/>
              <a:t>- стирка и химчистка</a:t>
            </a:r>
            <a:r>
              <a:rPr lang="en-US" sz="2000" smtClean="0"/>
              <a:t> – </a:t>
            </a:r>
            <a:r>
              <a:rPr lang="ru-RU" sz="2000" smtClean="0"/>
              <a:t>675 061,39 руб.</a:t>
            </a:r>
            <a:r>
              <a:rPr lang="en-US" sz="2000" smtClean="0"/>
              <a:t>;</a:t>
            </a:r>
          </a:p>
          <a:p>
            <a:pPr algn="just">
              <a:lnSpc>
                <a:spcPct val="90000"/>
              </a:lnSpc>
            </a:pPr>
            <a:r>
              <a:rPr lang="ru-RU" sz="2000" smtClean="0"/>
              <a:t>- вывоз ТБО</a:t>
            </a:r>
            <a:r>
              <a:rPr lang="en-US" sz="2000" smtClean="0"/>
              <a:t> – </a:t>
            </a:r>
            <a:r>
              <a:rPr lang="ru-RU" sz="2000" smtClean="0"/>
              <a:t>1 401 849,60 руб.</a:t>
            </a:r>
            <a:r>
              <a:rPr lang="en-US" sz="2000" smtClean="0"/>
              <a:t>;</a:t>
            </a:r>
            <a:r>
              <a:rPr lang="ru-RU" sz="2000" smtClean="0"/>
              <a:t> </a:t>
            </a:r>
            <a:endParaRPr lang="en-US" sz="2000" smtClean="0"/>
          </a:p>
          <a:p>
            <a:pPr algn="just">
              <a:lnSpc>
                <a:spcPct val="90000"/>
              </a:lnSpc>
            </a:pPr>
            <a:r>
              <a:rPr lang="ru-RU" sz="2000" smtClean="0"/>
              <a:t>- текущий ремонт оргтехники и оборудования</a:t>
            </a:r>
            <a:r>
              <a:rPr lang="en-US" sz="2000" smtClean="0"/>
              <a:t> – </a:t>
            </a:r>
            <a:r>
              <a:rPr lang="ru-RU" sz="2000" smtClean="0"/>
              <a:t>         </a:t>
            </a:r>
            <a:r>
              <a:rPr lang="en-US" sz="2000" smtClean="0"/>
              <a:t>                           </a:t>
            </a:r>
            <a:r>
              <a:rPr lang="ru-RU" sz="2000" smtClean="0"/>
              <a:t>908 309,68 руб. </a:t>
            </a:r>
            <a:r>
              <a:rPr lang="en-US" sz="2000" smtClean="0"/>
              <a:t>;</a:t>
            </a:r>
            <a:r>
              <a:rPr lang="ru-RU" sz="2000" smtClean="0"/>
              <a:t>                                    </a:t>
            </a:r>
          </a:p>
          <a:p>
            <a:pPr algn="just">
              <a:lnSpc>
                <a:spcPct val="90000"/>
              </a:lnSpc>
            </a:pPr>
            <a:r>
              <a:rPr lang="ru-RU" sz="2000" smtClean="0"/>
              <a:t> -прочие услуги по содержанию имущества (противоэпидемические мероприятия, тех.обслуживание лифтов, энергетическое обследование объектов и т.д.)</a:t>
            </a:r>
            <a:r>
              <a:rPr lang="en-US" sz="2000" smtClean="0"/>
              <a:t> – </a:t>
            </a:r>
            <a:r>
              <a:rPr lang="ru-RU" sz="2000" smtClean="0"/>
              <a:t> 2 054 940,49 руб.</a:t>
            </a:r>
            <a:endParaRPr lang="en-US" sz="2000" smtClean="0"/>
          </a:p>
          <a:p>
            <a:pPr algn="just">
              <a:lnSpc>
                <a:spcPct val="90000"/>
              </a:lnSpc>
            </a:pPr>
            <a:r>
              <a:rPr lang="ru-RU" sz="2000" smtClean="0"/>
              <a:t>                        </a:t>
            </a:r>
          </a:p>
          <a:p>
            <a:pPr algn="just">
              <a:lnSpc>
                <a:spcPct val="90000"/>
              </a:lnSpc>
            </a:pPr>
            <a:r>
              <a:rPr lang="ru-RU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Монтаж кабельной линии 0,4 кВ </a:t>
            </a:r>
          </a:p>
          <a:p>
            <a:pPr algn="ctr" eaLnBrk="0" hangingPunct="0"/>
            <a:r>
              <a:rPr lang="ru-RU" sz="2800" b="1"/>
              <a:t>в главном корпусе</a:t>
            </a:r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4356100" y="4221163"/>
            <a:ext cx="46085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200" b="1">
                <a:latin typeface="Candara" pitchFamily="34" charset="0"/>
              </a:rPr>
              <a:t>После ремонтных работ</a:t>
            </a:r>
          </a:p>
        </p:txBody>
      </p:sp>
      <p:sp>
        <p:nvSpPr>
          <p:cNvPr id="34819" name="Rectangle 2"/>
          <p:cNvSpPr>
            <a:spLocks/>
          </p:cNvSpPr>
          <p:nvPr/>
        </p:nvSpPr>
        <p:spPr bwMode="auto">
          <a:xfrm>
            <a:off x="0" y="4221163"/>
            <a:ext cx="44275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200" b="1">
                <a:latin typeface="Candara" pitchFamily="34" charset="0"/>
              </a:rPr>
              <a:t>До ремонтных работ</a:t>
            </a:r>
          </a:p>
        </p:txBody>
      </p:sp>
      <p:pic>
        <p:nvPicPr>
          <p:cNvPr id="34820" name="Picture 7" descr="20180606_141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4249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20180606_1554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65175"/>
            <a:ext cx="4308475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Устранение аварии на водоводе стадиона </a:t>
            </a:r>
          </a:p>
          <a:p>
            <a:pPr algn="ctr" eaLnBrk="0" hangingPunct="0"/>
            <a:r>
              <a:rPr lang="ru-RU" sz="2800" b="1"/>
              <a:t>по ул. Куйбышева</a:t>
            </a:r>
          </a:p>
        </p:txBody>
      </p:sp>
      <p:pic>
        <p:nvPicPr>
          <p:cNvPr id="35842" name="Содержимое 9" descr="Стадион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424973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Содержимое 10" descr="Стадион 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052513"/>
            <a:ext cx="43926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Ремонт внешних сетей и системы отопления в учебном корпусе № 5</a:t>
            </a:r>
            <a:r>
              <a:rPr lang="ru-RU" sz="2800"/>
              <a:t> </a:t>
            </a:r>
          </a:p>
        </p:txBody>
      </p:sp>
      <p:pic>
        <p:nvPicPr>
          <p:cNvPr id="36866" name="Рисунок 24" descr="Утепление теплотрас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40735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IMG_68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412875"/>
            <a:ext cx="45466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642937"/>
          </a:xfrm>
        </p:spPr>
        <p:txBody>
          <a:bodyPr/>
          <a:lstStyle/>
          <a:p>
            <a:r>
              <a:rPr lang="ru-RU" sz="2800" b="1" smtClean="0"/>
              <a:t>По капитальному ремонту</a:t>
            </a:r>
            <a:r>
              <a:rPr lang="en-US" sz="2800" b="1" smtClean="0"/>
              <a:t>:</a:t>
            </a:r>
            <a:endParaRPr lang="ru-RU" sz="2800" b="1" smtClean="0"/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642350" cy="5472113"/>
          </a:xfrm>
        </p:spPr>
        <p:txBody>
          <a:bodyPr/>
          <a:lstStyle/>
          <a:p>
            <a:pPr algn="just">
              <a:buFont typeface="Symbol" pitchFamily="18" charset="2"/>
              <a:buNone/>
            </a:pPr>
            <a:r>
              <a:rPr lang="ru-RU" sz="2800" b="1" smtClean="0"/>
              <a:t>На капитальный ремонт объектов университета в 2018 году было выделено 10 млн. руб. дополнительных бюджетных средств, в соответствии с распоряжением Минобрнауки России</a:t>
            </a:r>
            <a:r>
              <a:rPr lang="ru-RU" sz="2800" b="1" smtClean="0">
                <a:latin typeface="Arial" charset="0"/>
              </a:rPr>
              <a:t>.</a:t>
            </a:r>
            <a:r>
              <a:rPr lang="ru-RU" sz="2800" b="1" smtClean="0"/>
              <a:t> </a:t>
            </a:r>
            <a:endParaRPr lang="ru-RU" sz="2800" b="1" smtClean="0">
              <a:latin typeface="Arial" charset="0"/>
            </a:endParaRPr>
          </a:p>
          <a:p>
            <a:pPr algn="just">
              <a:buFont typeface="Symbol" pitchFamily="18" charset="2"/>
              <a:buNone/>
            </a:pPr>
            <a:r>
              <a:rPr lang="ru-RU" sz="2800" b="1" smtClean="0"/>
              <a:t>Из внебюджета университета на капитальный ремонт выделено  7 034 327,94 руб.</a:t>
            </a:r>
          </a:p>
          <a:p>
            <a:pPr algn="just">
              <a:buFont typeface="Symbol" pitchFamily="18" charset="2"/>
              <a:buNone/>
            </a:pPr>
            <a:r>
              <a:rPr lang="ru-RU" sz="2800" b="1" smtClean="0"/>
              <a:t> За разработку проектно-сметной документации по строительству нового общежития произведена оплата оставшейся суммы по контракту в размере – 5 950,0 тыс. руб. Итого – 22 984, 33 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«Студенческое общежитие №1 на 406 мест по ул.Пушкина,25</a:t>
            </a:r>
          </a:p>
        </p:txBody>
      </p:sp>
      <p:pic>
        <p:nvPicPr>
          <p:cNvPr id="38914" name="Содержимое 3" descr="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84313"/>
            <a:ext cx="3889375" cy="3168650"/>
          </a:xfrm>
        </p:spPr>
      </p:pic>
      <p:pic>
        <p:nvPicPr>
          <p:cNvPr id="38915" name="Рисунок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484313"/>
            <a:ext cx="43386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713788" cy="936625"/>
          </a:xfrm>
        </p:spPr>
        <p:txBody>
          <a:bodyPr/>
          <a:lstStyle/>
          <a:p>
            <a:r>
              <a:rPr lang="ru-RU" sz="2400" b="1" smtClean="0">
                <a:solidFill>
                  <a:schemeClr val="bg1"/>
                </a:solidFill>
              </a:rPr>
              <a:t>За счет внебюджетных источников  на 7 034 327,94 руб. выполнено:</a:t>
            </a:r>
            <a:r>
              <a:rPr lang="ru-RU" sz="2400" b="1" smtClean="0"/>
              <a:t/>
            </a:r>
            <a:br>
              <a:rPr lang="ru-RU" sz="2400" b="1" smtClean="0"/>
            </a:br>
            <a:endParaRPr lang="ru-RU" sz="2400" b="1" smtClean="0"/>
          </a:p>
        </p:txBody>
      </p:sp>
      <p:graphicFrame>
        <p:nvGraphicFramePr>
          <p:cNvPr id="41021" name="Group 61"/>
          <p:cNvGraphicFramePr>
            <a:graphicFrameLocks noGrp="1"/>
          </p:cNvGraphicFramePr>
          <p:nvPr/>
        </p:nvGraphicFramePr>
        <p:xfrm>
          <a:off x="250825" y="908050"/>
          <a:ext cx="8642350" cy="5353050"/>
        </p:xfrm>
        <a:graphic>
          <a:graphicData uri="http://schemas.openxmlformats.org/drawingml/2006/table">
            <a:tbl>
              <a:tblPr/>
              <a:tblGrid>
                <a:gridCol w="504825"/>
                <a:gridCol w="5876925"/>
                <a:gridCol w="22606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работ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спального корпуса №2 в пансионате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Байкал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3 502 216,00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дизайн-проекта на ремонт  ауд.1209 в учебном корпусе №1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99 000,00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Дизайн проект 2 гостиниц в панс. «Байкал»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26 500,00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Инженерное обследование здание стадиона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Инженерное обследование здания учебного корпуса №5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70 000,00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Проверка достоверности определения сметной стоимости: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фасада (бл. В, актовый зал) Главный корпус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проектно-сметной документации, экспертиза ПСД кровли Главного корпуса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498 984,00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Заполнение проемов глухими сэндвич-панелями в здании стадиона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235 689,90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крыльца столовой  в СОЛ "Олимп"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130 105,50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спального корпуса № 1  в пансионате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Байкал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1 400 000,00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аудиторий  (Института Конфуция)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834 432,54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Ремонтные работы в СОЛ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Олимп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177 400,00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713788" cy="714375"/>
          </a:xfrm>
        </p:spPr>
        <p:txBody>
          <a:bodyPr/>
          <a:lstStyle/>
          <a:p>
            <a:r>
              <a:rPr lang="ru-RU" sz="2800" smtClean="0">
                <a:solidFill>
                  <a:schemeClr val="bg1"/>
                </a:solidFill>
              </a:rPr>
              <a:t> </a:t>
            </a:r>
            <a:r>
              <a:rPr lang="ru-RU" sz="2800" b="1" smtClean="0">
                <a:solidFill>
                  <a:schemeClr val="bg1"/>
                </a:solidFill>
              </a:rPr>
              <a:t>На средства субсидии в сумме 10 млн. руб. выполнено:</a:t>
            </a:r>
          </a:p>
        </p:txBody>
      </p:sp>
      <p:graphicFrame>
        <p:nvGraphicFramePr>
          <p:cNvPr id="70864" name="Group 208"/>
          <p:cNvGraphicFramePr>
            <a:graphicFrameLocks noGrp="1"/>
          </p:cNvGraphicFramePr>
          <p:nvPr/>
        </p:nvGraphicFramePr>
        <p:xfrm>
          <a:off x="250825" y="1268413"/>
          <a:ext cx="8642350" cy="4978400"/>
        </p:xfrm>
        <a:graphic>
          <a:graphicData uri="http://schemas.openxmlformats.org/drawingml/2006/table">
            <a:tbl>
              <a:tblPr/>
              <a:tblGrid>
                <a:gridCol w="7058025"/>
                <a:gridCol w="1584325"/>
              </a:tblGrid>
              <a:tr h="4985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работ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4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фасада (блок «В», актовый зал) главного корпуса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8 185 000,00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работ по ремонту санузла на 1 этаже главного корпуса в рамках программы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Доступная среда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351 345,32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4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работ по капитальному ремонту (замена окон) в здании стадиона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272,52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4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внешних сетей отопления здания УК №5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395 782,16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4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внутренних сетей отопления  в здании УК №5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(снаружи и внутри) здания столовой в СОЛ «Олимп»</a:t>
            </a: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4356100" y="4221163"/>
            <a:ext cx="46085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200" b="1">
                <a:latin typeface="Candara" pitchFamily="34" charset="0"/>
              </a:rPr>
              <a:t>После ремонтных работ</a:t>
            </a:r>
          </a:p>
        </p:txBody>
      </p:sp>
      <p:sp>
        <p:nvSpPr>
          <p:cNvPr id="41987" name="Rectangle 2"/>
          <p:cNvSpPr>
            <a:spLocks/>
          </p:cNvSpPr>
          <p:nvPr/>
        </p:nvSpPr>
        <p:spPr bwMode="auto">
          <a:xfrm>
            <a:off x="0" y="4221163"/>
            <a:ext cx="44275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200" b="1">
                <a:latin typeface="Candara" pitchFamily="34" charset="0"/>
              </a:rPr>
              <a:t>До ремонтных работ</a:t>
            </a:r>
          </a:p>
        </p:txBody>
      </p:sp>
      <p:pic>
        <p:nvPicPr>
          <p:cNvPr id="41988" name="Рисунок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50419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781300"/>
            <a:ext cx="489743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/>
          </p:cNvSpPr>
          <p:nvPr/>
        </p:nvSpPr>
        <p:spPr bwMode="auto">
          <a:xfrm>
            <a:off x="0" y="115888"/>
            <a:ext cx="9144000" cy="865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производственных помещений столовой в СОЛ «Олимп»</a:t>
            </a:r>
          </a:p>
        </p:txBody>
      </p:sp>
      <p:pic>
        <p:nvPicPr>
          <p:cNvPr id="43010" name="Рисунок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25538"/>
            <a:ext cx="676910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спального корпуса №2 в панс. «Байкал»</a:t>
            </a:r>
            <a:r>
              <a:rPr lang="ru-RU" sz="280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4356100" y="4221163"/>
            <a:ext cx="46085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44035" name="Rectangle 2"/>
          <p:cNvSpPr>
            <a:spLocks/>
          </p:cNvSpPr>
          <p:nvPr/>
        </p:nvSpPr>
        <p:spPr bwMode="auto">
          <a:xfrm>
            <a:off x="0" y="4221163"/>
            <a:ext cx="44275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2005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484313"/>
            <a:ext cx="446563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333375"/>
            <a:ext cx="8229600" cy="790575"/>
          </a:xfrm>
        </p:spPr>
        <p:txBody>
          <a:bodyPr/>
          <a:lstStyle/>
          <a:p>
            <a:r>
              <a:rPr lang="ru-RU" sz="2800" b="1" smtClean="0"/>
              <a:t>По имущественным вопросам:</a:t>
            </a:r>
            <a:r>
              <a:rPr lang="ru-RU" smtClean="0"/>
              <a:t> </a:t>
            </a:r>
            <a:br>
              <a:rPr lang="ru-RU" smtClean="0"/>
            </a:br>
            <a:endParaRPr lang="ru-RU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496300" cy="5400675"/>
          </a:xfrm>
        </p:spPr>
        <p:txBody>
          <a:bodyPr/>
          <a:lstStyle/>
          <a:p>
            <a:pPr marL="722313" lvl="1" indent="-419100" algn="just"/>
            <a:r>
              <a:rPr lang="ru-RU" sz="2800" smtClean="0"/>
              <a:t>Всего, по состоянию на 20.12.2018г., за Университетом закреплено 95 зданий, строений и сооружений, а также 30 земельных участков. В соответствии с Федеральным законом №218-ФЗ от 13 июля 2015 года «О государственной регистрации недвижимости»:</a:t>
            </a:r>
          </a:p>
          <a:p>
            <a:pPr marL="722313" lvl="1" indent="-419100" algn="just"/>
            <a:r>
              <a:rPr lang="ru-RU" sz="2800" smtClean="0"/>
              <a:t>- земельные участки зарегистрированы в полном объеме (100%);</a:t>
            </a:r>
          </a:p>
          <a:p>
            <a:pPr marL="722313" lvl="1" indent="-419100" algn="just"/>
            <a:r>
              <a:rPr lang="ru-RU" sz="2800" smtClean="0"/>
              <a:t>- здания, строения и сооружения зарегистрированы на 98,9%.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Капитальный ремонт спального корпуса №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 в </a:t>
            </a:r>
            <a:r>
              <a:rPr lang="ru-RU" sz="2800" b="1" dirty="0" err="1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панс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. «Байкал»</a:t>
            </a:r>
            <a:endParaRPr lang="ru-RU" sz="2800" b="1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5058" name="Picture 2" descr="D:\Мои документы\Лена\Фото\Сп корп1\IMG_58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557338"/>
            <a:ext cx="3937000" cy="2951162"/>
          </a:xfrm>
        </p:spPr>
      </p:pic>
      <p:pic>
        <p:nvPicPr>
          <p:cNvPr id="45059" name="Picture 3" descr="D:\Мои документы\Лена\Фото\Сп корп1\IMG_67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57338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2"/>
          <p:cNvSpPr>
            <a:spLocks/>
          </p:cNvSpPr>
          <p:nvPr/>
        </p:nvSpPr>
        <p:spPr bwMode="auto">
          <a:xfrm>
            <a:off x="179388" y="4581525"/>
            <a:ext cx="4427537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sp>
        <p:nvSpPr>
          <p:cNvPr id="45061" name="Rectangle 2"/>
          <p:cNvSpPr>
            <a:spLocks/>
          </p:cNvSpPr>
          <p:nvPr/>
        </p:nvSpPr>
        <p:spPr bwMode="auto">
          <a:xfrm>
            <a:off x="4356100" y="4581525"/>
            <a:ext cx="4608513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Капитальный ремонт спального корпуса №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 в </a:t>
            </a:r>
            <a:r>
              <a:rPr lang="ru-RU" sz="2800" b="1" dirty="0" err="1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панс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  <a:ea typeface="+mn-ea"/>
                <a:cs typeface="+mn-cs"/>
              </a:rPr>
              <a:t>. «Байкал»</a:t>
            </a:r>
            <a:endParaRPr lang="ru-RU" sz="2800" b="1" dirty="0">
              <a:solidFill>
                <a:srgbClr val="0070C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6082" name="Picture 2" descr="D:\Мои документы\Лена\Фото\Сп корп1\IMG_58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628775"/>
            <a:ext cx="3840163" cy="2879725"/>
          </a:xfrm>
        </p:spPr>
      </p:pic>
      <p:pic>
        <p:nvPicPr>
          <p:cNvPr id="46083" name="Picture 3" descr="D:\Мои документы\Лена\Фото\Сп корп1\IMG_67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62877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2"/>
          <p:cNvSpPr>
            <a:spLocks/>
          </p:cNvSpPr>
          <p:nvPr/>
        </p:nvSpPr>
        <p:spPr bwMode="auto">
          <a:xfrm>
            <a:off x="179388" y="4581525"/>
            <a:ext cx="4427537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sp>
        <p:nvSpPr>
          <p:cNvPr id="46085" name="Rectangle 2"/>
          <p:cNvSpPr>
            <a:spLocks/>
          </p:cNvSpPr>
          <p:nvPr/>
        </p:nvSpPr>
        <p:spPr bwMode="auto">
          <a:xfrm>
            <a:off x="4356100" y="4581525"/>
            <a:ext cx="4608513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/>
          </p:cNvSpPr>
          <p:nvPr/>
        </p:nvSpPr>
        <p:spPr bwMode="auto">
          <a:xfrm>
            <a:off x="0" y="115888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b="1"/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фасада актового зала главного корпуса</a:t>
            </a:r>
          </a:p>
          <a:p>
            <a:pPr algn="ctr" eaLnBrk="0" hangingPunct="0"/>
            <a:r>
              <a:rPr lang="ru-RU"/>
              <a:t> </a:t>
            </a:r>
          </a:p>
        </p:txBody>
      </p:sp>
      <p:sp>
        <p:nvSpPr>
          <p:cNvPr id="47106" name="Rectangle 2"/>
          <p:cNvSpPr>
            <a:spLocks/>
          </p:cNvSpPr>
          <p:nvPr/>
        </p:nvSpPr>
        <p:spPr bwMode="auto">
          <a:xfrm>
            <a:off x="4356100" y="4581525"/>
            <a:ext cx="4608513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47107" name="Rectangle 2"/>
          <p:cNvSpPr>
            <a:spLocks/>
          </p:cNvSpPr>
          <p:nvPr/>
        </p:nvSpPr>
        <p:spPr bwMode="auto">
          <a:xfrm>
            <a:off x="179388" y="4581525"/>
            <a:ext cx="4427537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47108" name="Рисунок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1268413"/>
            <a:ext cx="42973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35" descr="1. Фасад Акт зала Пос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68413"/>
            <a:ext cx="42497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/>
          </p:cNvSpPr>
          <p:nvPr/>
        </p:nvSpPr>
        <p:spPr bwMode="auto">
          <a:xfrm>
            <a:off x="0" y="115888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b="1"/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фасада актового зала главного корпуса</a:t>
            </a:r>
          </a:p>
          <a:p>
            <a:pPr algn="ctr" eaLnBrk="0" hangingPunct="0"/>
            <a:r>
              <a:rPr lang="ru-RU"/>
              <a:t> 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4356100" y="4365625"/>
            <a:ext cx="460851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48131" name="Rectangle 2"/>
          <p:cNvSpPr>
            <a:spLocks/>
          </p:cNvSpPr>
          <p:nvPr/>
        </p:nvSpPr>
        <p:spPr bwMode="auto">
          <a:xfrm>
            <a:off x="0" y="4365625"/>
            <a:ext cx="4427538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48132" name="Рисунок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43211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37" descr="2. Фасад Акт зала Пос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052513"/>
            <a:ext cx="43942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/>
          </p:cNvSpPr>
          <p:nvPr/>
        </p:nvSpPr>
        <p:spPr bwMode="auto">
          <a:xfrm>
            <a:off x="0" y="115888"/>
            <a:ext cx="9144000" cy="865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b="1"/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фасада блока «В» </a:t>
            </a:r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главного корпуса</a:t>
            </a:r>
          </a:p>
          <a:p>
            <a:pPr algn="ctr" eaLnBrk="0" hangingPunct="0"/>
            <a:r>
              <a:rPr lang="ru-RU"/>
              <a:t> </a:t>
            </a:r>
          </a:p>
        </p:txBody>
      </p:sp>
      <p:sp>
        <p:nvSpPr>
          <p:cNvPr id="49154" name="Rectangle 2"/>
          <p:cNvSpPr>
            <a:spLocks/>
          </p:cNvSpPr>
          <p:nvPr/>
        </p:nvSpPr>
        <p:spPr bwMode="auto">
          <a:xfrm>
            <a:off x="4356100" y="4581525"/>
            <a:ext cx="460851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49155" name="Rectangle 2"/>
          <p:cNvSpPr>
            <a:spLocks/>
          </p:cNvSpPr>
          <p:nvPr/>
        </p:nvSpPr>
        <p:spPr bwMode="auto">
          <a:xfrm>
            <a:off x="0" y="4581525"/>
            <a:ext cx="4427538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49156" name="Рисунок 38" descr="3. Фасад гл корп В Д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43211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Рисунок 39" descr="3. Фасад гл корпуса В Пос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96975"/>
            <a:ext cx="43227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/>
          </p:cNvSpPr>
          <p:nvPr/>
        </p:nvSpPr>
        <p:spPr bwMode="auto">
          <a:xfrm>
            <a:off x="0" y="115888"/>
            <a:ext cx="9144000" cy="1009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b="1"/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Капитальный ремонт фасада блока «В» </a:t>
            </a:r>
          </a:p>
          <a:p>
            <a:pPr algn="ctr" eaLnBrk="0" hangingPunct="0"/>
            <a:r>
              <a:rPr lang="ru-RU" sz="2800" b="1">
                <a:solidFill>
                  <a:srgbClr val="0070C0"/>
                </a:solidFill>
              </a:rPr>
              <a:t>главного корпуса</a:t>
            </a:r>
          </a:p>
          <a:p>
            <a:pPr algn="ctr" eaLnBrk="0" hangingPunct="0"/>
            <a:r>
              <a:rPr lang="ru-RU"/>
              <a:t> 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4356100" y="4581525"/>
            <a:ext cx="4608513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50179" name="Rectangle 2"/>
          <p:cNvSpPr>
            <a:spLocks/>
          </p:cNvSpPr>
          <p:nvPr/>
        </p:nvSpPr>
        <p:spPr bwMode="auto">
          <a:xfrm>
            <a:off x="0" y="4581525"/>
            <a:ext cx="442753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50180" name="Рисунок 40" descr="4. Фасад гл корп В Д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424973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41" descr="4. Фасад гл корп В Пос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341438"/>
            <a:ext cx="4448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146175"/>
          </a:xfrm>
        </p:spPr>
        <p:txBody>
          <a:bodyPr/>
          <a:lstStyle/>
          <a:p>
            <a:r>
              <a:rPr lang="ru-RU" sz="2800" b="1" smtClean="0"/>
              <a:t>Капитальный ремонт (замена окон на ПВХ на 2 этаже) в здании стадиона Куйбышева, 2а</a:t>
            </a:r>
            <a:endParaRPr lang="ru-RU" sz="2800" smtClean="0"/>
          </a:p>
        </p:txBody>
      </p:sp>
      <p:pic>
        <p:nvPicPr>
          <p:cNvPr id="51202" name="Содержимое 3" descr="D:\Мои документы\Лена\Фото\Дом спорта\P118065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57338"/>
            <a:ext cx="3959225" cy="3311525"/>
          </a:xfrm>
        </p:spPr>
      </p:pic>
      <p:pic>
        <p:nvPicPr>
          <p:cNvPr id="51203" name="Рисунок 4" descr="D:\Мои документы\Лена\Фото\Дом спорта\Новая папка\IMG_69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57338"/>
            <a:ext cx="42481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2"/>
          <p:cNvSpPr>
            <a:spLocks/>
          </p:cNvSpPr>
          <p:nvPr/>
        </p:nvSpPr>
        <p:spPr bwMode="auto">
          <a:xfrm>
            <a:off x="4427538" y="4797425"/>
            <a:ext cx="4427537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51205" name="Rectangle 2"/>
          <p:cNvSpPr>
            <a:spLocks/>
          </p:cNvSpPr>
          <p:nvPr/>
        </p:nvSpPr>
        <p:spPr bwMode="auto">
          <a:xfrm>
            <a:off x="152400" y="4868863"/>
            <a:ext cx="4427538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Содержимое 3" descr="D:\Мои документы\Лена\Фото\Дом спорта\1 этаж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700213"/>
            <a:ext cx="2879725" cy="3457575"/>
          </a:xfrm>
        </p:spPr>
      </p:pic>
      <p:sp>
        <p:nvSpPr>
          <p:cNvPr id="52226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003300"/>
          </a:xfrm>
        </p:spPr>
        <p:txBody>
          <a:bodyPr/>
          <a:lstStyle/>
          <a:p>
            <a:r>
              <a:rPr lang="ru-RU" sz="2800" b="1" smtClean="0"/>
              <a:t>Капитальный ремонт (замена окон на ПВХ на 1 этаже) в здании стадиона Куйбышева, 2а</a:t>
            </a:r>
            <a:endParaRPr lang="ru-RU" sz="2800" smtClean="0"/>
          </a:p>
        </p:txBody>
      </p:sp>
      <p:pic>
        <p:nvPicPr>
          <p:cNvPr id="52227" name="Рисунок 5" descr="D:\Мои документы\Лена\Фото\Дом спорта\30 нояб 2018\IMG_69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700213"/>
            <a:ext cx="30972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2"/>
          <p:cNvSpPr>
            <a:spLocks/>
          </p:cNvSpPr>
          <p:nvPr/>
        </p:nvSpPr>
        <p:spPr bwMode="auto">
          <a:xfrm>
            <a:off x="250825" y="5229225"/>
            <a:ext cx="4427538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sp>
        <p:nvSpPr>
          <p:cNvPr id="52229" name="Rectangle 2"/>
          <p:cNvSpPr>
            <a:spLocks/>
          </p:cNvSpPr>
          <p:nvPr/>
        </p:nvSpPr>
        <p:spPr bwMode="auto">
          <a:xfrm>
            <a:off x="4356100" y="5157788"/>
            <a:ext cx="4427538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647700"/>
          </a:xfrm>
        </p:spPr>
        <p:txBody>
          <a:bodyPr/>
          <a:lstStyle/>
          <a:p>
            <a:r>
              <a:rPr lang="ru-RU" sz="2800" b="1" smtClean="0"/>
              <a:t>По охране труда и технике безопасности:</a:t>
            </a:r>
            <a:r>
              <a:rPr lang="ru-RU" sz="2800" smtClean="0"/>
              <a:t> 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052513"/>
            <a:ext cx="8642350" cy="4824412"/>
          </a:xfrm>
        </p:spPr>
        <p:txBody>
          <a:bodyPr/>
          <a:lstStyle/>
          <a:p>
            <a:pPr algn="just"/>
            <a:r>
              <a:rPr lang="ru-RU" sz="1700" smtClean="0"/>
              <a:t>Общие затраты на 2018г. – </a:t>
            </a:r>
            <a:r>
              <a:rPr lang="ru-RU" sz="1800" b="1" smtClean="0"/>
              <a:t>1 986 975,64</a:t>
            </a:r>
            <a:r>
              <a:rPr lang="ru-RU" smtClean="0"/>
              <a:t> </a:t>
            </a:r>
            <a:r>
              <a:rPr lang="ru-RU" sz="1700" b="1" smtClean="0"/>
              <a:t>руб.</a:t>
            </a:r>
            <a:r>
              <a:rPr lang="ru-RU" sz="1700" smtClean="0"/>
              <a:t>, в том числе:</a:t>
            </a:r>
            <a:endParaRPr lang="ru-RU" sz="1700" b="1" smtClean="0"/>
          </a:p>
          <a:p>
            <a:pPr algn="just"/>
            <a:r>
              <a:rPr lang="ru-RU" sz="1700" b="1" smtClean="0"/>
              <a:t>- </a:t>
            </a:r>
            <a:r>
              <a:rPr lang="ru-RU" sz="1700" smtClean="0"/>
              <a:t>обучение руководителей и специалистов – 100 934 руб.;</a:t>
            </a:r>
            <a:endParaRPr lang="ru-RU" sz="1700" b="1" smtClean="0"/>
          </a:p>
          <a:p>
            <a:pPr algn="just"/>
            <a:r>
              <a:rPr lang="ru-RU" sz="1700" b="1" smtClean="0"/>
              <a:t>-</a:t>
            </a:r>
            <a:r>
              <a:rPr lang="ru-RU" sz="1700" smtClean="0"/>
              <a:t> - оформление личных медицинских книжек работникам – 2 310 руб.;</a:t>
            </a:r>
          </a:p>
          <a:p>
            <a:pPr algn="just"/>
            <a:r>
              <a:rPr lang="ru-RU" sz="1700" smtClean="0"/>
              <a:t>- покупка СИЗ для работников  работающих во вредных условиях труда, особых температурных условиях или связанных с загрязнением – 199 220 руб.; </a:t>
            </a:r>
          </a:p>
          <a:p>
            <a:pPr algn="just"/>
            <a:r>
              <a:rPr lang="ru-RU" sz="1700" smtClean="0"/>
              <a:t>- обеспечение льготным молоком работников, занятых во вредных условиях труда – 185 075 руб.;</a:t>
            </a:r>
          </a:p>
          <a:p>
            <a:pPr algn="just"/>
            <a:r>
              <a:rPr lang="ru-RU" sz="1700" smtClean="0"/>
              <a:t>- обязательный медосмотр преподавателей и сотрудников, декретированной группы и работников занятых во вредных условиях труда  – 1 222 078,06 руб.;</a:t>
            </a:r>
          </a:p>
          <a:p>
            <a:pPr algn="just"/>
            <a:r>
              <a:rPr lang="ru-RU" sz="1700" smtClean="0"/>
              <a:t>- проведение специальной оценки условий труда на  рабочих местах – 149 640 руб.;</a:t>
            </a:r>
          </a:p>
          <a:p>
            <a:pPr algn="just"/>
            <a:r>
              <a:rPr lang="ru-RU" sz="1700" smtClean="0"/>
              <a:t>- камерная обработка мягкого инвентаря – 49 700 руб.;</a:t>
            </a:r>
          </a:p>
          <a:p>
            <a:pPr algn="just"/>
            <a:r>
              <a:rPr lang="ru-RU" sz="1700" smtClean="0"/>
              <a:t>- вывоз химических отходов с МИ и с ХФ – 19 880 руб.;</a:t>
            </a:r>
          </a:p>
          <a:p>
            <a:pPr algn="just"/>
            <a:r>
              <a:rPr lang="ru-RU" sz="1700" smtClean="0"/>
              <a:t>- проведение профилактических и противоэпидемиологических мероприятий по предупреждению развития и ликвидации очагов распространения инфекционных заболеваний и улучшения санитарано-гигиенического состояния объектов – 48 622,58 руб.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374063" cy="1252537"/>
          </a:xfrm>
        </p:spPr>
        <p:txBody>
          <a:bodyPr/>
          <a:lstStyle/>
          <a:p>
            <a:r>
              <a:rPr lang="ru-RU" sz="3200" b="1" smtClean="0"/>
              <a:t>По охране окружающей среды</a:t>
            </a:r>
            <a:r>
              <a:rPr lang="ru-RU" sz="3200" b="1" smtClean="0">
                <a:latin typeface="Arial" charset="0"/>
              </a:rPr>
              <a:t> затраты составили </a:t>
            </a:r>
            <a:r>
              <a:rPr lang="ru-RU" sz="3200" b="1" smtClean="0"/>
              <a:t>– 511, 274 руб., в том числе: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484313"/>
            <a:ext cx="8569325" cy="4537075"/>
          </a:xfrm>
        </p:spPr>
        <p:txBody>
          <a:bodyPr/>
          <a:lstStyle/>
          <a:p>
            <a:pPr algn="just"/>
            <a:r>
              <a:rPr lang="ru-RU" sz="2000" b="1" smtClean="0"/>
              <a:t>- разработка экологической проектной документации – 15 000 руб., проекта ПДВ – 35 000 руб., разрешения на выброс загрязняющих веществ в атмосферу – 35 000 руб.;  </a:t>
            </a:r>
          </a:p>
          <a:p>
            <a:pPr algn="just"/>
            <a:r>
              <a:rPr lang="ru-RU" sz="2000" b="1" smtClean="0"/>
              <a:t>- договор на прочистку жироуловителей  –  90 000 руб.;</a:t>
            </a:r>
          </a:p>
          <a:p>
            <a:pPr algn="just"/>
            <a:r>
              <a:rPr lang="ru-RU" sz="2000" b="1" smtClean="0"/>
              <a:t>- водоотведение в «Спорткомплексе» – 1 845 руб., в пансионате «Байкал»  – 4 131 руб., в СОЛ «Олимп»  – 50 000 руб.;</a:t>
            </a:r>
          </a:p>
          <a:p>
            <a:pPr algn="just"/>
            <a:r>
              <a:rPr lang="ru-RU" sz="2000" b="1" smtClean="0"/>
              <a:t>- проведение противоэпидемиологических мероприятий и ликвидация очагов распространения инфекций, и улучшение санитарного состояния –117 027 руб.;</a:t>
            </a:r>
          </a:p>
          <a:p>
            <a:pPr algn="just"/>
            <a:r>
              <a:rPr lang="ru-RU" sz="2000" b="1" smtClean="0"/>
              <a:t>- санитарная обрезка деревьев –116 656 руб.;</a:t>
            </a:r>
          </a:p>
          <a:p>
            <a:pPr algn="just"/>
            <a:r>
              <a:rPr lang="ru-RU" sz="2000" b="1" smtClean="0"/>
              <a:t>- утилизация ртутных ламп – 37 000 руб.;</a:t>
            </a:r>
          </a:p>
          <a:p>
            <a:pPr algn="just"/>
            <a:r>
              <a:rPr lang="ru-RU" sz="2000" b="1" smtClean="0"/>
              <a:t>- разработка программы осуществления производственного контроля  – 9 615 руб.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8138"/>
            <a:ext cx="8642350" cy="125253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обеспечению пожарной безопасности:</a:t>
            </a:r>
            <a:b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569325" cy="50196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1800" b="1" smtClean="0"/>
              <a:t>Общие затраты на обеспечение пожарной безопасности  в 2018 г. составили – 3 749 872,75 руб., в том числе: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заключен Договор на техобслуживание системы АПС –1 125 509,00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заключен Договор на техобслуживание системы радиоканального мониторинга и передача сигнала о пожаре на службу «01» – 488 500, 00 руб.;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заключен Договор на техобслуживание системы дымоудаления – 633 289,58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замена ламп аварийного освещения – 158 400, 00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проведены испытания внутреннего противопожарного водопровода (пожарных кранов), перекатка пожарных рукавов – 133 900 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зарядка и проверка огнетушителей  – 78 509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закуп подменного фонда средств пожаротушения: огнетушители  – 112 800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монтаж системы АПС и речевого оповещения – 243 777,17 руб.;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 огнезащитная обработка деревянных конструкций крыш зданий – 383 328 руб.</a:t>
            </a:r>
            <a:r>
              <a:rPr lang="ru-RU" sz="1800" smtClean="0"/>
              <a:t> </a:t>
            </a:r>
          </a:p>
          <a:p>
            <a:pPr algn="just">
              <a:lnSpc>
                <a:spcPct val="80000"/>
              </a:lnSpc>
            </a:pPr>
            <a:r>
              <a:rPr lang="ru-RU" sz="1800" b="1" smtClean="0"/>
              <a:t>-замеры сопротивления изоляции электросети и заземления оборудования – 355 000 руб.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714375"/>
          </a:xfrm>
        </p:spPr>
        <p:txBody>
          <a:bodyPr/>
          <a:lstStyle/>
          <a:p>
            <a:r>
              <a:rPr lang="ru-RU" sz="2800" b="1" smtClean="0"/>
              <a:t>По транспортному обеспечению:</a:t>
            </a:r>
            <a:r>
              <a:rPr lang="ru-RU" smtClean="0"/>
              <a:t> </a:t>
            </a:r>
          </a:p>
        </p:txBody>
      </p:sp>
      <p:sp>
        <p:nvSpPr>
          <p:cNvPr id="55298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981075"/>
            <a:ext cx="8642350" cy="5040313"/>
          </a:xfrm>
        </p:spPr>
        <p:txBody>
          <a:bodyPr/>
          <a:lstStyle/>
          <a:p>
            <a:pPr algn="just"/>
            <a:r>
              <a:rPr lang="ru-RU" smtClean="0"/>
              <a:t>  </a:t>
            </a:r>
            <a:r>
              <a:rPr lang="ru-RU" sz="2800" smtClean="0"/>
              <a:t>Расходы за отчетный период </a:t>
            </a:r>
            <a:r>
              <a:rPr lang="ru-RU" sz="2800" b="1" smtClean="0"/>
              <a:t>на 1 декабря 2018г.</a:t>
            </a:r>
            <a:r>
              <a:rPr lang="ru-RU" sz="2800" smtClean="0"/>
              <a:t> </a:t>
            </a:r>
            <a:r>
              <a:rPr lang="ru-RU" sz="2800" b="1" smtClean="0"/>
              <a:t>составили – 6 134, 541 руб.,</a:t>
            </a:r>
            <a:r>
              <a:rPr lang="ru-RU" sz="2800" smtClean="0"/>
              <a:t> в том числе: </a:t>
            </a:r>
            <a:endParaRPr lang="ru-RU" sz="2800" smtClean="0">
              <a:latin typeface="Arial" charset="0"/>
            </a:endParaRPr>
          </a:p>
          <a:p>
            <a:pPr algn="just"/>
            <a:r>
              <a:rPr lang="ru-RU" sz="2800" smtClean="0"/>
              <a:t>на закуп ГСМ – 4 589,825, 88 руб.; на</a:t>
            </a:r>
            <a:r>
              <a:rPr lang="ru-RU" sz="2800" b="1" smtClean="0"/>
              <a:t> </a:t>
            </a:r>
            <a:r>
              <a:rPr lang="ru-RU" sz="2800" smtClean="0"/>
              <a:t>закуп</a:t>
            </a:r>
            <a:r>
              <a:rPr lang="ru-RU" sz="2800" b="1" smtClean="0"/>
              <a:t> </a:t>
            </a:r>
            <a:r>
              <a:rPr lang="ru-RU" sz="2800" smtClean="0"/>
              <a:t>запасных частей и автошин – 962 876,4 руб.; на ремонт и обслуживание 581 840,50 руб.</a:t>
            </a:r>
            <a:r>
              <a:rPr lang="ru-RU" sz="2800" b="1" smtClean="0"/>
              <a:t> </a:t>
            </a:r>
            <a:endParaRPr lang="en-US" sz="2800" b="1" smtClean="0"/>
          </a:p>
          <a:p>
            <a:pPr algn="just"/>
            <a:r>
              <a:rPr lang="ru-RU" sz="2800" smtClean="0"/>
              <a:t>В 2018г. на конкурсной основе закуплена автомашина бортовой УАЗ-Фермер общей стоимостью 708 426,67 руб.</a:t>
            </a:r>
            <a:r>
              <a:rPr lang="en-US" sz="2800" smtClean="0"/>
              <a:t>;</a:t>
            </a:r>
            <a:endParaRPr lang="ru-RU" sz="2800" smtClean="0"/>
          </a:p>
          <a:p>
            <a:pPr algn="just"/>
            <a:r>
              <a:rPr lang="ru-RU" sz="2800" smtClean="0">
                <a:latin typeface="Arial" charset="0"/>
              </a:rPr>
              <a:t>В настоящее время </a:t>
            </a:r>
            <a:r>
              <a:rPr lang="ru-RU" sz="2800" smtClean="0"/>
              <a:t>4 машины требуют капитального ремонта двигателя и ходовой части</a:t>
            </a:r>
            <a:r>
              <a:rPr lang="ru-RU" sz="2800" smtClean="0">
                <a:latin typeface="Arial" charset="0"/>
              </a:rPr>
              <a:t>.</a:t>
            </a:r>
            <a:r>
              <a:rPr lang="ru-RU" smtClean="0"/>
              <a:t> </a:t>
            </a:r>
            <a:endParaRPr lang="ru-RU" sz="200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2997200"/>
            <a:ext cx="8229600" cy="1252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текущему ремонту объектов :</a:t>
            </a:r>
            <a:r>
              <a:rPr lang="ru-RU" dirty="0" smtClean="0"/>
              <a:t> 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125538"/>
            <a:ext cx="8642350" cy="5040312"/>
          </a:xfrm>
        </p:spPr>
        <p:txBody>
          <a:bodyPr/>
          <a:lstStyle/>
          <a:p>
            <a:pPr algn="just">
              <a:tabLst>
                <a:tab pos="1254125" algn="l"/>
              </a:tabLst>
            </a:pPr>
            <a:r>
              <a:rPr lang="ru-RU" smtClean="0"/>
              <a:t> </a:t>
            </a:r>
            <a:r>
              <a:rPr lang="ru-RU" b="1" smtClean="0"/>
              <a:t>Общий объем средств на текущий ремонт в 2018г. составил – 5 046 005 руб. </a:t>
            </a:r>
          </a:p>
          <a:p>
            <a:pPr algn="just">
              <a:tabLst>
                <a:tab pos="1254125" algn="l"/>
              </a:tabLst>
            </a:pPr>
            <a:r>
              <a:rPr lang="ru-RU" b="1" smtClean="0"/>
              <a:t>Для производства плановых и внеплановых ремонтных работ  на основе торгов и прямых договоров приобретены различные виды строительных и хозяйственных материалов на общую сумму –  3 153 318 руб., в том числе:</a:t>
            </a:r>
          </a:p>
          <a:p>
            <a:pPr algn="just">
              <a:tabLst>
                <a:tab pos="1254125" algn="l"/>
              </a:tabLst>
            </a:pPr>
            <a:r>
              <a:rPr lang="ru-RU" b="1" smtClean="0"/>
              <a:t>-  пиломатериал –  426 800,00 руб.;</a:t>
            </a:r>
          </a:p>
          <a:p>
            <a:pPr algn="just">
              <a:tabLst>
                <a:tab pos="1254125" algn="l"/>
              </a:tabLst>
            </a:pPr>
            <a:r>
              <a:rPr lang="ru-RU" b="1" smtClean="0"/>
              <a:t>-  стройматериалы –  929 840,00 руб.;</a:t>
            </a:r>
          </a:p>
          <a:p>
            <a:pPr algn="just">
              <a:tabLst>
                <a:tab pos="1254125" algn="l"/>
              </a:tabLst>
            </a:pPr>
            <a:r>
              <a:rPr lang="ru-RU" b="1" smtClean="0"/>
              <a:t>- лакокрасочные материалы – 185 964,00;</a:t>
            </a:r>
          </a:p>
          <a:p>
            <a:pPr algn="just">
              <a:tabLst>
                <a:tab pos="1254125" algn="l"/>
              </a:tabLst>
            </a:pPr>
            <a:r>
              <a:rPr lang="ru-RU" b="1" smtClean="0"/>
              <a:t>- и другие хозтовары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 текущему ремонту объектов :</a:t>
            </a:r>
            <a:r>
              <a:rPr lang="ru-RU" dirty="0" smtClean="0"/>
              <a:t> 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052513"/>
            <a:ext cx="8642350" cy="4824412"/>
          </a:xfrm>
        </p:spPr>
        <p:txBody>
          <a:bodyPr/>
          <a:lstStyle/>
          <a:p>
            <a:pPr algn="just">
              <a:tabLst>
                <a:tab pos="1254125" algn="l"/>
              </a:tabLst>
            </a:pPr>
            <a:r>
              <a:rPr lang="ru-RU" sz="2000" smtClean="0"/>
              <a:t> </a:t>
            </a:r>
            <a:r>
              <a:rPr lang="ru-RU" sz="2000" b="1" smtClean="0"/>
              <a:t>За счет внебюджетных средств дополнительно выполнены ремонтные и строительные работы, в том числе:</a:t>
            </a:r>
            <a:endParaRPr lang="ru-RU" sz="2000" smtClean="0"/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укладка кафельного пола на 1 этаже и устройство помещения вахты и тамбура из негорючего материала в общежитии №3;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устройство перегородок и оборудование двух аудиторий для ВИ на 4 этаже в УЛК;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ремонт цехов и помещения столовой  в УК №4;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устройство помещения вахты из негорючего материала в УК №2;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ремонт в освободившихся комнатах сотрудниками БГУ (в октябре-ноябре месяцах 2018г.) в общежитиях №3,4,5;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ремонт аудиторий в учебных корпусах и комнат в общежитиях;</a:t>
            </a:r>
          </a:p>
          <a:p>
            <a:pPr algn="just">
              <a:tabLst>
                <a:tab pos="1254125" algn="l"/>
              </a:tabLst>
            </a:pPr>
            <a:r>
              <a:rPr lang="ru-RU" sz="2000" smtClean="0"/>
              <a:t>- монтаж хоккейной коробки возле Дома спорта</a:t>
            </a:r>
          </a:p>
          <a:p>
            <a:pPr>
              <a:tabLst>
                <a:tab pos="1254125" algn="l"/>
              </a:tabLst>
            </a:pPr>
            <a:endParaRPr lang="ru-RU" sz="20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>
                <a:solidFill>
                  <a:schemeClr val="accent2"/>
                </a:solidFill>
              </a:rPr>
              <a:t>Ремонт аудитории 0201 (Институт Конфуция)</a:t>
            </a: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4356100" y="4221163"/>
            <a:ext cx="46085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  <p:sp>
        <p:nvSpPr>
          <p:cNvPr id="21507" name="Rectangle 2"/>
          <p:cNvSpPr>
            <a:spLocks/>
          </p:cNvSpPr>
          <p:nvPr/>
        </p:nvSpPr>
        <p:spPr bwMode="auto">
          <a:xfrm>
            <a:off x="0" y="4221163"/>
            <a:ext cx="44275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pic>
        <p:nvPicPr>
          <p:cNvPr id="21508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39608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4313"/>
            <a:ext cx="4105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858837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Ремонт аудитории 020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6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 (Институт Конфуция)</a:t>
            </a:r>
            <a:endParaRPr lang="ru-RU" sz="2800" b="1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2530" name="Содержимое 3" descr="D:\Мои документы\Лена\Фото\Инст.Конфуция\0206\IMG_618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25538"/>
            <a:ext cx="3816350" cy="3167062"/>
          </a:xfrm>
        </p:spPr>
      </p:pic>
      <p:pic>
        <p:nvPicPr>
          <p:cNvPr id="22531" name="Рисунок 4" descr="D:\Мои документы\Лена\Фото\Инст.Конфуция\0206\IMG_63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40005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/>
          </p:cNvSpPr>
          <p:nvPr/>
        </p:nvSpPr>
        <p:spPr bwMode="auto">
          <a:xfrm>
            <a:off x="0" y="4221163"/>
            <a:ext cx="44275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До</a:t>
            </a:r>
          </a:p>
        </p:txBody>
      </p:sp>
      <p:sp>
        <p:nvSpPr>
          <p:cNvPr id="22533" name="Rectangle 2"/>
          <p:cNvSpPr>
            <a:spLocks/>
          </p:cNvSpPr>
          <p:nvPr/>
        </p:nvSpPr>
        <p:spPr bwMode="auto">
          <a:xfrm>
            <a:off x="4356100" y="4221163"/>
            <a:ext cx="46085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latin typeface="Candara" pitchFamily="34" charset="0"/>
              </a:rPr>
              <a:t>После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/>
              <a:t>Обустройство дополнительных аудиторий </a:t>
            </a:r>
          </a:p>
          <a:p>
            <a:pPr algn="ctr" eaLnBrk="0" hangingPunct="0"/>
            <a:r>
              <a:rPr lang="ru-RU" sz="2800" b="1"/>
              <a:t>для Восточного Института в УЛК №8</a:t>
            </a:r>
            <a:r>
              <a:rPr lang="ru-RU" sz="2800"/>
              <a:t> </a:t>
            </a:r>
          </a:p>
        </p:txBody>
      </p:sp>
      <p:pic>
        <p:nvPicPr>
          <p:cNvPr id="23554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36613"/>
            <a:ext cx="70675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3438</TotalTime>
  <Words>1713</Words>
  <Application>Microsoft Office PowerPoint</Application>
  <PresentationFormat>Экран (4:3)</PresentationFormat>
  <Paragraphs>237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41</vt:i4>
      </vt:variant>
    </vt:vector>
  </HeadingPairs>
  <TitlesOfParts>
    <vt:vector size="53" baseType="lpstr">
      <vt:lpstr>Arial</vt:lpstr>
      <vt:lpstr>Candara</vt:lpstr>
      <vt:lpstr>Symbol</vt:lpstr>
      <vt:lpstr>Calibri</vt:lpstr>
      <vt:lpstr>Times New Roman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Слайд 1</vt:lpstr>
      <vt:lpstr>В 2018 году затраты по статье расходов 225 «Услуги по содержанию имущества»</vt:lpstr>
      <vt:lpstr>По имущественным вопросам:  </vt:lpstr>
      <vt:lpstr>По обеспечению пожарной безопасности: </vt:lpstr>
      <vt:lpstr>По текущему ремонту объектов : </vt:lpstr>
      <vt:lpstr>По текущему ремонту объектов : </vt:lpstr>
      <vt:lpstr>Слайд 7</vt:lpstr>
      <vt:lpstr>Ремонт аудитории 0206 (Институт Конфуция)</vt:lpstr>
      <vt:lpstr>Слайд 9</vt:lpstr>
      <vt:lpstr>Слайд 10</vt:lpstr>
      <vt:lpstr>Слайд 11</vt:lpstr>
      <vt:lpstr>Слайд 12</vt:lpstr>
      <vt:lpstr>Слайд 13</vt:lpstr>
      <vt:lpstr>По обеспечению доступности объектов : </vt:lpstr>
      <vt:lpstr>Слайд 15</vt:lpstr>
      <vt:lpstr>Текущий ремонт инженерных сетей и коммуникаций: </vt:lpstr>
      <vt:lpstr>Текущий ремонт инженерных сетей и коммуникаций: </vt:lpstr>
      <vt:lpstr>Мероприятия по энергосбережению и повышению энергоэффективности: </vt:lpstr>
      <vt:lpstr>Слайд 19</vt:lpstr>
      <vt:lpstr>Слайд 20</vt:lpstr>
      <vt:lpstr>Слайд 21</vt:lpstr>
      <vt:lpstr>Слайд 22</vt:lpstr>
      <vt:lpstr>По капитальному ремонту:</vt:lpstr>
      <vt:lpstr>«Студенческое общежитие №1 на 406 мест по ул.Пушкина,25</vt:lpstr>
      <vt:lpstr>За счет внебюджетных источников  на 7 034 327,94 руб. выполнено: </vt:lpstr>
      <vt:lpstr> На средства субсидии в сумме 10 млн. руб. выполнено:</vt:lpstr>
      <vt:lpstr>Слайд 27</vt:lpstr>
      <vt:lpstr>Слайд 28</vt:lpstr>
      <vt:lpstr>Слайд 29</vt:lpstr>
      <vt:lpstr>Капитальный ремонт спального корпуса №1 в панс. «Байкал»</vt:lpstr>
      <vt:lpstr>Капитальный ремонт спального корпуса №1 в панс. «Байкал»</vt:lpstr>
      <vt:lpstr>Слайд 32</vt:lpstr>
      <vt:lpstr>Слайд 33</vt:lpstr>
      <vt:lpstr>Слайд 34</vt:lpstr>
      <vt:lpstr>Слайд 35</vt:lpstr>
      <vt:lpstr>Капитальный ремонт (замена окон на ПВХ на 2 этаже) в здании стадиона Куйбышева, 2а</vt:lpstr>
      <vt:lpstr>Капитальный ремонт (замена окон на ПВХ на 1 этаже) в здании стадиона Куйбышева, 2а</vt:lpstr>
      <vt:lpstr>По охране труда и технике безопасности: </vt:lpstr>
      <vt:lpstr>По охране окружающей среды затраты составили – 511, 274 руб., в том числе:</vt:lpstr>
      <vt:lpstr>По транспортному обеспечению: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Информация о выполнении мероприятий по проведению работ по модернизации объектов</dc:title>
  <dc:creator>admin</dc:creator>
  <cp:lastModifiedBy>user</cp:lastModifiedBy>
  <cp:revision>507</cp:revision>
  <cp:lastPrinted>2016-12-13T04:48:13Z</cp:lastPrinted>
  <dcterms:created xsi:type="dcterms:W3CDTF">2015-07-16T02:09:53Z</dcterms:created>
  <dcterms:modified xsi:type="dcterms:W3CDTF">2019-01-14T04:25:29Z</dcterms:modified>
</cp:coreProperties>
</file>