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422" r:id="rId3"/>
    <p:sldId id="423" r:id="rId4"/>
    <p:sldId id="425" r:id="rId5"/>
    <p:sldId id="434" r:id="rId6"/>
    <p:sldId id="424" r:id="rId7"/>
    <p:sldId id="431" r:id="rId8"/>
    <p:sldId id="429" r:id="rId9"/>
    <p:sldId id="430" r:id="rId10"/>
    <p:sldId id="426" r:id="rId11"/>
    <p:sldId id="427" r:id="rId12"/>
    <p:sldId id="432" r:id="rId13"/>
    <p:sldId id="436" r:id="rId14"/>
    <p:sldId id="437" r:id="rId15"/>
    <p:sldId id="439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</p:sldIdLst>
  <p:sldSz cx="9906000" cy="6858000" type="A4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9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800"/>
    <a:srgbClr val="003300"/>
    <a:srgbClr val="FFFFFF"/>
    <a:srgbClr val="006600"/>
    <a:srgbClr val="4D7957"/>
    <a:srgbClr val="003399"/>
    <a:srgbClr val="336699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1" autoAdjust="0"/>
    <p:restoredTop sz="94660"/>
  </p:normalViewPr>
  <p:slideViewPr>
    <p:cSldViewPr>
      <p:cViewPr>
        <p:scale>
          <a:sx n="100" d="100"/>
          <a:sy n="100" d="100"/>
        </p:scale>
        <p:origin x="-1854" y="-366"/>
      </p:cViewPr>
      <p:guideLst>
        <p:guide orient="horz" pos="2160"/>
        <p:guide pos="312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40" y="-258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пожаров</c:v>
                </c:pt>
              </c:strCache>
            </c:strRef>
          </c:tx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0"/>
            <c:spPr>
              <a:solidFill>
                <a:srgbClr val="FF0000"/>
              </a:solidFill>
            </c:spPr>
          </c:dPt>
          <c:dPt>
            <c:idx val="17"/>
            <c:spPr>
              <a:solidFill>
                <a:srgbClr val="FF0000"/>
              </a:solidFill>
            </c:spPr>
          </c:dPt>
          <c:dPt>
            <c:idx val="25"/>
            <c:spPr>
              <a:solidFill>
                <a:srgbClr val="FF0000"/>
              </a:solidFill>
            </c:spPr>
          </c:dPt>
          <c:dPt>
            <c:idx val="26"/>
            <c:spPr>
              <a:solidFill>
                <a:srgbClr val="FF0000"/>
              </a:solidFill>
            </c:spPr>
          </c:dPt>
          <c:dPt>
            <c:idx val="33"/>
            <c:spPr>
              <a:solidFill>
                <a:srgbClr val="FF0000"/>
              </a:solidFill>
            </c:spPr>
          </c:dPt>
          <c:dPt>
            <c:idx val="44"/>
            <c:spPr>
              <a:solidFill>
                <a:srgbClr val="FF0000"/>
              </a:solidFill>
            </c:spPr>
          </c:dPt>
          <c:dPt>
            <c:idx val="45"/>
            <c:spPr>
              <a:solidFill>
                <a:srgbClr val="FF0000"/>
              </a:solidFill>
            </c:spPr>
          </c:dPt>
          <c:dLbls>
            <c:dLbl>
              <c:idx val="45"/>
              <c:layout/>
              <c:showVal val="1"/>
            </c:dLbl>
            <c:delete val="1"/>
          </c:dLbls>
          <c:cat>
            <c:numRef>
              <c:f>Лист1!$A$2:$A$47</c:f>
              <c:numCache>
                <c:formatCode>General</c:formatCod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numCache>
            </c:numRef>
          </c:cat>
          <c:val>
            <c:numRef>
              <c:f>Лист1!$B$2:$B$47</c:f>
              <c:numCache>
                <c:formatCode>General</c:formatCode>
                <c:ptCount val="46"/>
                <c:pt idx="0">
                  <c:v>576</c:v>
                </c:pt>
                <c:pt idx="1">
                  <c:v>740</c:v>
                </c:pt>
                <c:pt idx="2">
                  <c:v>895</c:v>
                </c:pt>
                <c:pt idx="3">
                  <c:v>717</c:v>
                </c:pt>
                <c:pt idx="4">
                  <c:v>668</c:v>
                </c:pt>
                <c:pt idx="5">
                  <c:v>605</c:v>
                </c:pt>
                <c:pt idx="6">
                  <c:v>935</c:v>
                </c:pt>
                <c:pt idx="7">
                  <c:v>1150</c:v>
                </c:pt>
                <c:pt idx="8">
                  <c:v>1327</c:v>
                </c:pt>
                <c:pt idx="9">
                  <c:v>1074</c:v>
                </c:pt>
                <c:pt idx="10">
                  <c:v>1103</c:v>
                </c:pt>
                <c:pt idx="11">
                  <c:v>678</c:v>
                </c:pt>
                <c:pt idx="12">
                  <c:v>324</c:v>
                </c:pt>
                <c:pt idx="13">
                  <c:v>226</c:v>
                </c:pt>
                <c:pt idx="14">
                  <c:v>321</c:v>
                </c:pt>
                <c:pt idx="15">
                  <c:v>414</c:v>
                </c:pt>
                <c:pt idx="16">
                  <c:v>324</c:v>
                </c:pt>
                <c:pt idx="17">
                  <c:v>1021</c:v>
                </c:pt>
                <c:pt idx="18">
                  <c:v>408</c:v>
                </c:pt>
                <c:pt idx="19">
                  <c:v>570</c:v>
                </c:pt>
                <c:pt idx="20">
                  <c:v>715</c:v>
                </c:pt>
                <c:pt idx="21">
                  <c:v>389</c:v>
                </c:pt>
                <c:pt idx="22">
                  <c:v>669</c:v>
                </c:pt>
                <c:pt idx="23">
                  <c:v>857</c:v>
                </c:pt>
                <c:pt idx="24">
                  <c:v>580</c:v>
                </c:pt>
                <c:pt idx="25">
                  <c:v>787</c:v>
                </c:pt>
                <c:pt idx="26">
                  <c:v>1142</c:v>
                </c:pt>
                <c:pt idx="27">
                  <c:v>664</c:v>
                </c:pt>
                <c:pt idx="28">
                  <c:v>832</c:v>
                </c:pt>
                <c:pt idx="29">
                  <c:v>1048</c:v>
                </c:pt>
                <c:pt idx="30">
                  <c:v>1707</c:v>
                </c:pt>
                <c:pt idx="31">
                  <c:v>787</c:v>
                </c:pt>
                <c:pt idx="32">
                  <c:v>1064</c:v>
                </c:pt>
                <c:pt idx="33">
                  <c:v>2466</c:v>
                </c:pt>
                <c:pt idx="34">
                  <c:v>513</c:v>
                </c:pt>
                <c:pt idx="35">
                  <c:v>560</c:v>
                </c:pt>
                <c:pt idx="36">
                  <c:v>1206</c:v>
                </c:pt>
                <c:pt idx="37">
                  <c:v>1336</c:v>
                </c:pt>
                <c:pt idx="38">
                  <c:v>1086</c:v>
                </c:pt>
                <c:pt idx="39">
                  <c:v>1214</c:v>
                </c:pt>
                <c:pt idx="40">
                  <c:v>802</c:v>
                </c:pt>
                <c:pt idx="41">
                  <c:v>1334</c:v>
                </c:pt>
                <c:pt idx="42">
                  <c:v>654</c:v>
                </c:pt>
                <c:pt idx="43">
                  <c:v>697</c:v>
                </c:pt>
                <c:pt idx="44">
                  <c:v>1264</c:v>
                </c:pt>
                <c:pt idx="45">
                  <c:v>1508</c:v>
                </c:pt>
              </c:numCache>
            </c:numRef>
          </c:val>
        </c:ser>
        <c:axId val="65758720"/>
        <c:axId val="65760256"/>
      </c:barChart>
      <c:catAx>
        <c:axId val="65758720"/>
        <c:scaling>
          <c:orientation val="minMax"/>
        </c:scaling>
        <c:axPos val="b"/>
        <c:numFmt formatCode="General" sourceLinked="1"/>
        <c:tickLblPos val="nextTo"/>
        <c:crossAx val="65760256"/>
        <c:crosses val="autoZero"/>
        <c:auto val="1"/>
        <c:lblAlgn val="ctr"/>
        <c:lblOffset val="100"/>
      </c:catAx>
      <c:valAx>
        <c:axId val="65760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758720"/>
        <c:crosses val="autoZero"/>
        <c:crossBetween val="between"/>
      </c:valAx>
      <c:spPr>
        <a:ln>
          <a:solidFill>
            <a:srgbClr val="663300"/>
          </a:solidFill>
        </a:ln>
      </c:spPr>
    </c:plotArea>
    <c:plotVisOnly val="1"/>
    <c:dispBlanksAs val="gap"/>
  </c:chart>
  <c:spPr>
    <a:solidFill>
      <a:schemeClr val="accent6">
        <a:lumMod val="20000"/>
        <a:lumOff val="80000"/>
      </a:schemeClr>
    </a:solidFill>
    <a:ln>
      <a:solidFill>
        <a:srgbClr val="6633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plotArea>
      <c:layout>
        <c:manualLayout>
          <c:layoutTarget val="inner"/>
          <c:xMode val="edge"/>
          <c:yMode val="edge"/>
          <c:x val="0.10447173348546429"/>
          <c:y val="5.7167610501919812E-2"/>
          <c:w val="0.88832910529051068"/>
          <c:h val="0.78940977381347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пожаров, га</c:v>
                </c:pt>
              </c:strCache>
            </c:strRef>
          </c:tx>
          <c:dPt>
            <c:idx val="9"/>
            <c:spPr>
              <a:solidFill>
                <a:srgbClr val="FF0000"/>
              </a:solidFill>
            </c:spPr>
          </c:dPt>
          <c:dPt>
            <c:idx val="20"/>
            <c:spPr>
              <a:solidFill>
                <a:srgbClr val="FF0000"/>
              </a:solidFill>
            </c:spPr>
          </c:dPt>
          <c:dPt>
            <c:idx val="33"/>
            <c:spPr>
              <a:solidFill>
                <a:srgbClr val="FF0000"/>
              </a:solidFill>
            </c:spPr>
          </c:dPt>
          <c:dPt>
            <c:idx val="39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45"/>
            <c:spPr>
              <a:solidFill>
                <a:srgbClr val="FF0000"/>
              </a:solidFill>
            </c:spPr>
          </c:dPt>
          <c:dLbls>
            <c:dLbl>
              <c:idx val="45"/>
              <c:layout/>
              <c:showVal val="1"/>
            </c:dLbl>
            <c:delete val="1"/>
          </c:dLbls>
          <c:cat>
            <c:numRef>
              <c:f>Лист1!$A$2:$A$47</c:f>
              <c:numCache>
                <c:formatCode>General</c:formatCod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numCache>
            </c:numRef>
          </c:cat>
          <c:val>
            <c:numRef>
              <c:f>Лист1!$B$2:$B$47</c:f>
              <c:numCache>
                <c:formatCode>General</c:formatCode>
                <c:ptCount val="46"/>
                <c:pt idx="0">
                  <c:v>2021</c:v>
                </c:pt>
                <c:pt idx="1">
                  <c:v>3896</c:v>
                </c:pt>
                <c:pt idx="2">
                  <c:v>4221</c:v>
                </c:pt>
                <c:pt idx="3">
                  <c:v>3272</c:v>
                </c:pt>
                <c:pt idx="4">
                  <c:v>3872</c:v>
                </c:pt>
                <c:pt idx="5">
                  <c:v>1584</c:v>
                </c:pt>
                <c:pt idx="6">
                  <c:v>3328</c:v>
                </c:pt>
                <c:pt idx="7">
                  <c:v>3735</c:v>
                </c:pt>
                <c:pt idx="8">
                  <c:v>13105</c:v>
                </c:pt>
                <c:pt idx="9">
                  <c:v>51131</c:v>
                </c:pt>
                <c:pt idx="10">
                  <c:v>7623</c:v>
                </c:pt>
                <c:pt idx="11">
                  <c:v>18442</c:v>
                </c:pt>
                <c:pt idx="12">
                  <c:v>1030</c:v>
                </c:pt>
                <c:pt idx="13">
                  <c:v>397</c:v>
                </c:pt>
                <c:pt idx="14">
                  <c:v>1274</c:v>
                </c:pt>
                <c:pt idx="15">
                  <c:v>5763</c:v>
                </c:pt>
                <c:pt idx="16">
                  <c:v>2138</c:v>
                </c:pt>
                <c:pt idx="17">
                  <c:v>17085</c:v>
                </c:pt>
                <c:pt idx="18">
                  <c:v>3644</c:v>
                </c:pt>
                <c:pt idx="19">
                  <c:v>944</c:v>
                </c:pt>
                <c:pt idx="20">
                  <c:v>76823</c:v>
                </c:pt>
                <c:pt idx="21">
                  <c:v>4683</c:v>
                </c:pt>
                <c:pt idx="22">
                  <c:v>13350</c:v>
                </c:pt>
                <c:pt idx="23">
                  <c:v>22224</c:v>
                </c:pt>
                <c:pt idx="24">
                  <c:v>4281</c:v>
                </c:pt>
                <c:pt idx="25">
                  <c:v>4374</c:v>
                </c:pt>
                <c:pt idx="26">
                  <c:v>79294</c:v>
                </c:pt>
                <c:pt idx="27">
                  <c:v>8172</c:v>
                </c:pt>
                <c:pt idx="28">
                  <c:v>24222</c:v>
                </c:pt>
                <c:pt idx="29">
                  <c:v>40693</c:v>
                </c:pt>
                <c:pt idx="30">
                  <c:v>103202</c:v>
                </c:pt>
                <c:pt idx="31">
                  <c:v>9225</c:v>
                </c:pt>
                <c:pt idx="32">
                  <c:v>16923</c:v>
                </c:pt>
                <c:pt idx="33">
                  <c:v>207896</c:v>
                </c:pt>
                <c:pt idx="34">
                  <c:v>4658</c:v>
                </c:pt>
                <c:pt idx="35">
                  <c:v>6488</c:v>
                </c:pt>
                <c:pt idx="36">
                  <c:v>25600</c:v>
                </c:pt>
                <c:pt idx="37">
                  <c:v>28500</c:v>
                </c:pt>
                <c:pt idx="38">
                  <c:v>95970.680000000022</c:v>
                </c:pt>
                <c:pt idx="39">
                  <c:v>242405.7</c:v>
                </c:pt>
                <c:pt idx="40">
                  <c:v>35932</c:v>
                </c:pt>
                <c:pt idx="41">
                  <c:v>84170</c:v>
                </c:pt>
                <c:pt idx="42">
                  <c:v>119042</c:v>
                </c:pt>
                <c:pt idx="43">
                  <c:v>21493.9</c:v>
                </c:pt>
                <c:pt idx="44">
                  <c:v>109164.26</c:v>
                </c:pt>
                <c:pt idx="45">
                  <c:v>674000</c:v>
                </c:pt>
              </c:numCache>
            </c:numRef>
          </c:val>
        </c:ser>
        <c:axId val="123387904"/>
        <c:axId val="123389440"/>
      </c:barChart>
      <c:catAx>
        <c:axId val="123387904"/>
        <c:scaling>
          <c:orientation val="minMax"/>
        </c:scaling>
        <c:axPos val="b"/>
        <c:numFmt formatCode="General" sourceLinked="1"/>
        <c:tickLblPos val="nextTo"/>
        <c:crossAx val="123389440"/>
        <c:crosses val="autoZero"/>
        <c:auto val="1"/>
        <c:lblAlgn val="ctr"/>
        <c:lblOffset val="50"/>
      </c:catAx>
      <c:valAx>
        <c:axId val="123389440"/>
        <c:scaling>
          <c:orientation val="minMax"/>
          <c:max val="7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23387904"/>
        <c:crosses val="autoZero"/>
        <c:crossBetween val="between"/>
      </c:valAx>
    </c:plotArea>
    <c:plotVisOnly val="1"/>
    <c:dispBlanksAs val="gap"/>
  </c:chart>
  <c:spPr>
    <a:solidFill>
      <a:schemeClr val="accent3">
        <a:lumMod val="40000"/>
        <a:lumOff val="60000"/>
      </a:schemeClr>
    </a:solidFill>
    <a:ln>
      <a:solidFill>
        <a:srgbClr val="0033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Годовой ВВП лесного сектора в расчете на 1 га эксплуатационной площади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0483109403614652"/>
          <c:y val="0.19997752362725355"/>
          <c:w val="0.86387757991047665"/>
          <c:h val="0.735558782898511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Фактический съем древесины в эксплуатационных лесах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Швеция</c:v>
                </c:pt>
                <c:pt idx="1">
                  <c:v>Финляндия</c:v>
                </c:pt>
                <c:pt idx="2">
                  <c:v>США</c:v>
                </c:pt>
                <c:pt idx="3">
                  <c:v>Канада</c:v>
                </c:pt>
                <c:pt idx="4">
                  <c:v>Россия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508</c:v>
                </c:pt>
                <c:pt idx="1">
                  <c:v>512</c:v>
                </c:pt>
                <c:pt idx="2">
                  <c:v>469</c:v>
                </c:pt>
                <c:pt idx="3">
                  <c:v>117</c:v>
                </c:pt>
                <c:pt idx="4">
                  <c:v>14</c:v>
                </c:pt>
              </c:numCache>
            </c:numRef>
          </c:val>
        </c:ser>
        <c:axId val="70833280"/>
        <c:axId val="70835200"/>
      </c:barChart>
      <c:catAx>
        <c:axId val="7083328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70835200"/>
        <c:crosses val="autoZero"/>
        <c:auto val="1"/>
        <c:lblAlgn val="ctr"/>
        <c:lblOffset val="100"/>
      </c:catAx>
      <c:valAx>
        <c:axId val="708352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708332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779257167658804"/>
          <c:y val="0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9.7103260967523572E-2"/>
          <c:y val="0.18000566506889334"/>
          <c:w val="0.87102332371959423"/>
          <c:h val="0.754521610518719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Фактический съем древесины в эксплуатационных лесах</c:v>
                </c:pt>
              </c:strCache>
            </c:strRef>
          </c:tx>
          <c:spPr>
            <a:solidFill>
              <a:srgbClr val="006736"/>
            </a:solidFill>
          </c:spPr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Швеция</c:v>
                </c:pt>
                <c:pt idx="1">
                  <c:v>Финляндия</c:v>
                </c:pt>
                <c:pt idx="2">
                  <c:v>США</c:v>
                </c:pt>
                <c:pt idx="3">
                  <c:v>Канада</c:v>
                </c:pt>
                <c:pt idx="4">
                  <c:v>Россия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2.8</c:v>
                </c:pt>
                <c:pt idx="1">
                  <c:v>2.9</c:v>
                </c:pt>
                <c:pt idx="2">
                  <c:v>1.7</c:v>
                </c:pt>
                <c:pt idx="3">
                  <c:v>0.60000000000000064</c:v>
                </c:pt>
                <c:pt idx="4">
                  <c:v>0.4</c:v>
                </c:pt>
              </c:numCache>
            </c:numRef>
          </c:val>
        </c:ser>
        <c:axId val="65407232"/>
        <c:axId val="65744896"/>
      </c:barChart>
      <c:catAx>
        <c:axId val="65407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65744896"/>
        <c:crosses val="autoZero"/>
        <c:auto val="1"/>
        <c:lblAlgn val="ctr"/>
        <c:lblOffset val="100"/>
      </c:catAx>
      <c:valAx>
        <c:axId val="657448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5407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617" cy="4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5" rIns="91849" bIns="45925" numCol="1" anchor="t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pPr>
              <a:defRPr/>
            </a:pPr>
            <a:r>
              <a:rPr lang="ru-RU"/>
              <a:t>tbard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146" y="0"/>
            <a:ext cx="2918617" cy="4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5" rIns="91849" bIns="45925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pPr>
              <a:defRPr/>
            </a:pPr>
            <a:fld id="{0E24C2FC-9D63-48D6-ADCD-3EDF3ACA400B}" type="datetime1">
              <a:rPr lang="ru-RU"/>
              <a:pPr>
                <a:defRPr/>
              </a:pPr>
              <a:t>01.10.2016</a:t>
            </a:fld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883"/>
            <a:ext cx="2918617" cy="4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5" rIns="91849" bIns="45925" numCol="1" anchor="b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pPr>
              <a:defRPr/>
            </a:pPr>
            <a:r>
              <a:rPr lang="ru-RU"/>
              <a:t>Место заголовка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146" y="9372883"/>
            <a:ext cx="2918617" cy="4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5" rIns="91849" bIns="45925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pPr>
              <a:defRPr/>
            </a:pPr>
            <a:fld id="{CED103EB-5366-460A-B586-A5C75E9FAE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617" cy="4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5" rIns="91849" bIns="45925" numCol="1" anchor="t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146" y="0"/>
            <a:ext cx="2918617" cy="4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5" rIns="91849" bIns="45925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pPr>
              <a:defRPr/>
            </a:pPr>
            <a:fld id="{DACEEF4C-86DD-43FF-880A-C6BDE616EAFC}" type="datetime1">
              <a:rPr lang="ru-RU"/>
              <a:pPr>
                <a:defRPr/>
              </a:pPr>
              <a:t>01.10.2016</a:t>
            </a:fld>
            <a:endParaRPr lang="ru-RU" dirty="0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695325" y="739775"/>
            <a:ext cx="5345113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9" y="4686443"/>
            <a:ext cx="4938706" cy="444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5" rIns="91849" bIns="45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883"/>
            <a:ext cx="2918617" cy="4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5" rIns="91849" bIns="45925" numCol="1" anchor="b" anchorCtr="0" compatLnSpc="1">
            <a:prstTxWarp prst="textNoShape">
              <a:avLst/>
            </a:prstTxWarp>
          </a:bodyPr>
          <a:lstStyle>
            <a:lvl1pPr>
              <a:defRPr kumimoji="0"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146" y="9372883"/>
            <a:ext cx="2918617" cy="4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9" tIns="45925" rIns="91849" bIns="45925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/>
            </a:lvl1pPr>
          </a:lstStyle>
          <a:p>
            <a:pPr>
              <a:defRPr/>
            </a:pPr>
            <a:fld id="{6C6A014F-2ADA-4C0F-8969-3A1EB3375F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A6874F4-CDDE-402D-9377-555C36FA748E}" type="datetime1">
              <a:rPr lang="ru-RU" altLang="ru-RU" smtClean="0"/>
              <a:pPr/>
              <a:t>01.10.2016</a:t>
            </a:fld>
            <a:endParaRPr lang="ru-RU" altLang="ru-RU" smtClean="0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74F67-C444-4876-ACBB-80C9A3594F6B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204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747713" y="3340100"/>
            <a:ext cx="8291512" cy="485775"/>
          </a:xfrm>
          <a:custGeom>
            <a:avLst/>
            <a:gdLst>
              <a:gd name="T0" fmla="*/ 2147483646 w 4128"/>
              <a:gd name="T1" fmla="*/ 2147483646 h 479"/>
              <a:gd name="T2" fmla="*/ 2147483646 w 4128"/>
              <a:gd name="T3" fmla="*/ 2147483646 h 479"/>
              <a:gd name="T4" fmla="*/ 2147483646 w 4128"/>
              <a:gd name="T5" fmla="*/ 2147483646 h 479"/>
              <a:gd name="T6" fmla="*/ 0 w 4128"/>
              <a:gd name="T7" fmla="*/ 2147483646 h 479"/>
              <a:gd name="T8" fmla="*/ 2147483646 w 4128"/>
              <a:gd name="T9" fmla="*/ 2147483646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6B09C4DD-D91F-4760-A1F4-0DC037C5BE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88581-B293-466A-BD98-09D6396FAB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457200"/>
            <a:ext cx="210502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457200"/>
            <a:ext cx="61626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40BE2-6A86-4BC8-85A8-07FCC9532A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457200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8454-D760-44E7-9A26-663D6B4496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BB4FF-8738-4AB6-9851-8E9A1A82C4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2380" y="128670"/>
            <a:ext cx="8056984" cy="769143"/>
          </a:xfrm>
        </p:spPr>
        <p:txBody>
          <a:bodyPr/>
          <a:lstStyle>
            <a:lvl1pPr>
              <a:defRPr/>
            </a:lvl1pPr>
          </a:lstStyle>
          <a:p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pt., 2 lines maximum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185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EE5E-76BB-4494-8236-E8FCE34ACF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8E92A-7479-415A-8422-EBA15A3D50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AA88-16DE-4AC8-9C4D-2968C6A809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9087-42CC-4665-A8F3-D75A191B42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7DDC-E4FD-4D18-931D-847A9C7388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FC8A-075B-4B36-91A2-BDA5987A94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EC7C1-D8DD-48D3-BE92-6C3C3CC118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A5BCD-3586-4746-B1A4-A101AE878A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4572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A9884F7-41BE-4AFA-88F8-2FAD75918A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7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 dirty="0"/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128588" y="2420888"/>
            <a:ext cx="9648825" cy="21169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ts val="5400"/>
              </a:lnSpc>
            </a:pPr>
            <a:r>
              <a:rPr kumimoji="0" lang="ru-RU" altLang="ru-RU" sz="4000" dirty="0">
                <a:solidFill>
                  <a:schemeClr val="tx2"/>
                </a:solidFill>
              </a:rPr>
              <a:t>ЗАКОНОДАТЕЛЬНЫЕ </a:t>
            </a:r>
            <a:r>
              <a:rPr kumimoji="0" lang="ru-RU" altLang="ru-RU" sz="4000" dirty="0" smtClean="0">
                <a:solidFill>
                  <a:schemeClr val="tx2"/>
                </a:solidFill>
              </a:rPr>
              <a:t>АСПЕКТЫ РЕШЕНИЯ «</a:t>
            </a:r>
            <a:r>
              <a:rPr kumimoji="0" lang="ru-RU" altLang="ru-RU" sz="4000" dirty="0">
                <a:solidFill>
                  <a:schemeClr val="tx2"/>
                </a:solidFill>
              </a:rPr>
              <a:t>БАЙКАЛЬСКОЙ» ПРОБЛЕМЫ</a:t>
            </a:r>
          </a:p>
        </p:txBody>
      </p:sp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1208584" y="332656"/>
            <a:ext cx="7416800" cy="10464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0" dirty="0">
                <a:solidFill>
                  <a:schemeClr val="tx2"/>
                </a:solidFill>
              </a:rPr>
              <a:t>Член Совета Федерации ФС РФ</a:t>
            </a:r>
          </a:p>
          <a:p>
            <a:pPr algn="ctr"/>
            <a:r>
              <a:rPr lang="ru-RU" altLang="ru-RU" sz="2000" b="0" dirty="0">
                <a:solidFill>
                  <a:schemeClr val="tx2"/>
                </a:solidFill>
              </a:rPr>
              <a:t>член-корреспондент РАН </a:t>
            </a:r>
            <a:br>
              <a:rPr lang="ru-RU" altLang="ru-RU" sz="2000" b="0" dirty="0">
                <a:solidFill>
                  <a:schemeClr val="tx2"/>
                </a:solidFill>
              </a:rPr>
            </a:br>
            <a:r>
              <a:rPr lang="ru-RU" altLang="ru-RU" sz="2200" dirty="0">
                <a:solidFill>
                  <a:schemeClr val="tx2"/>
                </a:solidFill>
              </a:rPr>
              <a:t>А. К. ТУЛОХОНОВ</a:t>
            </a:r>
          </a:p>
        </p:txBody>
      </p:sp>
      <p:sp>
        <p:nvSpPr>
          <p:cNvPr id="3077" name="Text Box 17"/>
          <p:cNvSpPr txBox="1">
            <a:spLocks noChangeArrowheads="1"/>
          </p:cNvSpPr>
          <p:nvPr/>
        </p:nvSpPr>
        <p:spPr bwMode="auto">
          <a:xfrm>
            <a:off x="4376936" y="5949280"/>
            <a:ext cx="1224136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cap="all" dirty="0" smtClean="0">
                <a:solidFill>
                  <a:schemeClr val="tx2"/>
                </a:solidFill>
              </a:rPr>
              <a:t>Тунка</a:t>
            </a:r>
            <a:endParaRPr lang="ru-RU" altLang="ru-RU" sz="2000" cap="all" dirty="0">
              <a:solidFill>
                <a:schemeClr val="tx2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800872" y="6237312"/>
            <a:ext cx="2304256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smtClean="0">
                <a:solidFill>
                  <a:schemeClr val="tx2"/>
                </a:solidFill>
              </a:rPr>
              <a:t>октябрь 2016г.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4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44488" y="52388"/>
            <a:ext cx="9163050" cy="8556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Выводы и предложения </a:t>
            </a:r>
            <a:br>
              <a:rPr lang="ru-RU" sz="2800" b="1" dirty="0" smtClean="0"/>
            </a:br>
            <a:r>
              <a:rPr lang="ru-RU" sz="2800" b="1" dirty="0" smtClean="0"/>
              <a:t>по регулированию уровня озера Байкал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147638" y="857250"/>
            <a:ext cx="9558337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900" u="sng">
                <a:solidFill>
                  <a:schemeClr val="tx2"/>
                </a:solidFill>
              </a:rPr>
              <a:t>Оценка ситуации</a:t>
            </a:r>
          </a:p>
          <a:p>
            <a:pPr algn="just">
              <a:spcAft>
                <a:spcPts val="600"/>
              </a:spcAft>
            </a:pPr>
            <a:r>
              <a:rPr lang="ru-RU" sz="1900">
                <a:solidFill>
                  <a:schemeClr val="tx2"/>
                </a:solidFill>
              </a:rPr>
              <a:t>1.</a:t>
            </a:r>
            <a:r>
              <a:rPr lang="ru-RU" sz="1900" b="0">
                <a:solidFill>
                  <a:schemeClr val="tx2"/>
                </a:solidFill>
              </a:rPr>
              <a:t> В </a:t>
            </a:r>
            <a:r>
              <a:rPr lang="en-US" sz="1900" b="0">
                <a:solidFill>
                  <a:schemeClr val="tx2"/>
                </a:solidFill>
              </a:rPr>
              <a:t>XXI</a:t>
            </a:r>
            <a:r>
              <a:rPr lang="ru-RU" sz="1900" b="0">
                <a:solidFill>
                  <a:schemeClr val="tx2"/>
                </a:solidFill>
              </a:rPr>
              <a:t> веке в условиях глобализации все вопросы природопользования, а особенно на приграничных территориях, необходимо решать системно с учетом всех заинтересованных сторон.</a:t>
            </a:r>
          </a:p>
          <a:p>
            <a:pPr algn="just">
              <a:spcAft>
                <a:spcPts val="600"/>
              </a:spcAft>
            </a:pPr>
            <a:r>
              <a:rPr lang="ru-RU" sz="1900">
                <a:solidFill>
                  <a:schemeClr val="tx2"/>
                </a:solidFill>
              </a:rPr>
              <a:t>2.</a:t>
            </a:r>
            <a:r>
              <a:rPr lang="ru-RU" sz="1900" b="0">
                <a:solidFill>
                  <a:schemeClr val="tx2"/>
                </a:solidFill>
              </a:rPr>
              <a:t> Важнейший ресурс современного общества – это пресная вода. Байкал – самый крупный пресноводный водоем в мире, богатый своим биоразнообразием.</a:t>
            </a:r>
          </a:p>
          <a:p>
            <a:pPr algn="just">
              <a:spcAft>
                <a:spcPts val="600"/>
              </a:spcAft>
            </a:pPr>
            <a:r>
              <a:rPr lang="ru-RU" sz="1900">
                <a:solidFill>
                  <a:schemeClr val="tx2"/>
                </a:solidFill>
              </a:rPr>
              <a:t>3.</a:t>
            </a:r>
            <a:r>
              <a:rPr lang="ru-RU" sz="1900" b="0">
                <a:solidFill>
                  <a:schemeClr val="tx2"/>
                </a:solidFill>
              </a:rPr>
              <a:t> Регулирование уровня озера Байкал в интересах гидроэнергетики и решения хозяйственных проблем Иркутской области невозможно без учета интересов Республики Бурятия, несущей основную экологическую нагрузку по сохранению экосистемы оз. Байкал, и решения вопросов энергообеспечения Монголии, где формируется четверть годового объема притока оз. Байкал. </a:t>
            </a:r>
          </a:p>
          <a:p>
            <a:pPr algn="just">
              <a:spcAft>
                <a:spcPts val="600"/>
              </a:spcAft>
            </a:pPr>
            <a:r>
              <a:rPr lang="ru-RU" sz="1900">
                <a:solidFill>
                  <a:schemeClr val="tx2"/>
                </a:solidFill>
              </a:rPr>
              <a:t>4.</a:t>
            </a:r>
            <a:r>
              <a:rPr lang="ru-RU" sz="1900" b="0">
                <a:solidFill>
                  <a:schemeClr val="tx2"/>
                </a:solidFill>
              </a:rPr>
              <a:t> Государственное регулирование уровня оз. Байкал в интересах энергетики и экономики Иркутской области инициирует строительство ГЭС в Монголии.</a:t>
            </a:r>
          </a:p>
          <a:p>
            <a:pPr algn="just">
              <a:spcAft>
                <a:spcPts val="600"/>
              </a:spcAft>
            </a:pPr>
            <a:r>
              <a:rPr lang="ru-RU" sz="1900">
                <a:solidFill>
                  <a:schemeClr val="tx2"/>
                </a:solidFill>
              </a:rPr>
              <a:t>5.</a:t>
            </a:r>
            <a:r>
              <a:rPr lang="ru-RU" sz="1900" b="0">
                <a:solidFill>
                  <a:schemeClr val="tx2"/>
                </a:solidFill>
              </a:rPr>
              <a:t> Строительство ГЭС в Монголии неизбежно сократит сток р. Селенги – основного притока озера Байкал, как следствие – выработку энергии на каскаде Ангарской ГЭС.</a:t>
            </a:r>
          </a:p>
          <a:p>
            <a:pPr algn="just">
              <a:spcAft>
                <a:spcPts val="600"/>
              </a:spcAft>
            </a:pPr>
            <a:r>
              <a:rPr lang="ru-RU" sz="1900">
                <a:solidFill>
                  <a:schemeClr val="tx2"/>
                </a:solidFill>
              </a:rPr>
              <a:t>6.</a:t>
            </a:r>
            <a:r>
              <a:rPr lang="ru-RU" sz="1900" b="0">
                <a:solidFill>
                  <a:schemeClr val="tx2"/>
                </a:solidFill>
              </a:rPr>
              <a:t> Приоритет </a:t>
            </a:r>
            <a:r>
              <a:rPr lang="en-US" sz="1900" b="0">
                <a:solidFill>
                  <a:schemeClr val="tx2"/>
                </a:solidFill>
              </a:rPr>
              <a:t>XXI </a:t>
            </a:r>
            <a:r>
              <a:rPr lang="ru-RU" sz="1900" b="0">
                <a:solidFill>
                  <a:schemeClr val="tx2"/>
                </a:solidFill>
              </a:rPr>
              <a:t>века – ускоренное развитие восточных регионов</a:t>
            </a:r>
            <a:r>
              <a:rPr lang="en-US" sz="1900" b="0">
                <a:solidFill>
                  <a:schemeClr val="tx2"/>
                </a:solidFill>
              </a:rPr>
              <a:t> </a:t>
            </a:r>
            <a:r>
              <a:rPr lang="ru-RU" sz="1900" b="0">
                <a:solidFill>
                  <a:schemeClr val="tx2"/>
                </a:solidFill>
              </a:rPr>
              <a:t>России – это есть прежде всего улучшение среды обитания местного населения (экономика + экология + энергетика).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98463" y="188913"/>
            <a:ext cx="9163050" cy="4968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Правовые аспекты решения «байкальской» проблемы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44488" y="1116013"/>
            <a:ext cx="92170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altLang="ru-RU" sz="1900">
                <a:solidFill>
                  <a:schemeClr val="tx2"/>
                </a:solidFill>
              </a:rPr>
              <a:t>1.</a:t>
            </a:r>
            <a:r>
              <a:rPr lang="ru-RU" altLang="ru-RU" sz="1900" b="0">
                <a:solidFill>
                  <a:schemeClr val="tx2"/>
                </a:solidFill>
              </a:rPr>
              <a:t>  Консервация экономики бассейна озера Байкал с компенсацией экономического ущерба местным жителям (затраты на хозяйственную деятельность, выезд за пределы региона и др.);</a:t>
            </a:r>
          </a:p>
          <a:p>
            <a:pPr algn="just">
              <a:spcAft>
                <a:spcPts val="1200"/>
              </a:spcAft>
            </a:pPr>
            <a:r>
              <a:rPr lang="ru-RU" altLang="ru-RU" sz="1900">
                <a:solidFill>
                  <a:schemeClr val="tx2"/>
                </a:solidFill>
              </a:rPr>
              <a:t>2. </a:t>
            </a:r>
            <a:r>
              <a:rPr lang="ru-RU" altLang="ru-RU" sz="1900" b="0">
                <a:solidFill>
                  <a:schemeClr val="tx2"/>
                </a:solidFill>
              </a:rPr>
              <a:t>Экологобезопасное развитие Центральной экологической зоны на основе наукоемких технологий, газификации и электрификации промышленной и социальной инфраструктуры;</a:t>
            </a:r>
          </a:p>
          <a:p>
            <a:pPr algn="just">
              <a:spcAft>
                <a:spcPts val="1200"/>
              </a:spcAft>
            </a:pPr>
            <a:r>
              <a:rPr lang="ru-RU" altLang="ru-RU" sz="1900">
                <a:solidFill>
                  <a:schemeClr val="tx2"/>
                </a:solidFill>
              </a:rPr>
              <a:t>3.</a:t>
            </a:r>
            <a:r>
              <a:rPr lang="ru-RU" altLang="ru-RU" sz="1900" b="0">
                <a:solidFill>
                  <a:schemeClr val="tx2"/>
                </a:solidFill>
              </a:rPr>
              <a:t> В соответствии со ст. 9, 19, 72 Конституции РФ «… земля и другие природные ресурсы в Центральной экологической зоне должны находиться в частной, муниципальной и «</a:t>
            </a:r>
            <a:r>
              <a:rPr lang="ru-RU" altLang="ru-RU" sz="1900" i="1">
                <a:solidFill>
                  <a:schemeClr val="tx2"/>
                </a:solidFill>
              </a:rPr>
              <a:t>региональной</a:t>
            </a:r>
            <a:r>
              <a:rPr lang="ru-RU" altLang="ru-RU" sz="1900" b="0">
                <a:solidFill>
                  <a:schemeClr val="tx2"/>
                </a:solidFill>
              </a:rPr>
              <a:t>» собственности»;</a:t>
            </a:r>
            <a:endParaRPr lang="ru-RU" altLang="ru-RU" sz="190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ru-RU" altLang="ru-RU" sz="1900">
                <a:solidFill>
                  <a:schemeClr val="tx2"/>
                </a:solidFill>
              </a:rPr>
              <a:t>4.</a:t>
            </a:r>
            <a:r>
              <a:rPr lang="ru-RU" altLang="ru-RU" sz="1900" b="0">
                <a:solidFill>
                  <a:schemeClr val="tx2"/>
                </a:solidFill>
              </a:rPr>
              <a:t>  В соответствии со ст. 133  Конституции РФ «Местное самоуправление в РФ гарантируется правом на судебную защиту, на компенсацию дополнительных расходов, возникших в результате решений, принятых органами государственной власти, запретом на ограничение прав местного самоуправления, установленных Конституцией РФ и федеральными законами.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6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98463" y="188913"/>
            <a:ext cx="9163050" cy="4968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dirty="0" smtClean="0"/>
              <a:t>Что делать?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8" y="908050"/>
            <a:ext cx="467995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u="sng" spc="300" dirty="0">
                <a:solidFill>
                  <a:schemeClr val="bg2">
                    <a:lumMod val="50000"/>
                  </a:schemeClr>
                </a:solidFill>
              </a:rPr>
              <a:t>Цели</a:t>
            </a:r>
          </a:p>
          <a:p>
            <a:pPr algn="just">
              <a:defRPr/>
            </a:pP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  <a:p>
            <a:pPr marL="266700" indent="-266700">
              <a:spcAft>
                <a:spcPts val="1200"/>
              </a:spcAft>
              <a:defRPr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Увеличение производства электроэнергии.</a:t>
            </a:r>
          </a:p>
          <a:p>
            <a:pPr marL="266700" indent="-266700">
              <a:spcAft>
                <a:spcPts val="0"/>
              </a:spcAft>
              <a:defRPr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 Безопасность  г. Иркутска:</a:t>
            </a:r>
          </a:p>
          <a:p>
            <a:pPr marL="266700">
              <a:spcAft>
                <a:spcPts val="0"/>
              </a:spcAft>
              <a:defRPr/>
            </a:pP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- при повышении уровня;</a:t>
            </a:r>
          </a:p>
          <a:p>
            <a:pPr marL="266700">
              <a:spcAft>
                <a:spcPts val="1200"/>
              </a:spcAft>
              <a:defRPr/>
            </a:pP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- при понижении уровня.</a:t>
            </a:r>
          </a:p>
          <a:p>
            <a:pPr marL="266700" indent="-266700">
              <a:spcAft>
                <a:spcPts val="1200"/>
              </a:spcAft>
              <a:defRPr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 Сохранение экосистемы озера Байкал.</a:t>
            </a:r>
          </a:p>
          <a:p>
            <a:pPr marL="266700" indent="-266700">
              <a:spcAft>
                <a:spcPts val="1200"/>
              </a:spcAft>
              <a:defRPr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4.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  Устойчивое развитие экономики Цент-ральной экологической зоны (улучшение жизни местного населения).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defRPr/>
            </a:pP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908050"/>
            <a:ext cx="4752975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u="sng" spc="300" dirty="0">
                <a:solidFill>
                  <a:schemeClr val="bg2">
                    <a:lumMod val="50000"/>
                  </a:schemeClr>
                </a:solidFill>
              </a:rPr>
              <a:t>Задачи</a:t>
            </a:r>
          </a:p>
          <a:p>
            <a:pPr algn="just">
              <a:defRPr/>
            </a:pP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spcAft>
                <a:spcPts val="1200"/>
              </a:spcAft>
              <a:defRPr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Прогноз притока в озеро Байкал.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2.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 Безопасное </a:t>
            </a:r>
            <a:r>
              <a:rPr lang="ru-RU" sz="1800" b="0" dirty="0" err="1">
                <a:solidFill>
                  <a:schemeClr val="bg2">
                    <a:lumMod val="50000"/>
                  </a:schemeClr>
                </a:solidFill>
              </a:rPr>
              <a:t>водоохранное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 строительство, обеспечивающее деятельность Иркутской ГЭС при пропусках 1050-2000 м</a:t>
            </a:r>
            <a:r>
              <a:rPr lang="ru-RU" sz="1800" b="0" baseline="30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/сек.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3.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 Создание единой системы газо- и электроснабжения в Центральной экологической зоне.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4.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 Определение  земельных и имущественных отношений Иркутской области и Республики Бурятия в ЦЭЗ и в акватории Иркутского водохранилища, расчет водной ренты.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5. 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</a:rPr>
              <a:t>Строительство газопровода: Ковыкта – Иркутск – Улан-Батор – Пекин.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6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>
              <a:solidFill>
                <a:srgbClr val="005800"/>
              </a:solidFill>
            </a:endParaRPr>
          </a:p>
        </p:txBody>
      </p:sp>
      <p:sp>
        <p:nvSpPr>
          <p:cNvPr id="15363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398463" y="331788"/>
            <a:ext cx="9163050" cy="576262"/>
          </a:xfrm>
        </p:spPr>
        <p:txBody>
          <a:bodyPr/>
          <a:lstStyle/>
          <a:p>
            <a:pPr algn="ctr"/>
            <a:r>
              <a:rPr lang="ru-RU" sz="2500" b="1" smtClean="0"/>
              <a:t/>
            </a:r>
            <a:br>
              <a:rPr lang="ru-RU" sz="2500" b="1" smtClean="0"/>
            </a:br>
            <a:r>
              <a:rPr lang="ru-RU" sz="2500" b="1" smtClean="0"/>
              <a:t/>
            </a:r>
            <a:br>
              <a:rPr lang="ru-RU" sz="2500" b="1" smtClean="0"/>
            </a:br>
            <a:r>
              <a:rPr lang="ru-RU" sz="2500" b="1" smtClean="0"/>
              <a:t>Теория и практика </a:t>
            </a:r>
            <a:br>
              <a:rPr lang="ru-RU" sz="2500" b="1" smtClean="0"/>
            </a:br>
            <a:r>
              <a:rPr lang="ru-RU" sz="2500" b="1" smtClean="0"/>
              <a:t>экологического законодательства на Байкале</a:t>
            </a:r>
          </a:p>
        </p:txBody>
      </p:sp>
      <p:pic>
        <p:nvPicPr>
          <p:cNvPr id="15364" name="Picture 7" descr="ве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1341438"/>
            <a:ext cx="584993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992188" y="3881438"/>
            <a:ext cx="17637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005800"/>
                </a:solidFill>
              </a:rPr>
              <a:t>Решение </a:t>
            </a:r>
          </a:p>
          <a:p>
            <a:pPr algn="ctr"/>
            <a:r>
              <a:rPr lang="ru-RU" sz="1800">
                <a:solidFill>
                  <a:srgbClr val="005800"/>
                </a:solidFill>
              </a:rPr>
              <a:t>хозяйственных</a:t>
            </a:r>
          </a:p>
          <a:p>
            <a:pPr algn="ctr"/>
            <a:r>
              <a:rPr lang="ru-RU" sz="1800">
                <a:solidFill>
                  <a:srgbClr val="005800"/>
                </a:solidFill>
              </a:rPr>
              <a:t>проблем</a:t>
            </a: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4895850" y="2736850"/>
            <a:ext cx="17287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005800"/>
                </a:solidFill>
              </a:rPr>
              <a:t>Решение </a:t>
            </a:r>
          </a:p>
          <a:p>
            <a:pPr algn="ctr"/>
            <a:r>
              <a:rPr lang="ru-RU" sz="1800">
                <a:solidFill>
                  <a:srgbClr val="005800"/>
                </a:solidFill>
              </a:rPr>
              <a:t>экологических</a:t>
            </a:r>
          </a:p>
          <a:p>
            <a:pPr algn="ctr"/>
            <a:r>
              <a:rPr lang="ru-RU" sz="1800">
                <a:solidFill>
                  <a:srgbClr val="005800"/>
                </a:solidFill>
              </a:rPr>
              <a:t>проблем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3067050" y="6381750"/>
            <a:ext cx="3254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005800"/>
                </a:solidFill>
              </a:rPr>
              <a:t>Закон «об охране оз. Байкал»</a:t>
            </a: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128588" y="1628775"/>
            <a:ext cx="2016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0" u="sng">
                <a:solidFill>
                  <a:srgbClr val="005800"/>
                </a:solidFill>
              </a:rPr>
              <a:t>Постановление Правительства РФ</a:t>
            </a:r>
          </a:p>
          <a:p>
            <a:pPr algn="just"/>
            <a:r>
              <a:rPr lang="ru-RU" sz="1600" b="0">
                <a:solidFill>
                  <a:srgbClr val="005800"/>
                </a:solidFill>
              </a:rPr>
              <a:t>о регулировании</a:t>
            </a:r>
          </a:p>
          <a:p>
            <a:pPr algn="just"/>
            <a:r>
              <a:rPr lang="ru-RU" sz="1600" b="0">
                <a:solidFill>
                  <a:srgbClr val="005800"/>
                </a:solidFill>
              </a:rPr>
              <a:t>оз. Байкал</a:t>
            </a: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7040563" y="1628775"/>
            <a:ext cx="226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0" u="sng">
                <a:solidFill>
                  <a:srgbClr val="005800"/>
                </a:solidFill>
              </a:rPr>
              <a:t>Постановление Правительства РФ</a:t>
            </a: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6753225" y="2349500"/>
            <a:ext cx="29527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1400" b="0">
                <a:solidFill>
                  <a:srgbClr val="005800"/>
                </a:solidFill>
              </a:rPr>
              <a:t> Об экологическом зонировании;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b="0">
                <a:solidFill>
                  <a:srgbClr val="005800"/>
                </a:solidFill>
              </a:rPr>
              <a:t> О водоохранной зоне;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b="0">
                <a:solidFill>
                  <a:srgbClr val="005800"/>
                </a:solidFill>
              </a:rPr>
              <a:t> Об экологической экспертизе;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b="0">
                <a:solidFill>
                  <a:srgbClr val="005800"/>
                </a:solidFill>
              </a:rPr>
              <a:t> О перечне запрещенных видов х/д;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b="0">
                <a:solidFill>
                  <a:srgbClr val="005800"/>
                </a:solidFill>
              </a:rPr>
              <a:t> О вылове эндемичных видов;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b="0">
                <a:solidFill>
                  <a:srgbClr val="005800"/>
                </a:solidFill>
              </a:rPr>
              <a:t> О вырубке лесов.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7400925" y="1157288"/>
            <a:ext cx="14271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spc="300" dirty="0">
                <a:solidFill>
                  <a:srgbClr val="005800"/>
                </a:solidFill>
              </a:rPr>
              <a:t>ЗАЧЕМ?</a:t>
            </a:r>
          </a:p>
        </p:txBody>
      </p:sp>
      <p:sp>
        <p:nvSpPr>
          <p:cNvPr id="15372" name="AutoShape 16"/>
          <p:cNvSpPr>
            <a:spLocks/>
          </p:cNvSpPr>
          <p:nvPr/>
        </p:nvSpPr>
        <p:spPr bwMode="auto">
          <a:xfrm rot="-5400000">
            <a:off x="4556919" y="1593056"/>
            <a:ext cx="504825" cy="9072563"/>
          </a:xfrm>
          <a:prstGeom prst="leftBrace">
            <a:avLst>
              <a:gd name="adj1" fmla="val 114154"/>
              <a:gd name="adj2" fmla="val 484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6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6387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344488" y="52388"/>
            <a:ext cx="9163050" cy="855662"/>
          </a:xfrm>
        </p:spPr>
        <p:txBody>
          <a:bodyPr/>
          <a:lstStyle/>
          <a:p>
            <a:pPr algn="ctr"/>
            <a:r>
              <a:rPr lang="ru-RU" sz="2500" b="1" smtClean="0"/>
              <a:t/>
            </a:r>
            <a:br>
              <a:rPr lang="ru-RU" sz="2500" b="1" smtClean="0"/>
            </a:br>
            <a:r>
              <a:rPr lang="ru-RU" sz="2500" b="1" smtClean="0"/>
              <a:t/>
            </a:r>
            <a:br>
              <a:rPr lang="ru-RU" sz="2500" b="1" smtClean="0"/>
            </a:br>
            <a:r>
              <a:rPr lang="ru-RU" sz="2500" b="1" smtClean="0"/>
              <a:t>Реализация закона РФ «Об охране оз. Байкал» </a:t>
            </a:r>
            <a:br>
              <a:rPr lang="ru-RU" sz="2500" b="1" smtClean="0"/>
            </a:br>
            <a:r>
              <a:rPr lang="ru-RU" sz="2500" b="1" smtClean="0"/>
              <a:t>от местных жителей и его следствия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675" y="981075"/>
            <a:ext cx="4370388" cy="303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ru-RU" sz="1900" i="1" u="sng" dirty="0">
                <a:solidFill>
                  <a:srgbClr val="005800"/>
                </a:solidFill>
              </a:rPr>
              <a:t>Ограничения и запреты</a:t>
            </a:r>
          </a:p>
          <a:p>
            <a:pPr marL="342900" indent="-342900" algn="just">
              <a:defRPr/>
            </a:pPr>
            <a:endParaRPr lang="ru-RU" sz="800" b="0" i="1" u="sng" dirty="0">
              <a:solidFill>
                <a:srgbClr val="005800"/>
              </a:solidFill>
            </a:endParaRPr>
          </a:p>
          <a:p>
            <a:pPr algn="just">
              <a:spcAft>
                <a:spcPts val="500"/>
              </a:spcAft>
              <a:defRPr/>
            </a:pPr>
            <a:r>
              <a:rPr lang="ru-RU" sz="1900" dirty="0">
                <a:solidFill>
                  <a:srgbClr val="005800"/>
                </a:solidFill>
              </a:rPr>
              <a:t>1.</a:t>
            </a:r>
            <a:r>
              <a:rPr lang="ru-RU" sz="1900" b="0" dirty="0">
                <a:solidFill>
                  <a:srgbClr val="005800"/>
                </a:solidFill>
              </a:rPr>
              <a:t> Ограничение на приватизацию земли в ЦЭЗ и ООПТ;</a:t>
            </a:r>
          </a:p>
          <a:p>
            <a:pPr algn="just">
              <a:spcAft>
                <a:spcPts val="500"/>
              </a:spcAft>
              <a:defRPr/>
            </a:pPr>
            <a:r>
              <a:rPr lang="ru-RU" sz="1900" dirty="0">
                <a:solidFill>
                  <a:srgbClr val="005800"/>
                </a:solidFill>
              </a:rPr>
              <a:t>2.</a:t>
            </a:r>
            <a:r>
              <a:rPr lang="ru-RU" sz="1900" b="0" dirty="0">
                <a:solidFill>
                  <a:srgbClr val="005800"/>
                </a:solidFill>
              </a:rPr>
              <a:t> Обязательная экологическая экспертиза на всей БПТ;</a:t>
            </a:r>
          </a:p>
          <a:p>
            <a:pPr algn="just">
              <a:spcAft>
                <a:spcPts val="500"/>
              </a:spcAft>
              <a:defRPr/>
            </a:pPr>
            <a:r>
              <a:rPr lang="ru-RU" sz="1900" dirty="0">
                <a:solidFill>
                  <a:srgbClr val="005800"/>
                </a:solidFill>
              </a:rPr>
              <a:t>3.</a:t>
            </a:r>
            <a:r>
              <a:rPr lang="ru-RU" sz="1900" b="0" dirty="0">
                <a:solidFill>
                  <a:srgbClr val="005800"/>
                </a:solidFill>
              </a:rPr>
              <a:t> Запрет на расширение земель населенных пунктов, на ведение сельского хозяйства;</a:t>
            </a:r>
          </a:p>
          <a:p>
            <a:pPr algn="just">
              <a:spcAft>
                <a:spcPts val="500"/>
              </a:spcAft>
              <a:defRPr/>
            </a:pPr>
            <a:r>
              <a:rPr lang="ru-RU" sz="1900" dirty="0">
                <a:solidFill>
                  <a:srgbClr val="005800"/>
                </a:solidFill>
              </a:rPr>
              <a:t>4. </a:t>
            </a:r>
            <a:r>
              <a:rPr lang="ru-RU" sz="1900" b="0" dirty="0">
                <a:solidFill>
                  <a:srgbClr val="005800"/>
                </a:solidFill>
              </a:rPr>
              <a:t>Запрет на рубку леса в ЦЭЗ.</a:t>
            </a:r>
          </a:p>
        </p:txBody>
      </p:sp>
      <p:sp>
        <p:nvSpPr>
          <p:cNvPr id="2" name="Прямоугольник 4"/>
          <p:cNvSpPr/>
          <p:nvPr/>
        </p:nvSpPr>
        <p:spPr>
          <a:xfrm>
            <a:off x="4749800" y="981075"/>
            <a:ext cx="4992688" cy="3979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defRPr/>
            </a:pPr>
            <a:r>
              <a:rPr lang="ru-RU" sz="1900" i="1" u="sng" dirty="0">
                <a:solidFill>
                  <a:srgbClr val="005800"/>
                </a:solidFill>
              </a:rPr>
              <a:t>Следствия</a:t>
            </a:r>
          </a:p>
          <a:p>
            <a:pPr marL="342900" indent="-342900" algn="just">
              <a:defRPr/>
            </a:pPr>
            <a:endParaRPr lang="ru-RU" sz="800" b="0" i="1" u="sng" dirty="0">
              <a:solidFill>
                <a:srgbClr val="005800"/>
              </a:solidFill>
            </a:endParaRPr>
          </a:p>
          <a:p>
            <a:pPr algn="just">
              <a:spcAft>
                <a:spcPts val="500"/>
              </a:spcAft>
              <a:defRPr/>
            </a:pPr>
            <a:r>
              <a:rPr lang="ru-RU" sz="1900" dirty="0">
                <a:solidFill>
                  <a:srgbClr val="005800"/>
                </a:solidFill>
              </a:rPr>
              <a:t>1.</a:t>
            </a:r>
            <a:r>
              <a:rPr lang="ru-RU" sz="1900" b="0" dirty="0">
                <a:solidFill>
                  <a:srgbClr val="005800"/>
                </a:solidFill>
              </a:rPr>
              <a:t> Блокирование Указа Президента РФ на выделение земли многодетным семьям, жилья для молодых специалистов –  противоречие Конституции РФ;</a:t>
            </a:r>
          </a:p>
          <a:p>
            <a:pPr algn="just">
              <a:spcAft>
                <a:spcPts val="500"/>
              </a:spcAft>
              <a:defRPr/>
            </a:pPr>
            <a:r>
              <a:rPr lang="ru-RU" sz="1900" dirty="0">
                <a:solidFill>
                  <a:srgbClr val="005800"/>
                </a:solidFill>
              </a:rPr>
              <a:t>2.</a:t>
            </a:r>
            <a:r>
              <a:rPr lang="ru-RU" sz="1900" b="0" dirty="0">
                <a:solidFill>
                  <a:srgbClr val="005800"/>
                </a:solidFill>
              </a:rPr>
              <a:t> Сокращение строительства школ, больниц, объектов инфраструктуры;</a:t>
            </a:r>
          </a:p>
          <a:p>
            <a:pPr algn="just">
              <a:spcAft>
                <a:spcPts val="500"/>
              </a:spcAft>
              <a:defRPr/>
            </a:pPr>
            <a:r>
              <a:rPr lang="ru-RU" sz="1900" dirty="0">
                <a:solidFill>
                  <a:srgbClr val="005800"/>
                </a:solidFill>
              </a:rPr>
              <a:t>3.</a:t>
            </a:r>
            <a:r>
              <a:rPr lang="ru-RU" sz="1900" b="0" dirty="0">
                <a:solidFill>
                  <a:srgbClr val="005800"/>
                </a:solidFill>
              </a:rPr>
              <a:t> Запрет на расширение кладбищ, строительство дорог, хранилищ мусора, АЗС;</a:t>
            </a:r>
          </a:p>
          <a:p>
            <a:pPr algn="just">
              <a:spcAft>
                <a:spcPts val="500"/>
              </a:spcAft>
              <a:defRPr/>
            </a:pPr>
            <a:r>
              <a:rPr lang="ru-RU" sz="1900" dirty="0">
                <a:solidFill>
                  <a:srgbClr val="005800"/>
                </a:solidFill>
              </a:rPr>
              <a:t>4.</a:t>
            </a:r>
            <a:r>
              <a:rPr lang="ru-RU" sz="1900" b="0" dirty="0">
                <a:solidFill>
                  <a:srgbClr val="005800"/>
                </a:solidFill>
              </a:rPr>
              <a:t> Возникновение новых пожаров, лесных вредителей, потеря деловой древесины.</a:t>
            </a:r>
          </a:p>
          <a:p>
            <a:pPr marL="342900" indent="-342900" algn="just">
              <a:buFontTx/>
              <a:buAutoNum type="arabicPeriod"/>
              <a:defRPr/>
            </a:pPr>
            <a:endParaRPr lang="ru-RU" sz="1900" b="0" dirty="0">
              <a:solidFill>
                <a:srgbClr val="0058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71463" y="4797425"/>
            <a:ext cx="9361487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900" spc="300" dirty="0">
                <a:solidFill>
                  <a:srgbClr val="005800"/>
                </a:solidFill>
              </a:rPr>
              <a:t>ВЫВОД: </a:t>
            </a:r>
            <a:r>
              <a:rPr lang="ru-RU" sz="1900" b="0" dirty="0">
                <a:solidFill>
                  <a:srgbClr val="005800"/>
                </a:solidFill>
              </a:rPr>
              <a:t>охрана озера Байкал не повод для ограничения конституционных прав местных жителей.  </a:t>
            </a:r>
          </a:p>
          <a:p>
            <a:pPr algn="just">
              <a:defRPr/>
            </a:pPr>
            <a:r>
              <a:rPr lang="ru-RU" sz="1900" i="1" dirty="0">
                <a:solidFill>
                  <a:srgbClr val="005800"/>
                </a:solidFill>
              </a:rPr>
              <a:t>                  Статья 2 Конституции РФ.</a:t>
            </a:r>
            <a:r>
              <a:rPr lang="ru-RU" sz="1900" b="0" dirty="0">
                <a:solidFill>
                  <a:srgbClr val="005800"/>
                </a:solidFill>
              </a:rPr>
              <a:t> «Человек, его права и свободы являются высшей ценностью». </a:t>
            </a:r>
          </a:p>
          <a:p>
            <a:pPr algn="just">
              <a:defRPr/>
            </a:pPr>
            <a:r>
              <a:rPr lang="ru-RU" sz="1900" i="1" dirty="0">
                <a:solidFill>
                  <a:srgbClr val="005800"/>
                </a:solidFill>
              </a:rPr>
              <a:t>                  Статья 4 Конституции РФ.</a:t>
            </a:r>
            <a:r>
              <a:rPr lang="ru-RU" sz="1900" b="0" dirty="0">
                <a:solidFill>
                  <a:srgbClr val="005800"/>
                </a:solidFill>
              </a:rPr>
              <a:t> «Конституция Российской Федерации и федеральные законы имеют верховенство на всей территории Российской Федерации».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98463" y="339725"/>
            <a:ext cx="9163050" cy="4968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Приложения: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344488" y="1282700"/>
            <a:ext cx="92170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altLang="ru-RU" sz="1900" dirty="0">
                <a:solidFill>
                  <a:schemeClr val="tx2"/>
                </a:solidFill>
              </a:rPr>
              <a:t>1.</a:t>
            </a:r>
            <a:r>
              <a:rPr lang="ru-RU" altLang="ru-RU" sz="1900" b="0" dirty="0">
                <a:solidFill>
                  <a:schemeClr val="tx2"/>
                </a:solidFill>
              </a:rPr>
              <a:t>  Обращение членов Совета </a:t>
            </a:r>
            <a:r>
              <a:rPr lang="ru-RU" altLang="ru-RU" sz="1900" b="0" dirty="0">
                <a:solidFill>
                  <a:srgbClr val="005800"/>
                </a:solidFill>
              </a:rPr>
              <a:t>Федерации</a:t>
            </a:r>
            <a:r>
              <a:rPr lang="ru-RU" altLang="ru-RU" sz="1900" b="0" dirty="0">
                <a:solidFill>
                  <a:schemeClr val="tx2"/>
                </a:solidFill>
              </a:rPr>
              <a:t> РФ к Председателю Правительства РФ;</a:t>
            </a:r>
          </a:p>
          <a:p>
            <a:pPr algn="just">
              <a:spcAft>
                <a:spcPts val="1200"/>
              </a:spcAft>
            </a:pPr>
            <a:r>
              <a:rPr lang="ru-RU" altLang="ru-RU" sz="1900" dirty="0">
                <a:solidFill>
                  <a:schemeClr val="tx2"/>
                </a:solidFill>
              </a:rPr>
              <a:t>2. </a:t>
            </a:r>
            <a:r>
              <a:rPr lang="ru-RU" altLang="ru-RU" sz="1900" b="0" dirty="0">
                <a:solidFill>
                  <a:schemeClr val="tx2"/>
                </a:solidFill>
              </a:rPr>
              <a:t>Монголы о строительстве ГЭС и об отношениях с Россией;</a:t>
            </a:r>
          </a:p>
          <a:p>
            <a:pPr algn="just">
              <a:spcAft>
                <a:spcPts val="1200"/>
              </a:spcAft>
            </a:pPr>
            <a:r>
              <a:rPr lang="ru-RU" altLang="ru-RU" sz="1900" dirty="0">
                <a:solidFill>
                  <a:schemeClr val="tx2"/>
                </a:solidFill>
              </a:rPr>
              <a:t>3.</a:t>
            </a:r>
            <a:r>
              <a:rPr lang="ru-RU" altLang="ru-RU" sz="1900" b="0" dirty="0">
                <a:solidFill>
                  <a:schemeClr val="tx2"/>
                </a:solidFill>
              </a:rPr>
              <a:t> Конституция РФ для чиновников правительства сочиняющих постановления, распоряжения и другие антиконституционные документу.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825626"/>
            <a:ext cx="8543925" cy="189728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58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Законодательные аспекты развития лесного комплекса России и Байкальского региона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94472" y="146788"/>
            <a:ext cx="9555511" cy="6139733"/>
            <a:chOff x="179512" y="68717"/>
            <a:chExt cx="8820472" cy="3387667"/>
          </a:xfrm>
        </p:grpSpPr>
        <p:graphicFrame>
          <p:nvGraphicFramePr>
            <p:cNvPr id="4" name="Диаграмма 3"/>
            <p:cNvGraphicFramePr/>
            <p:nvPr/>
          </p:nvGraphicFramePr>
          <p:xfrm>
            <a:off x="179512" y="360040"/>
            <a:ext cx="8820472" cy="30963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522915" y="68717"/>
              <a:ext cx="7913114" cy="254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58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Количество лесных пожаров за 1970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5800"/>
                  </a:solidFill>
                  <a:effectLst/>
                  <a:latin typeface="Calibri"/>
                  <a:ea typeface="Times New Roman" pitchFamily="18" charset="0"/>
                  <a:cs typeface="Times New Roman" pitchFamily="18" charset="0"/>
                </a:rPr>
                <a:t>–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58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2014 годы по Бурятии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58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31840" y="504056"/>
              <a:ext cx="2808312" cy="186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u="sng" dirty="0" smtClean="0">
                  <a:solidFill>
                    <a:srgbClr val="005800"/>
                  </a:solidFill>
                  <a:latin typeface="Times New Roman" pitchFamily="18" charset="0"/>
                  <a:cs typeface="Times New Roman" pitchFamily="18" charset="0"/>
                </a:rPr>
                <a:t>Количество пожаров</a:t>
              </a:r>
              <a:endParaRPr lang="ru-RU" sz="1600" b="1" u="sng" dirty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4748" y="228600"/>
            <a:ext cx="9555511" cy="6486548"/>
            <a:chOff x="142844" y="228600"/>
            <a:chExt cx="8820472" cy="6486548"/>
          </a:xfrm>
        </p:grpSpPr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733020" y="228600"/>
              <a:ext cx="76941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58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Площади лесных пожаров за 1970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5800"/>
                  </a:solidFill>
                  <a:effectLst/>
                  <a:latin typeface="Calibri"/>
                  <a:ea typeface="Times New Roman" pitchFamily="18" charset="0"/>
                  <a:cs typeface="Times New Roman" pitchFamily="18" charset="0"/>
                </a:rPr>
                <a:t>–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58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2014 годы</a:t>
              </a:r>
              <a:r>
                <a:rPr lang="en-US" sz="2400" b="1" dirty="0" smtClean="0">
                  <a:solidFill>
                    <a:srgbClr val="0058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rgbClr val="0058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58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Бурятии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58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Диаграмма 5"/>
            <p:cNvGraphicFramePr/>
            <p:nvPr/>
          </p:nvGraphicFramePr>
          <p:xfrm>
            <a:off x="142844" y="785794"/>
            <a:ext cx="8820472" cy="59293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3176152" y="1124744"/>
              <a:ext cx="2808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u="sng" dirty="0" smtClean="0">
                  <a:solidFill>
                    <a:srgbClr val="005800"/>
                  </a:solidFill>
                  <a:latin typeface="Times New Roman" pitchFamily="18" charset="0"/>
                  <a:cs typeface="Times New Roman" pitchFamily="18" charset="0"/>
                </a:rPr>
                <a:t>Площадь пожаров, га</a:t>
              </a:r>
              <a:endParaRPr lang="ru-RU" sz="1600" b="1" u="sng" dirty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57" y="214290"/>
            <a:ext cx="9905999" cy="76914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Россия существенно уступает по эффективности использования лесных земель ведущим лесным странам бореальной зоны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728029422"/>
              </p:ext>
            </p:extLst>
          </p:nvPr>
        </p:nvGraphicFramePr>
        <p:xfrm>
          <a:off x="416497" y="1124745"/>
          <a:ext cx="44644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5169024" y="1772815"/>
            <a:ext cx="11711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200" dirty="0">
                <a:latin typeface="Arial" pitchFamily="34" charset="0"/>
              </a:rPr>
              <a:t>м3/га/год</a:t>
            </a:r>
            <a:endParaRPr lang="en-US" sz="1200" dirty="0">
              <a:latin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01407271"/>
              </p:ext>
            </p:extLst>
          </p:nvPr>
        </p:nvGraphicFramePr>
        <p:xfrm>
          <a:off x="5169024" y="1196752"/>
          <a:ext cx="438296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16496" y="1772818"/>
            <a:ext cx="11711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>
                <a:latin typeface="Arial" pitchFamily="34" charset="0"/>
              </a:rPr>
              <a:t>$</a:t>
            </a:r>
            <a:r>
              <a:rPr lang="ru-RU" sz="1200" dirty="0" smtClean="0">
                <a:latin typeface="Arial" pitchFamily="34" charset="0"/>
              </a:rPr>
              <a:t>/га/год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0553" y="6372315"/>
            <a:ext cx="7926213" cy="36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00" i="1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По данным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FAO</a:t>
            </a:r>
            <a:r>
              <a:rPr lang="ru-RU" sz="900" i="1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.</a:t>
            </a:r>
            <a:endParaRPr lang="en-US" sz="900" i="1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49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8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8813" y="166688"/>
            <a:ext cx="6048375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kern="0" dirty="0">
                <a:solidFill>
                  <a:schemeClr val="tx2"/>
                </a:solidFill>
                <a:latin typeface="Times New Roman"/>
                <a:ea typeface="+mj-ea"/>
                <a:cs typeface="+mj-cs"/>
              </a:rPr>
              <a:t>Озера Байкал и гидроэнергетика</a:t>
            </a:r>
          </a:p>
        </p:txBody>
      </p:sp>
      <p:sp>
        <p:nvSpPr>
          <p:cNvPr id="9226" name="TextBox 12"/>
          <p:cNvSpPr txBox="1">
            <a:spLocks noChangeArrowheads="1"/>
          </p:cNvSpPr>
          <p:nvPr/>
        </p:nvSpPr>
        <p:spPr bwMode="auto">
          <a:xfrm>
            <a:off x="5453063" y="3141663"/>
            <a:ext cx="412591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Иркутское водохранилище, а оз. Байкал –</a:t>
            </a:r>
          </a:p>
          <a:p>
            <a:pPr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его главная часть:</a:t>
            </a:r>
          </a:p>
          <a:p>
            <a:pPr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    а) площадь акватории в Бурятии – 69 %</a:t>
            </a:r>
          </a:p>
          <a:p>
            <a:pPr marL="180975"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б) в Иркутской области – 31 % </a:t>
            </a:r>
          </a:p>
        </p:txBody>
      </p:sp>
      <p:sp>
        <p:nvSpPr>
          <p:cNvPr id="4101" name="TextBox 17"/>
          <p:cNvSpPr txBox="1">
            <a:spLocks noChangeArrowheads="1"/>
          </p:cNvSpPr>
          <p:nvPr/>
        </p:nvSpPr>
        <p:spPr bwMode="auto">
          <a:xfrm>
            <a:off x="5457825" y="981075"/>
            <a:ext cx="4448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700" b="0">
                <a:solidFill>
                  <a:schemeClr val="tx2"/>
                </a:solidFill>
              </a:rPr>
              <a:t>Площадь бассейна оз. Байкал – 576,5 тыс. км</a:t>
            </a:r>
            <a:r>
              <a:rPr lang="ru-RU" altLang="ru-RU" sz="1700" b="0" baseline="30000">
                <a:solidFill>
                  <a:schemeClr val="tx2"/>
                </a:solidFill>
              </a:rPr>
              <a:t>2</a:t>
            </a:r>
            <a:endParaRPr lang="ru-RU" altLang="ru-RU" sz="1700" b="0">
              <a:solidFill>
                <a:schemeClr val="tx2"/>
              </a:solidFill>
            </a:endParaRPr>
          </a:p>
          <a:p>
            <a:r>
              <a:rPr lang="ru-RU" altLang="ru-RU" sz="1700" b="0">
                <a:solidFill>
                  <a:schemeClr val="tx2"/>
                </a:solidFill>
              </a:rPr>
              <a:t>   а) в РФ – 44,6 %</a:t>
            </a:r>
          </a:p>
          <a:p>
            <a:r>
              <a:rPr lang="ru-RU" altLang="ru-RU" sz="1700" b="0">
                <a:solidFill>
                  <a:schemeClr val="tx2"/>
                </a:solidFill>
              </a:rPr>
              <a:t>   б) в Монголии – 55,4 %</a:t>
            </a:r>
          </a:p>
        </p:txBody>
      </p:sp>
      <p:sp>
        <p:nvSpPr>
          <p:cNvPr id="4102" name="TextBox 18"/>
          <p:cNvSpPr txBox="1">
            <a:spLocks noChangeArrowheads="1"/>
          </p:cNvSpPr>
          <p:nvPr/>
        </p:nvSpPr>
        <p:spPr bwMode="auto">
          <a:xfrm>
            <a:off x="5453063" y="1916113"/>
            <a:ext cx="37115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700" b="0">
                <a:solidFill>
                  <a:schemeClr val="tx2"/>
                </a:solidFill>
              </a:rPr>
              <a:t>Площадь бассейна р. Селенги</a:t>
            </a:r>
          </a:p>
          <a:p>
            <a:r>
              <a:rPr lang="ru-RU" altLang="ru-RU" sz="1700" b="0">
                <a:solidFill>
                  <a:schemeClr val="tx2"/>
                </a:solidFill>
              </a:rPr>
              <a:t>(</a:t>
            </a:r>
            <a:r>
              <a:rPr lang="ru-RU" altLang="ru-RU" sz="1400" b="0">
                <a:solidFill>
                  <a:schemeClr val="tx2"/>
                </a:solidFill>
              </a:rPr>
              <a:t>82 % площади бассейна оз. Байкал</a:t>
            </a:r>
            <a:r>
              <a:rPr lang="ru-RU" altLang="ru-RU" sz="1700" b="0">
                <a:solidFill>
                  <a:schemeClr val="tx2"/>
                </a:solidFill>
              </a:rPr>
              <a:t>):</a:t>
            </a:r>
          </a:p>
          <a:p>
            <a:r>
              <a:rPr lang="ru-RU" altLang="ru-RU" sz="1700" b="0">
                <a:solidFill>
                  <a:schemeClr val="tx2"/>
                </a:solidFill>
              </a:rPr>
              <a:t>   а) в РФ –166060 км</a:t>
            </a:r>
            <a:r>
              <a:rPr lang="ru-RU" altLang="ru-RU" sz="1700" b="0" baseline="30000">
                <a:solidFill>
                  <a:schemeClr val="tx2"/>
                </a:solidFill>
              </a:rPr>
              <a:t>2</a:t>
            </a:r>
            <a:r>
              <a:rPr lang="ru-RU" altLang="ru-RU" sz="1700" b="0">
                <a:solidFill>
                  <a:schemeClr val="tx2"/>
                </a:solidFill>
              </a:rPr>
              <a:t> (33,1 %)</a:t>
            </a:r>
          </a:p>
          <a:p>
            <a:r>
              <a:rPr lang="ru-RU" altLang="ru-RU" sz="1700" b="0">
                <a:solidFill>
                  <a:schemeClr val="tx2"/>
                </a:solidFill>
              </a:rPr>
              <a:t>   б) в Монголии - 281000 км</a:t>
            </a:r>
            <a:r>
              <a:rPr lang="ru-RU" altLang="ru-RU" sz="1700" b="0" baseline="30000">
                <a:solidFill>
                  <a:schemeClr val="tx2"/>
                </a:solidFill>
              </a:rPr>
              <a:t>2</a:t>
            </a:r>
            <a:r>
              <a:rPr lang="ru-RU" altLang="ru-RU" sz="1700" b="0">
                <a:solidFill>
                  <a:schemeClr val="tx2"/>
                </a:solidFill>
              </a:rPr>
              <a:t> (66,9 %)</a:t>
            </a:r>
          </a:p>
        </p:txBody>
      </p:sp>
      <p:sp>
        <p:nvSpPr>
          <p:cNvPr id="9230" name="TextBox 19"/>
          <p:cNvSpPr txBox="1">
            <a:spLocks noChangeArrowheads="1"/>
          </p:cNvSpPr>
          <p:nvPr/>
        </p:nvSpPr>
        <p:spPr bwMode="auto">
          <a:xfrm>
            <a:off x="5453063" y="4365625"/>
            <a:ext cx="38163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Сток в оз. Байкал:</a:t>
            </a:r>
          </a:p>
          <a:p>
            <a:pPr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   а) р. Селенга – 28,9 км</a:t>
            </a:r>
            <a:r>
              <a:rPr lang="ru-RU" sz="1700" b="0" baseline="30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 (50 %), </a:t>
            </a:r>
          </a:p>
          <a:p>
            <a:pPr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   б) другие – 50 %</a:t>
            </a:r>
          </a:p>
          <a:p>
            <a:pPr>
              <a:defRPr/>
            </a:pPr>
            <a:r>
              <a:rPr lang="ru-RU" sz="1700" dirty="0">
                <a:solidFill>
                  <a:srgbClr val="0070C0"/>
                </a:solidFill>
              </a:rPr>
              <a:t>53 % речных вод формируются на территории Республики Бурятия;</a:t>
            </a:r>
          </a:p>
          <a:p>
            <a:pPr>
              <a:defRPr/>
            </a:pPr>
            <a:r>
              <a:rPr lang="ru-RU" sz="1700" dirty="0">
                <a:solidFill>
                  <a:srgbClr val="0070C0"/>
                </a:solidFill>
              </a:rPr>
              <a:t>27 % </a:t>
            </a:r>
            <a:r>
              <a:rPr lang="ru-RU" sz="1700" b="0" dirty="0">
                <a:solidFill>
                  <a:srgbClr val="0070C0"/>
                </a:solidFill>
              </a:rPr>
              <a:t>–</a:t>
            </a:r>
            <a:r>
              <a:rPr lang="ru-RU" sz="1700" dirty="0">
                <a:solidFill>
                  <a:srgbClr val="0070C0"/>
                </a:solidFill>
              </a:rPr>
              <a:t> Монголии;</a:t>
            </a:r>
          </a:p>
          <a:p>
            <a:pPr>
              <a:defRPr/>
            </a:pPr>
            <a:r>
              <a:rPr lang="ru-RU" sz="1700" dirty="0">
                <a:solidFill>
                  <a:srgbClr val="0070C0"/>
                </a:solidFill>
              </a:rPr>
              <a:t>16 % </a:t>
            </a:r>
            <a:r>
              <a:rPr lang="ru-RU" sz="1700" b="0" dirty="0">
                <a:solidFill>
                  <a:srgbClr val="0070C0"/>
                </a:solidFill>
              </a:rPr>
              <a:t>–</a:t>
            </a:r>
            <a:r>
              <a:rPr lang="ru-RU" sz="1700" dirty="0">
                <a:solidFill>
                  <a:srgbClr val="0070C0"/>
                </a:solidFill>
              </a:rPr>
              <a:t> Забайкальского края;</a:t>
            </a:r>
          </a:p>
          <a:p>
            <a:pPr>
              <a:defRPr/>
            </a:pPr>
            <a:r>
              <a:rPr lang="ru-RU" sz="1700" dirty="0">
                <a:solidFill>
                  <a:srgbClr val="0070C0"/>
                </a:solidFill>
              </a:rPr>
              <a:t>4 % </a:t>
            </a:r>
            <a:r>
              <a:rPr lang="ru-RU" sz="1700" b="0" dirty="0">
                <a:solidFill>
                  <a:srgbClr val="0070C0"/>
                </a:solidFill>
              </a:rPr>
              <a:t>–  </a:t>
            </a:r>
            <a:r>
              <a:rPr lang="ru-RU" sz="1700" dirty="0">
                <a:solidFill>
                  <a:srgbClr val="0070C0"/>
                </a:solidFill>
              </a:rPr>
              <a:t>Иркутской области.</a:t>
            </a:r>
          </a:p>
        </p:txBody>
      </p:sp>
      <p:pic>
        <p:nvPicPr>
          <p:cNvPr id="4104" name="Рисунок 15" descr="ГЭС.jpg"/>
          <p:cNvPicPr>
            <a:picLocks noChangeAspect="1"/>
          </p:cNvPicPr>
          <p:nvPr/>
        </p:nvPicPr>
        <p:blipFill>
          <a:blip r:embed="rId2" cstate="print"/>
          <a:srcRect l="10558" r="12627"/>
          <a:stretch>
            <a:fillRect/>
          </a:stretch>
        </p:blipFill>
        <p:spPr bwMode="auto">
          <a:xfrm>
            <a:off x="238125" y="1071563"/>
            <a:ext cx="5214938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>
            <a:stCxn id="0" idx="3"/>
          </p:cNvCxnSpPr>
          <p:nvPr/>
        </p:nvCxnSpPr>
        <p:spPr bwMode="auto">
          <a:xfrm flipH="1">
            <a:off x="3440113" y="3333750"/>
            <a:ext cx="2012950" cy="1031875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55957109"/>
              </p:ext>
            </p:extLst>
          </p:nvPr>
        </p:nvGraphicFramePr>
        <p:xfrm>
          <a:off x="251896" y="2071770"/>
          <a:ext cx="9371078" cy="4546396"/>
        </p:xfrm>
        <a:graphic>
          <a:graphicData uri="http://schemas.openxmlformats.org/drawingml/2006/table">
            <a:tbl>
              <a:tblPr/>
              <a:tblGrid>
                <a:gridCol w="3745883"/>
                <a:gridCol w="1002393"/>
                <a:gridCol w="1202872"/>
                <a:gridCol w="1615622"/>
                <a:gridCol w="731157"/>
                <a:gridCol w="1073151"/>
              </a:tblGrid>
              <a:tr h="647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  Критерии</a:t>
                      </a:r>
                    </a:p>
                    <a:p>
                      <a:pPr algn="l" fontAlgn="b"/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 smtClean="0">
                          <a:latin typeface="Times New Roman" pitchFamily="18" charset="0"/>
                        </a:rPr>
                        <a:t>Россия</a:t>
                      </a:r>
                    </a:p>
                    <a:p>
                      <a:pPr algn="ctr" fontAlgn="b"/>
                      <a:endParaRPr lang="ru-RU" sz="1600" b="1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 smtClean="0">
                          <a:latin typeface="Times New Roman" pitchFamily="18" charset="0"/>
                        </a:rPr>
                        <a:t>Швеция</a:t>
                      </a:r>
                    </a:p>
                    <a:p>
                      <a:pPr algn="ctr" fontAlgn="b"/>
                      <a:endParaRPr lang="ru-RU" sz="1600" b="1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 smtClean="0">
                          <a:latin typeface="Times New Roman" pitchFamily="18" charset="0"/>
                        </a:rPr>
                        <a:t>Финляндия</a:t>
                      </a:r>
                    </a:p>
                    <a:p>
                      <a:pPr algn="ctr" fontAlgn="b"/>
                      <a:endParaRPr lang="ru-RU" sz="1600" b="1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 smtClean="0">
                          <a:latin typeface="Times New Roman" pitchFamily="18" charset="0"/>
                        </a:rPr>
                        <a:t>США</a:t>
                      </a:r>
                    </a:p>
                    <a:p>
                      <a:pPr algn="ctr" fontAlgn="b"/>
                      <a:endParaRPr lang="ru-RU" sz="1600" b="1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 smtClean="0">
                          <a:latin typeface="Times New Roman" pitchFamily="18" charset="0"/>
                        </a:rPr>
                        <a:t>Канада</a:t>
                      </a:r>
                    </a:p>
                    <a:p>
                      <a:pPr algn="ctr" fontAlgn="b"/>
                      <a:endParaRPr lang="ru-RU" sz="1600" b="1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 Эксплуатационные леса, </a:t>
                      </a:r>
                      <a:endParaRPr lang="en-US" sz="1600" b="0" i="0" u="none" strike="noStrike" cap="all" dirty="0" smtClean="0">
                        <a:latin typeface="Times New Roman" pitchFamily="18" charset="0"/>
                      </a:endParaRPr>
                    </a:p>
                    <a:p>
                      <a:pPr algn="l" fontAlgn="b"/>
                      <a:r>
                        <a:rPr lang="en-US" sz="1600" b="0" i="0" u="none" strike="noStrike" cap="all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млн.га</a:t>
                      </a:r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494</a:t>
                      </a:r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25</a:t>
                      </a:r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20</a:t>
                      </a:r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231</a:t>
                      </a:r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273</a:t>
                      </a:r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 Средний </a:t>
                      </a:r>
                      <a:r>
                        <a:rPr lang="ru-RU" sz="1600" b="0" i="0" u="none" strike="noStrike" cap="all" dirty="0">
                          <a:latin typeface="Times New Roman" pitchFamily="18" charset="0"/>
                        </a:rPr>
                        <a:t>запас </a:t>
                      </a:r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древесины на </a:t>
                      </a:r>
                    </a:p>
                    <a:p>
                      <a:pPr algn="l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 гектар,    куб.м</a:t>
                      </a:r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>
                          <a:latin typeface="Times New Roman" pitchFamily="18" charset="0"/>
                        </a:rPr>
                        <a:t>101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>
                          <a:latin typeface="Times New Roman" pitchFamily="18" charset="0"/>
                        </a:rPr>
                        <a:t>119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>
                          <a:latin typeface="Times New Roman" pitchFamily="18" charset="0"/>
                        </a:rPr>
                        <a:t>99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>
                          <a:latin typeface="Times New Roman" pitchFamily="18" charset="0"/>
                        </a:rPr>
                        <a:t>155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>
                          <a:latin typeface="Times New Roman" pitchFamily="18" charset="0"/>
                        </a:rPr>
                        <a:t>106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  Годовой </a:t>
                      </a:r>
                      <a:r>
                        <a:rPr lang="ru-RU" sz="1600" b="0" i="0" u="none" strike="noStrike" cap="all" dirty="0">
                          <a:latin typeface="Times New Roman" pitchFamily="18" charset="0"/>
                        </a:rPr>
                        <a:t>ВВП лесного </a:t>
                      </a:r>
                      <a:endParaRPr lang="en-US" sz="1600" b="0" i="0" u="none" strike="noStrike" cap="all" dirty="0" smtClean="0">
                        <a:latin typeface="Times New Roman" pitchFamily="18" charset="0"/>
                      </a:endParaRPr>
                    </a:p>
                    <a:p>
                      <a:pPr algn="l" fontAlgn="b"/>
                      <a:r>
                        <a:rPr lang="en-US" sz="1600" b="0" i="0" u="none" strike="noStrike" cap="all" dirty="0" smtClean="0">
                          <a:latin typeface="Times New Roman" pitchFamily="18" charset="0"/>
                        </a:rPr>
                        <a:t>  </a:t>
                      </a:r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сектора,</a:t>
                      </a:r>
                      <a:r>
                        <a:rPr lang="ru-RU" sz="1600" b="0" i="0" u="none" strike="noStrike" cap="all" baseline="0" dirty="0" smtClean="0">
                          <a:latin typeface="Times New Roman" pitchFamily="18" charset="0"/>
                        </a:rPr>
                        <a:t> </a:t>
                      </a:r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600" b="0" i="0" u="none" strike="noStrike" cap="all" dirty="0">
                          <a:latin typeface="Times New Roman" pitchFamily="18" charset="0"/>
                        </a:rPr>
                        <a:t>  в расчете на </a:t>
                      </a:r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1 га экспл. </a:t>
                      </a:r>
                      <a:endParaRPr lang="en-US" sz="1600" b="0" i="0" u="none" strike="noStrike" cap="all" dirty="0" smtClean="0">
                        <a:latin typeface="Times New Roman" pitchFamily="18" charset="0"/>
                      </a:endParaRPr>
                    </a:p>
                    <a:p>
                      <a:pPr algn="l" fontAlgn="b"/>
                      <a:r>
                        <a:rPr lang="en-US" sz="1600" b="0" i="0" u="none" strike="noStrike" cap="all" dirty="0" smtClean="0">
                          <a:latin typeface="Times New Roman" pitchFamily="18" charset="0"/>
                        </a:rPr>
                        <a:t>  </a:t>
                      </a:r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площади</a:t>
                      </a:r>
                      <a:r>
                        <a:rPr lang="ru-RU" sz="1600" b="0" i="0" u="none" strike="noStrike" cap="all" dirty="0">
                          <a:latin typeface="Times New Roman" pitchFamily="18" charset="0"/>
                        </a:rPr>
                        <a:t>, $/га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 smtClean="0">
                          <a:latin typeface="Times New Roman" pitchFamily="18" charset="0"/>
                        </a:rPr>
                        <a:t>38</a:t>
                      </a:r>
                      <a:endParaRPr lang="ru-RU" sz="1600" b="1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>
                          <a:latin typeface="Times New Roman" pitchFamily="18" charset="0"/>
                        </a:rPr>
                        <a:t>508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>
                          <a:latin typeface="Times New Roman" pitchFamily="18" charset="0"/>
                        </a:rPr>
                        <a:t>512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>
                          <a:latin typeface="Times New Roman" pitchFamily="18" charset="0"/>
                        </a:rPr>
                        <a:t>469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>
                          <a:latin typeface="Times New Roman" pitchFamily="18" charset="0"/>
                        </a:rPr>
                        <a:t>117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19"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all" dirty="0" smtClean="0">
                          <a:latin typeface="Times New Roman" pitchFamily="18" charset="0"/>
                        </a:rPr>
                        <a:t>Годовая заготовка с 1 гектара эксплуатационных лесов, куб.м/га:</a:t>
                      </a:r>
                      <a:endParaRPr lang="ru-RU" sz="1600" b="0" i="0" u="none" strike="noStrike" cap="all" dirty="0" smtClean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  Круглые</a:t>
                      </a:r>
                      <a:r>
                        <a:rPr lang="ru-RU" sz="1600" b="0" i="0" u="none" strike="noStrike" cap="all" baseline="0" dirty="0" smtClean="0">
                          <a:latin typeface="Times New Roman" pitchFamily="18" charset="0"/>
                        </a:rPr>
                        <a:t> лесоматериалы</a:t>
                      </a:r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 smtClean="0">
                          <a:latin typeface="Times New Roman" pitchFamily="18" charset="0"/>
                        </a:rPr>
                        <a:t>0,4</a:t>
                      </a:r>
                      <a:endParaRPr lang="ru-RU" sz="1600" b="1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 smtClean="0">
                          <a:latin typeface="Times New Roman" pitchFamily="18" charset="0"/>
                        </a:rPr>
                        <a:t>2,8</a:t>
                      </a:r>
                      <a:endParaRPr lang="ru-RU" sz="1600" b="1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 smtClean="0">
                          <a:latin typeface="Times New Roman" pitchFamily="18" charset="0"/>
                        </a:rPr>
                        <a:t>2,5</a:t>
                      </a:r>
                      <a:endParaRPr lang="ru-RU" sz="1600" b="1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1,5</a:t>
                      </a:r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0,5</a:t>
                      </a:r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  Ценные сортименты </a:t>
                      </a:r>
                    </a:p>
                    <a:p>
                      <a:pPr algn="l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  (пиловочник,</a:t>
                      </a:r>
                      <a:r>
                        <a:rPr lang="ru-RU" sz="1600" b="0" i="0" u="none" strike="noStrike" cap="all" baseline="0" dirty="0" smtClean="0">
                          <a:latin typeface="Times New Roman" pitchFamily="18" charset="0"/>
                        </a:rPr>
                        <a:t> </a:t>
                      </a:r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фан. кряж)</a:t>
                      </a:r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>
                          <a:latin typeface="Times New Roman" pitchFamily="18" charset="0"/>
                        </a:rPr>
                        <a:t>1,4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cap="all" dirty="0"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>
                          <a:latin typeface="Times New Roman" pitchFamily="18" charset="0"/>
                        </a:rPr>
                        <a:t>0,7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>
                          <a:latin typeface="Times New Roman" pitchFamily="18" charset="0"/>
                        </a:rPr>
                        <a:t>0,4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cap="all" dirty="0" smtClean="0">
                          <a:latin typeface="Times New Roman" pitchFamily="18" charset="0"/>
                        </a:rPr>
                        <a:t>  Балансы</a:t>
                      </a:r>
                      <a:endParaRPr lang="ru-RU" sz="1600" b="0" i="0" u="none" strike="noStrike" cap="all" dirty="0">
                        <a:latin typeface="Times New Roman" pitchFamily="18" charset="0"/>
                      </a:endParaRP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>
                          <a:latin typeface="Times New Roman" pitchFamily="18" charset="0"/>
                        </a:rPr>
                        <a:t>1,3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>
                          <a:latin typeface="Times New Roman" pitchFamily="18" charset="0"/>
                        </a:rPr>
                        <a:t>0,6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cap="all" dirty="0"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12556" marR="12556" marT="1159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2689" y="1586342"/>
            <a:ext cx="916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Эффективность лесного сектора</a:t>
            </a:r>
            <a:endParaRPr lang="ru-RU" sz="2400" b="1" dirty="0">
              <a:solidFill>
                <a:srgbClr val="005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368" y="303521"/>
            <a:ext cx="9371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Системная проблема лесного сектора экономики России – его крайне низкая эффективность в сравнении с основными «лесными» странами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2109574" y="116632"/>
            <a:ext cx="5723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5800"/>
                </a:solidFill>
              </a:rPr>
              <a:t>ПРАВОВОЕ РЕГУЛИРОВАНИЕ ИНТЕРЕСОВ </a:t>
            </a:r>
            <a:endParaRPr lang="ru-RU" sz="2000" b="1" dirty="0" smtClean="0">
              <a:solidFill>
                <a:srgbClr val="005800"/>
              </a:solidFill>
            </a:endParaRPr>
          </a:p>
          <a:p>
            <a:r>
              <a:rPr lang="ru-RU" sz="2000" b="1" dirty="0" smtClean="0">
                <a:solidFill>
                  <a:srgbClr val="005800"/>
                </a:solidFill>
              </a:rPr>
              <a:t>НАСЕЛЕНИЯ </a:t>
            </a:r>
            <a:r>
              <a:rPr lang="ru-RU" sz="2000" b="1" dirty="0" smtClean="0">
                <a:solidFill>
                  <a:srgbClr val="005800"/>
                </a:solidFill>
              </a:rPr>
              <a:t>РОССИЙСКОЙ ФЕДЕРАЦИИ</a:t>
            </a:r>
            <a:endParaRPr lang="ru-RU" sz="2000" b="1" dirty="0">
              <a:solidFill>
                <a:srgbClr val="0058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480" y="1628800"/>
            <a:ext cx="92950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1800" i="1" u="sng" dirty="0">
                <a:solidFill>
                  <a:srgbClr val="005800"/>
                </a:solidFill>
              </a:rPr>
              <a:t>Статья </a:t>
            </a:r>
            <a:r>
              <a:rPr lang="ru-RU" sz="1800" i="1" u="sng" dirty="0" smtClean="0">
                <a:solidFill>
                  <a:srgbClr val="005800"/>
                </a:solidFill>
              </a:rPr>
              <a:t>2</a:t>
            </a:r>
            <a:r>
              <a:rPr lang="ru-RU" sz="1800" dirty="0" smtClean="0">
                <a:solidFill>
                  <a:srgbClr val="005800"/>
                </a:solidFill>
              </a:rPr>
              <a:t/>
            </a:r>
            <a:br>
              <a:rPr lang="ru-RU" sz="1800" dirty="0" smtClean="0">
                <a:solidFill>
                  <a:srgbClr val="005800"/>
                </a:solidFill>
              </a:rPr>
            </a:br>
            <a:r>
              <a:rPr lang="ru-RU" sz="1800" dirty="0">
                <a:solidFill>
                  <a:srgbClr val="005800"/>
                </a:solidFill>
              </a:rPr>
              <a:t>Человек, его права и свободы являются высшей ценностью. Признание, соблюдение и защита прав и свобод человека и гражданина - обязанность государства</a:t>
            </a:r>
            <a:r>
              <a:rPr lang="ru-RU" sz="1800" dirty="0" smtClean="0">
                <a:solidFill>
                  <a:srgbClr val="005800"/>
                </a:solidFill>
              </a:rPr>
              <a:t>.</a:t>
            </a:r>
            <a:endParaRPr lang="ru-RU" sz="1800" dirty="0">
              <a:solidFill>
                <a:srgbClr val="0058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3" y="2958043"/>
            <a:ext cx="94775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1800" i="1" u="sng" dirty="0">
                <a:solidFill>
                  <a:srgbClr val="005800"/>
                </a:solidFill>
              </a:rPr>
              <a:t>Статья </a:t>
            </a:r>
            <a:r>
              <a:rPr lang="ru-RU" sz="1800" i="1" u="sng" dirty="0" smtClean="0">
                <a:solidFill>
                  <a:srgbClr val="005800"/>
                </a:solidFill>
              </a:rPr>
              <a:t>7</a:t>
            </a:r>
            <a:r>
              <a:rPr lang="ru-RU" sz="1800" dirty="0" smtClean="0">
                <a:solidFill>
                  <a:srgbClr val="005800"/>
                </a:solidFill>
              </a:rPr>
              <a:t/>
            </a:r>
            <a:br>
              <a:rPr lang="ru-RU" sz="1800" dirty="0" smtClean="0">
                <a:solidFill>
                  <a:srgbClr val="005800"/>
                </a:solidFill>
              </a:rPr>
            </a:br>
            <a:r>
              <a:rPr lang="ru-RU" sz="1800" dirty="0">
                <a:solidFill>
                  <a:srgbClr val="005800"/>
                </a:solidFill>
              </a:rPr>
              <a:t>1. Российская Федерация - социальное государство, политика которого направлена на создание условий, обеспечивающих достойную жизнь и свободное развитие человека</a:t>
            </a:r>
            <a:r>
              <a:rPr lang="ru-RU" sz="1800" dirty="0" smtClean="0">
                <a:solidFill>
                  <a:srgbClr val="005800"/>
                </a:solidFill>
              </a:rPr>
              <a:t>.</a:t>
            </a:r>
            <a:endParaRPr lang="ru-RU" sz="1800" dirty="0">
              <a:solidFill>
                <a:srgbClr val="0058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512" y="836712"/>
            <a:ext cx="8736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5800"/>
                </a:solidFill>
              </a:rPr>
              <a:t>Конституция Российской Федерации </a:t>
            </a:r>
            <a:endParaRPr lang="ru-RU" sz="2000" b="1" dirty="0" smtClean="0">
              <a:solidFill>
                <a:srgbClr val="0058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5800"/>
                </a:solidFill>
              </a:rPr>
              <a:t>(</a:t>
            </a:r>
            <a:r>
              <a:rPr lang="ru-RU" sz="2000" b="1" dirty="0">
                <a:solidFill>
                  <a:srgbClr val="005800"/>
                </a:solidFill>
              </a:rPr>
              <a:t>принята на всенародном голосовании 12 декабря 1993 г</a:t>
            </a:r>
            <a:r>
              <a:rPr lang="ru-RU" sz="2000" b="1" dirty="0" smtClean="0">
                <a:solidFill>
                  <a:srgbClr val="005800"/>
                </a:solidFill>
              </a:rPr>
              <a:t>.)</a:t>
            </a:r>
            <a:endParaRPr lang="ru-RU" sz="2000" dirty="0">
              <a:solidFill>
                <a:srgbClr val="0058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032" y="4437112"/>
            <a:ext cx="8985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1800" i="1" u="sng" dirty="0">
                <a:solidFill>
                  <a:srgbClr val="005800"/>
                </a:solidFill>
              </a:rPr>
              <a:t>Статья </a:t>
            </a:r>
            <a:r>
              <a:rPr lang="ru-RU" sz="1800" i="1" u="sng" dirty="0" smtClean="0">
                <a:solidFill>
                  <a:srgbClr val="005800"/>
                </a:solidFill>
              </a:rPr>
              <a:t>9</a:t>
            </a:r>
            <a:r>
              <a:rPr lang="ru-RU" sz="1800" dirty="0" smtClean="0">
                <a:solidFill>
                  <a:srgbClr val="005800"/>
                </a:solidFill>
              </a:rPr>
              <a:t/>
            </a:r>
            <a:br>
              <a:rPr lang="ru-RU" sz="1800" dirty="0" smtClean="0">
                <a:solidFill>
                  <a:srgbClr val="005800"/>
                </a:solidFill>
              </a:rPr>
            </a:br>
            <a:r>
              <a:rPr lang="ru-RU" sz="1800" dirty="0">
                <a:solidFill>
                  <a:srgbClr val="005800"/>
                </a:solidFill>
              </a:rPr>
              <a:t>1. Земля и другие природные ресурсы используются и охраняются в Российской Федерации как основа жизни и деятельности народов, проживающих на соответствующей территории.</a:t>
            </a:r>
          </a:p>
          <a:p>
            <a:pPr algn="just">
              <a:lnSpc>
                <a:spcPts val="2400"/>
              </a:lnSpc>
            </a:pPr>
            <a:r>
              <a:rPr lang="ru-RU" sz="1800" dirty="0">
                <a:solidFill>
                  <a:srgbClr val="005800"/>
                </a:solidFill>
              </a:rPr>
              <a:t>2. Земля и другие природные ресурсы могут находиться в частной, государственной, муниципальной и иных формах собственности</a:t>
            </a:r>
            <a:r>
              <a:rPr lang="ru-RU" sz="1800" dirty="0" smtClean="0">
                <a:solidFill>
                  <a:srgbClr val="005800"/>
                </a:solidFill>
              </a:rPr>
              <a:t>.</a:t>
            </a:r>
            <a:endParaRPr lang="ru-RU" sz="1800" dirty="0">
              <a:solidFill>
                <a:srgbClr val="0058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8032" y="908720"/>
            <a:ext cx="9417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u="sng" dirty="0">
                <a:solidFill>
                  <a:srgbClr val="005800"/>
                </a:solidFill>
              </a:rPr>
              <a:t>Статья </a:t>
            </a:r>
            <a:r>
              <a:rPr lang="ru-RU" sz="1800" i="1" u="sng" dirty="0" smtClean="0">
                <a:solidFill>
                  <a:srgbClr val="005800"/>
                </a:solidFill>
              </a:rPr>
              <a:t>19</a:t>
            </a:r>
            <a:endParaRPr lang="ru-RU" sz="1800" i="1" dirty="0">
              <a:solidFill>
                <a:srgbClr val="005800"/>
              </a:solidFill>
            </a:endParaRPr>
          </a:p>
          <a:p>
            <a:pPr algn="just"/>
            <a:r>
              <a:rPr lang="ru-RU" sz="1800" dirty="0">
                <a:solidFill>
                  <a:srgbClr val="005800"/>
                </a:solidFill>
              </a:rPr>
              <a:t>2. Государство гарантирует равенство прав и свобод человека и гражданина независимо от 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 Запрещаются любые формы ограничения прав граждан по признакам социальной, расовой, национальной, языковой или религиозной принадлежности</a:t>
            </a:r>
            <a:r>
              <a:rPr lang="ru-RU" sz="1800" dirty="0" smtClean="0">
                <a:solidFill>
                  <a:srgbClr val="005800"/>
                </a:solidFill>
              </a:rPr>
              <a:t>.</a:t>
            </a:r>
            <a:endParaRPr lang="ru-RU" sz="1800" dirty="0">
              <a:solidFill>
                <a:srgbClr val="0058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33" y="3573016"/>
            <a:ext cx="9417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u="sng" dirty="0">
                <a:solidFill>
                  <a:srgbClr val="005800"/>
                </a:solidFill>
              </a:rPr>
              <a:t>Статья </a:t>
            </a:r>
            <a:r>
              <a:rPr lang="ru-RU" sz="1800" i="1" u="sng" dirty="0" smtClean="0">
                <a:solidFill>
                  <a:srgbClr val="005800"/>
                </a:solidFill>
              </a:rPr>
              <a:t>72</a:t>
            </a:r>
            <a:r>
              <a:rPr lang="ru-RU" sz="1800" dirty="0" smtClean="0">
                <a:solidFill>
                  <a:srgbClr val="005800"/>
                </a:solidFill>
              </a:rPr>
              <a:t/>
            </a:r>
            <a:br>
              <a:rPr lang="ru-RU" sz="1800" dirty="0" smtClean="0">
                <a:solidFill>
                  <a:srgbClr val="005800"/>
                </a:solidFill>
              </a:rPr>
            </a:br>
            <a:r>
              <a:rPr lang="ru-RU" sz="1800" dirty="0">
                <a:solidFill>
                  <a:srgbClr val="005800"/>
                </a:solidFill>
              </a:rPr>
              <a:t>1. В совместном ведении Российской Федерации и субъектов Российской Федерации находятся:</a:t>
            </a:r>
          </a:p>
          <a:p>
            <a:r>
              <a:rPr lang="ru-RU" sz="1800" dirty="0" smtClean="0">
                <a:solidFill>
                  <a:srgbClr val="005800"/>
                </a:solidFill>
              </a:rPr>
              <a:t>в</a:t>
            </a:r>
            <a:r>
              <a:rPr lang="ru-RU" sz="1800" dirty="0">
                <a:solidFill>
                  <a:srgbClr val="005800"/>
                </a:solidFill>
              </a:rPr>
              <a:t>) вопросы владения, пользования и распоряжения землей, недрами, водными и другими природными ресурсами;</a:t>
            </a:r>
          </a:p>
          <a:p>
            <a:r>
              <a:rPr lang="ru-RU" sz="1800" dirty="0">
                <a:solidFill>
                  <a:srgbClr val="005800"/>
                </a:solidFill>
              </a:rPr>
              <a:t>г) разграничение государственной собственности;</a:t>
            </a:r>
          </a:p>
          <a:p>
            <a:r>
              <a:rPr lang="ru-RU" sz="1800" dirty="0">
                <a:solidFill>
                  <a:srgbClr val="005800"/>
                </a:solidFill>
              </a:rPr>
              <a:t>д) природопользование; охрана окружающей среды и обеспечение экологической безопасности; особо охраняемые природные территории; охрана памятников истории и культуры</a:t>
            </a:r>
            <a:r>
              <a:rPr lang="ru-RU" sz="1800" dirty="0" smtClean="0">
                <a:solidFill>
                  <a:srgbClr val="005800"/>
                </a:solidFill>
              </a:rPr>
              <a:t>;</a:t>
            </a:r>
            <a:endParaRPr lang="ru-RU" sz="1800" dirty="0">
              <a:solidFill>
                <a:srgbClr val="0058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2480" y="332657"/>
            <a:ext cx="9439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005800"/>
                </a:solidFill>
              </a:rPr>
              <a:t>Градостроительный </a:t>
            </a:r>
            <a:r>
              <a:rPr lang="ru-RU" sz="2000" b="1" cap="all" dirty="0" smtClean="0">
                <a:solidFill>
                  <a:srgbClr val="005800"/>
                </a:solidFill>
              </a:rPr>
              <a:t> кодекс  Российской </a:t>
            </a:r>
            <a:r>
              <a:rPr lang="ru-RU" sz="2000" b="1" cap="all" dirty="0">
                <a:solidFill>
                  <a:srgbClr val="005800"/>
                </a:solidFill>
              </a:rPr>
              <a:t>Федерации </a:t>
            </a:r>
            <a:endParaRPr lang="ru-RU" sz="2000" b="1" cap="all" dirty="0" smtClean="0">
              <a:solidFill>
                <a:srgbClr val="005800"/>
              </a:solidFill>
            </a:endParaRPr>
          </a:p>
          <a:p>
            <a:pPr algn="ctr"/>
            <a:r>
              <a:rPr lang="ru-RU" sz="2000" b="1" cap="all" dirty="0" smtClean="0">
                <a:solidFill>
                  <a:srgbClr val="005800"/>
                </a:solidFill>
              </a:rPr>
              <a:t>от </a:t>
            </a:r>
            <a:r>
              <a:rPr lang="ru-RU" sz="2000" b="1" cap="all" dirty="0">
                <a:solidFill>
                  <a:srgbClr val="005800"/>
                </a:solidFill>
              </a:rPr>
              <a:t>29 декабря 2004 г. N 190-ФЗ</a:t>
            </a:r>
            <a:br>
              <a:rPr lang="ru-RU" sz="2000" b="1" cap="all" dirty="0">
                <a:solidFill>
                  <a:srgbClr val="005800"/>
                </a:solidFill>
              </a:rPr>
            </a:br>
            <a:endParaRPr lang="ru-RU" sz="2000" cap="all" dirty="0">
              <a:solidFill>
                <a:srgbClr val="0058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489" y="1988840"/>
            <a:ext cx="9139015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1800" i="1" u="sng" dirty="0">
                <a:solidFill>
                  <a:srgbClr val="005800"/>
                </a:solidFill>
              </a:rPr>
              <a:t>Статья 3.</a:t>
            </a:r>
            <a:r>
              <a:rPr lang="ru-RU" sz="1800" i="1" dirty="0">
                <a:solidFill>
                  <a:srgbClr val="005800"/>
                </a:solidFill>
              </a:rPr>
              <a:t> </a:t>
            </a:r>
            <a:r>
              <a:rPr lang="ru-RU" sz="1800" i="1" cap="all" dirty="0">
                <a:solidFill>
                  <a:srgbClr val="005800"/>
                </a:solidFill>
              </a:rPr>
              <a:t>Законодательство о градостроительной деятельности</a:t>
            </a:r>
          </a:p>
          <a:p>
            <a:pPr algn="just">
              <a:lnSpc>
                <a:spcPts val="2500"/>
              </a:lnSpc>
            </a:pPr>
            <a:endParaRPr lang="ru-RU" sz="800" dirty="0" smtClean="0">
              <a:solidFill>
                <a:srgbClr val="005800"/>
              </a:solidFill>
            </a:endParaRPr>
          </a:p>
          <a:p>
            <a:pPr algn="just">
              <a:lnSpc>
                <a:spcPts val="2500"/>
              </a:lnSpc>
            </a:pPr>
            <a:r>
              <a:rPr lang="ru-RU" sz="1800" dirty="0" smtClean="0">
                <a:solidFill>
                  <a:srgbClr val="005800"/>
                </a:solidFill>
              </a:rPr>
              <a:t>1</a:t>
            </a:r>
            <a:r>
              <a:rPr lang="ru-RU" sz="1800" dirty="0">
                <a:solidFill>
                  <a:srgbClr val="005800"/>
                </a:solidFill>
              </a:rPr>
              <a:t>. Законодательство о градостроительной </a:t>
            </a:r>
            <a:r>
              <a:rPr lang="ru-RU" sz="1800" dirty="0" smtClean="0">
                <a:solidFill>
                  <a:srgbClr val="005800"/>
                </a:solidFill>
              </a:rPr>
              <a:t>деятельности состоит </a:t>
            </a:r>
            <a:r>
              <a:rPr lang="ru-RU" sz="1800" dirty="0">
                <a:solidFill>
                  <a:srgbClr val="005800"/>
                </a:solidFill>
              </a:rPr>
              <a:t>из настоящего Кодекса, других федеральных законов и иных нормативных правовых актов Российской Федерации, а также законов и иных нормативных правовых актов субъектов Российской Федерации.</a:t>
            </a:r>
          </a:p>
          <a:p>
            <a:pPr algn="just">
              <a:lnSpc>
                <a:spcPts val="2500"/>
              </a:lnSpc>
            </a:pPr>
            <a:r>
              <a:rPr lang="ru-RU" sz="1800" dirty="0">
                <a:solidFill>
                  <a:srgbClr val="005800"/>
                </a:solidFill>
              </a:rPr>
              <a:t>2. Федеральные законы и принимаемые в соответствии с ними иные нормативные правовые акты Российской Федерации, содержащие нормы, регулирующие отношения в области градостроительной деятельности, не могут противоречить настоящему Кодексу</a:t>
            </a:r>
            <a:r>
              <a:rPr lang="ru-RU" sz="1800" dirty="0" smtClean="0">
                <a:solidFill>
                  <a:srgbClr val="005800"/>
                </a:solidFill>
              </a:rPr>
              <a:t>.</a:t>
            </a:r>
            <a:endParaRPr lang="ru-RU" sz="1800" dirty="0">
              <a:solidFill>
                <a:srgbClr val="0058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705528" y="612408"/>
            <a:ext cx="2015224" cy="1232416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110 поселков</a:t>
            </a:r>
          </a:p>
          <a:p>
            <a:pPr algn="ctr"/>
            <a:r>
              <a:rPr lang="ru-RU" sz="1400" dirty="0" smtClean="0"/>
              <a:t>90 </a:t>
            </a:r>
            <a:r>
              <a:rPr lang="ru-RU" sz="1400" dirty="0" smtClean="0"/>
              <a:t>тыс. </a:t>
            </a:r>
            <a:r>
              <a:rPr lang="ru-RU" sz="1400" dirty="0" smtClean="0"/>
              <a:t>жителей</a:t>
            </a:r>
            <a:endParaRPr lang="ru-RU" sz="1400" dirty="0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6663190" y="1772816"/>
            <a:ext cx="3042338" cy="4824536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ru-RU" sz="1400" dirty="0" smtClean="0"/>
          </a:p>
          <a:p>
            <a:pPr marL="342900" indent="-342900" algn="ctr">
              <a:buAutoNum type="arabicPeriod"/>
            </a:pPr>
            <a:endParaRPr lang="ru-RU" sz="1400" dirty="0"/>
          </a:p>
          <a:p>
            <a:pPr marL="342900" indent="-342900" algn="ctr">
              <a:buAutoNum type="arabicPeriod"/>
            </a:pPr>
            <a:endParaRPr lang="ru-RU" sz="1400" dirty="0" smtClean="0"/>
          </a:p>
          <a:p>
            <a:pPr marL="342900" indent="-257175">
              <a:buAutoNum type="arabicPeriod"/>
            </a:pPr>
            <a:r>
              <a:rPr lang="ru-RU" sz="1400" dirty="0" smtClean="0"/>
              <a:t>Нет </a:t>
            </a:r>
            <a:r>
              <a:rPr lang="ru-RU" sz="1400" dirty="0" smtClean="0"/>
              <a:t> прав  на  приватизацию;</a:t>
            </a:r>
            <a:endParaRPr lang="ru-RU" sz="1400" dirty="0" smtClean="0"/>
          </a:p>
          <a:p>
            <a:pPr marL="342900" indent="-257175">
              <a:buAutoNum type="arabicPeriod"/>
            </a:pPr>
            <a:r>
              <a:rPr lang="ru-RU" sz="1400" dirty="0" smtClean="0"/>
              <a:t>Обязательность </a:t>
            </a:r>
            <a:r>
              <a:rPr lang="ru-RU" sz="1400" dirty="0" smtClean="0"/>
              <a:t>экологи-ческой  экспертизы  школ</a:t>
            </a:r>
            <a:r>
              <a:rPr lang="ru-RU" sz="1400" dirty="0" smtClean="0"/>
              <a:t>, больниц, </a:t>
            </a:r>
            <a:r>
              <a:rPr lang="ru-RU" sz="1400" dirty="0" smtClean="0"/>
              <a:t> ограничения;</a:t>
            </a:r>
            <a:endParaRPr lang="ru-RU" sz="1400" dirty="0" smtClean="0"/>
          </a:p>
          <a:p>
            <a:pPr marL="342900" indent="-257175">
              <a:buAutoNum type="arabicPeriod"/>
            </a:pPr>
            <a:r>
              <a:rPr lang="ru-RU" sz="1400" dirty="0" smtClean="0"/>
              <a:t>На </a:t>
            </a:r>
            <a:r>
              <a:rPr lang="ru-RU" sz="1400" dirty="0" smtClean="0"/>
              <a:t> ИЖС  молодым специалистам;</a:t>
            </a:r>
            <a:endParaRPr lang="ru-RU" sz="1400" dirty="0" smtClean="0"/>
          </a:p>
          <a:p>
            <a:pPr marL="342900" indent="-257175">
              <a:buAutoNum type="arabicPeriod"/>
            </a:pPr>
            <a:r>
              <a:rPr lang="ru-RU" sz="1400" dirty="0" smtClean="0"/>
              <a:t>Расширение </a:t>
            </a:r>
            <a:r>
              <a:rPr lang="ru-RU" sz="1400" dirty="0" smtClean="0"/>
              <a:t> кладбищ;</a:t>
            </a:r>
            <a:endParaRPr lang="ru-RU" sz="1400" dirty="0" smtClean="0"/>
          </a:p>
          <a:p>
            <a:pPr marL="342900" indent="-257175">
              <a:buAutoNum type="arabicPeriod"/>
            </a:pPr>
            <a:r>
              <a:rPr lang="ru-RU" sz="1400" dirty="0" smtClean="0"/>
              <a:t>Строительство </a:t>
            </a:r>
            <a:r>
              <a:rPr lang="ru-RU" sz="1400" dirty="0" smtClean="0"/>
              <a:t> дорог</a:t>
            </a:r>
            <a:r>
              <a:rPr lang="ru-RU" sz="1400" dirty="0" smtClean="0"/>
              <a:t>, </a:t>
            </a:r>
            <a:r>
              <a:rPr lang="ru-RU" sz="1400" dirty="0" smtClean="0"/>
              <a:t>запра-вок</a:t>
            </a:r>
            <a:r>
              <a:rPr lang="ru-RU" sz="1400" dirty="0" smtClean="0"/>
              <a:t>, </a:t>
            </a:r>
            <a:r>
              <a:rPr lang="ru-RU" sz="1400" dirty="0" smtClean="0"/>
              <a:t> котельных;</a:t>
            </a:r>
            <a:endParaRPr lang="ru-RU" sz="1400" dirty="0" smtClean="0"/>
          </a:p>
          <a:p>
            <a:pPr marL="342900" indent="-257175">
              <a:buAutoNum type="arabicPeriod"/>
            </a:pPr>
            <a:r>
              <a:rPr lang="ru-RU" sz="1400" dirty="0" smtClean="0"/>
              <a:t>Заготовка </a:t>
            </a:r>
            <a:r>
              <a:rPr lang="ru-RU" sz="1400" dirty="0" smtClean="0"/>
              <a:t> дров;</a:t>
            </a:r>
            <a:endParaRPr lang="ru-RU" sz="1400" dirty="0" smtClean="0"/>
          </a:p>
          <a:p>
            <a:pPr marL="342900" indent="-257175">
              <a:buAutoNum type="arabicPeriod"/>
            </a:pPr>
            <a:r>
              <a:rPr lang="ru-RU" sz="1400" dirty="0" smtClean="0"/>
              <a:t>Обязательность </a:t>
            </a:r>
            <a:r>
              <a:rPr lang="ru-RU" sz="1400" dirty="0" smtClean="0"/>
              <a:t> ОС;</a:t>
            </a:r>
            <a:endParaRPr lang="ru-RU" sz="1400" dirty="0" smtClean="0"/>
          </a:p>
          <a:p>
            <a:pPr marL="342900" indent="-257175">
              <a:buAutoNum type="arabicPeriod"/>
            </a:pPr>
            <a:r>
              <a:rPr lang="ru-RU" sz="1400" dirty="0" smtClean="0"/>
              <a:t>Централизованная </a:t>
            </a:r>
            <a:r>
              <a:rPr lang="ru-RU" sz="1400" dirty="0" smtClean="0"/>
              <a:t>утили-зация мусора.</a:t>
            </a:r>
            <a:endParaRPr lang="ru-RU" sz="1400" dirty="0" smtClean="0"/>
          </a:p>
          <a:p>
            <a:pPr marL="342900" indent="-342900" algn="ctr">
              <a:buAutoNum type="arabicPeriod"/>
            </a:pPr>
            <a:endParaRPr lang="ru-RU" sz="14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2818377" y="3835431"/>
            <a:ext cx="4341254" cy="720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351822" y="6053152"/>
            <a:ext cx="3185354" cy="616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Конституция РФ</a:t>
            </a:r>
            <a:endParaRPr lang="ru-RU" sz="28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1712640" y="764704"/>
            <a:ext cx="6503279" cy="17552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640632" y="651850"/>
            <a:ext cx="195022" cy="1848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121352" y="2380042"/>
            <a:ext cx="195022" cy="1848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969224" y="6237312"/>
            <a:ext cx="24182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89304" y="623731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Нет средств</a:t>
            </a:r>
            <a:endParaRPr lang="ru-RU" sz="1200" dirty="0"/>
          </a:p>
        </p:txBody>
      </p:sp>
      <p:sp>
        <p:nvSpPr>
          <p:cNvPr id="24" name="Овал 23"/>
          <p:cNvSpPr/>
          <p:nvPr/>
        </p:nvSpPr>
        <p:spPr>
          <a:xfrm>
            <a:off x="4967002" y="1577566"/>
            <a:ext cx="130014" cy="1232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928664" y="113050"/>
            <a:ext cx="792088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2000" dirty="0" smtClean="0">
                <a:solidFill>
                  <a:srgbClr val="005800"/>
                </a:solidFill>
              </a:rPr>
              <a:t>Нарушение Конституции РФ о равенстве прав и свобод </a:t>
            </a:r>
            <a:r>
              <a:rPr lang="ru-RU" sz="2000" dirty="0" smtClean="0">
                <a:solidFill>
                  <a:srgbClr val="005800"/>
                </a:solidFill>
              </a:rPr>
              <a:t>граждан</a:t>
            </a:r>
          </a:p>
          <a:p>
            <a:pPr algn="ctr">
              <a:lnSpc>
                <a:spcPts val="1900"/>
              </a:lnSpc>
            </a:pPr>
            <a:r>
              <a:rPr lang="ru-RU" sz="2000" dirty="0" smtClean="0">
                <a:solidFill>
                  <a:srgbClr val="005800"/>
                </a:solidFill>
              </a:rPr>
              <a:t> </a:t>
            </a:r>
            <a:r>
              <a:rPr lang="ru-RU" sz="2000" dirty="0" smtClean="0">
                <a:solidFill>
                  <a:srgbClr val="005800"/>
                </a:solidFill>
              </a:rPr>
              <a:t>независимо … от мест проживания … (ст. 19 пункт 2)</a:t>
            </a:r>
            <a:endParaRPr lang="ru-RU" sz="2000" dirty="0">
              <a:solidFill>
                <a:srgbClr val="0058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4088904" y="260648"/>
            <a:ext cx="5544616" cy="184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algn="just">
              <a:spcAft>
                <a:spcPts val="100"/>
              </a:spcAft>
            </a:pPr>
            <a:r>
              <a:rPr lang="ru-RU" altLang="ru-RU" sz="2600" i="1" u="sng" dirty="0">
                <a:solidFill>
                  <a:srgbClr val="005800"/>
                </a:solidFill>
              </a:rPr>
              <a:t>Природные </a:t>
            </a:r>
            <a:r>
              <a:rPr lang="ru-RU" altLang="ru-RU" sz="2600" i="1" u="sng" dirty="0" smtClean="0">
                <a:solidFill>
                  <a:srgbClr val="005800"/>
                </a:solidFill>
              </a:rPr>
              <a:t>богатства</a:t>
            </a:r>
            <a:r>
              <a:rPr lang="ru-RU" altLang="ru-RU" sz="2600" i="1" dirty="0" smtClean="0">
                <a:solidFill>
                  <a:srgbClr val="005800"/>
                </a:solidFill>
              </a:rPr>
              <a:t> </a:t>
            </a:r>
            <a:r>
              <a:rPr lang="ru-RU" altLang="ru-RU" sz="2600" b="0" i="1" dirty="0" smtClean="0">
                <a:solidFill>
                  <a:srgbClr val="005800"/>
                </a:solidFill>
              </a:rPr>
              <a:t>- </a:t>
            </a:r>
            <a:r>
              <a:rPr lang="ru-RU" altLang="ru-RU" sz="2600" b="0" dirty="0">
                <a:solidFill>
                  <a:srgbClr val="005800"/>
                </a:solidFill>
              </a:rPr>
              <a:t>это то, что досталось нам от наших предков. </a:t>
            </a:r>
          </a:p>
          <a:p>
            <a:pPr marL="85725" algn="just">
              <a:spcAft>
                <a:spcPts val="100"/>
              </a:spcAft>
            </a:pPr>
            <a:endParaRPr lang="ru-RU" altLang="ru-RU" sz="800" i="1" dirty="0">
              <a:solidFill>
                <a:srgbClr val="005800"/>
              </a:solidFill>
            </a:endParaRPr>
          </a:p>
          <a:p>
            <a:pPr marL="85725" algn="just">
              <a:spcAft>
                <a:spcPts val="100"/>
              </a:spcAft>
            </a:pPr>
            <a:r>
              <a:rPr lang="ru-RU" altLang="ru-RU" sz="2600" i="1" u="sng" dirty="0">
                <a:solidFill>
                  <a:srgbClr val="005800"/>
                </a:solidFill>
              </a:rPr>
              <a:t>Природные </a:t>
            </a:r>
            <a:r>
              <a:rPr lang="ru-RU" altLang="ru-RU" sz="2600" i="1" u="sng" dirty="0" smtClean="0">
                <a:solidFill>
                  <a:srgbClr val="005800"/>
                </a:solidFill>
              </a:rPr>
              <a:t>ресурсы</a:t>
            </a:r>
            <a:r>
              <a:rPr lang="ru-RU" altLang="ru-RU" sz="2600" i="1" dirty="0" smtClean="0">
                <a:solidFill>
                  <a:srgbClr val="005800"/>
                </a:solidFill>
              </a:rPr>
              <a:t> </a:t>
            </a:r>
            <a:r>
              <a:rPr lang="ru-RU" altLang="ru-RU" sz="2600" b="0" i="1" dirty="0" smtClean="0">
                <a:solidFill>
                  <a:srgbClr val="005800"/>
                </a:solidFill>
              </a:rPr>
              <a:t>-</a:t>
            </a:r>
            <a:r>
              <a:rPr lang="ru-RU" altLang="ru-RU" sz="2600" i="1" dirty="0" smtClean="0">
                <a:solidFill>
                  <a:srgbClr val="005800"/>
                </a:solidFill>
              </a:rPr>
              <a:t> </a:t>
            </a:r>
            <a:r>
              <a:rPr lang="ru-RU" altLang="ru-RU" sz="2600" b="0" dirty="0" smtClean="0">
                <a:solidFill>
                  <a:srgbClr val="005800"/>
                </a:solidFill>
              </a:rPr>
              <a:t>это </a:t>
            </a:r>
            <a:r>
              <a:rPr lang="ru-RU" altLang="ru-RU" sz="2600" b="0" dirty="0">
                <a:solidFill>
                  <a:srgbClr val="005800"/>
                </a:solidFill>
              </a:rPr>
              <a:t>то, что мы отбираем у будущих поколений.</a:t>
            </a: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1208584" y="3009726"/>
            <a:ext cx="74168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algn="ctr">
              <a:spcAft>
                <a:spcPts val="100"/>
              </a:spcAft>
            </a:pPr>
            <a:r>
              <a:rPr lang="ru-RU" altLang="ru-RU" sz="5400" i="1" dirty="0" smtClean="0">
                <a:solidFill>
                  <a:srgbClr val="005800"/>
                </a:solidFill>
              </a:rPr>
              <a:t>Спасибо за внимание!</a:t>
            </a:r>
            <a:endParaRPr lang="ru-RU" altLang="ru-RU" sz="5400" b="0" i="1" dirty="0">
              <a:solidFill>
                <a:srgbClr val="0058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23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44488" y="0"/>
            <a:ext cx="9163050" cy="928688"/>
          </a:xfrm>
        </p:spPr>
        <p:txBody>
          <a:bodyPr/>
          <a:lstStyle/>
          <a:p>
            <a:pPr algn="ctr"/>
            <a:r>
              <a:rPr lang="ru-RU" altLang="ru-RU" sz="2500" b="1" smtClean="0"/>
              <a:t/>
            </a:r>
            <a:br>
              <a:rPr lang="ru-RU" altLang="ru-RU" sz="2500" b="1" smtClean="0"/>
            </a:br>
            <a:r>
              <a:rPr lang="ru-RU" altLang="ru-RU" sz="2500" b="1" smtClean="0"/>
              <a:t/>
            </a:r>
            <a:br>
              <a:rPr lang="ru-RU" altLang="ru-RU" sz="2500" b="1" smtClean="0"/>
            </a:br>
            <a:r>
              <a:rPr lang="ru-RU" altLang="ru-RU" sz="2500" b="1" smtClean="0"/>
              <a:t>Уровень озера Байкал и его регулирование после строительства Иркутской ГЭС</a:t>
            </a:r>
          </a:p>
        </p:txBody>
      </p:sp>
      <p:grpSp>
        <p:nvGrpSpPr>
          <p:cNvPr id="5124" name="Группа 6"/>
          <p:cNvGrpSpPr>
            <a:grpSpLocks/>
          </p:cNvGrpSpPr>
          <p:nvPr/>
        </p:nvGrpSpPr>
        <p:grpSpPr bwMode="auto">
          <a:xfrm>
            <a:off x="488950" y="765175"/>
            <a:ext cx="9217025" cy="6078538"/>
            <a:chOff x="416496" y="1268760"/>
            <a:chExt cx="9217024" cy="6079516"/>
          </a:xfrm>
        </p:grpSpPr>
        <p:sp>
          <p:nvSpPr>
            <p:cNvPr id="2" name="Прямоугольник 4"/>
            <p:cNvSpPr>
              <a:spLocks noChangeArrowheads="1"/>
            </p:cNvSpPr>
            <p:nvPr/>
          </p:nvSpPr>
          <p:spPr bwMode="auto">
            <a:xfrm>
              <a:off x="416496" y="1268760"/>
              <a:ext cx="9217024" cy="6079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Aft>
                  <a:spcPts val="100"/>
                </a:spcAft>
                <a:defRPr/>
              </a:pPr>
              <a:r>
                <a:rPr lang="ru-RU" sz="2000" b="0" u="sng" dirty="0">
                  <a:solidFill>
                    <a:srgbClr val="005800"/>
                  </a:solidFill>
                </a:rPr>
                <a:t>Средние внутригодовые колебания озера Байкал:</a:t>
              </a:r>
            </a:p>
            <a:p>
              <a:pPr marL="266700" algn="just">
                <a:spcAft>
                  <a:spcPts val="100"/>
                </a:spcAft>
                <a:defRPr/>
              </a:pPr>
              <a:r>
                <a:rPr lang="ru-RU" sz="2000" b="0" dirty="0">
                  <a:solidFill>
                    <a:srgbClr val="005800"/>
                  </a:solidFill>
                </a:rPr>
                <a:t>а) в естественном состоянии – 84 см</a:t>
              </a:r>
            </a:p>
            <a:p>
              <a:pPr marL="266700" algn="just">
                <a:spcAft>
                  <a:spcPts val="100"/>
                </a:spcAft>
                <a:defRPr/>
              </a:pPr>
              <a:r>
                <a:rPr lang="ru-RU" sz="2000" b="0" dirty="0">
                  <a:solidFill>
                    <a:srgbClr val="005800"/>
                  </a:solidFill>
                </a:rPr>
                <a:t>б) после строительства Иркутской ГЭС – 92 см</a:t>
              </a:r>
            </a:p>
            <a:p>
              <a:pPr algn="just">
                <a:spcAft>
                  <a:spcPts val="100"/>
                </a:spcAft>
                <a:defRPr/>
              </a:pPr>
              <a:r>
                <a:rPr lang="ru-RU" sz="2000" b="0" u="sng" dirty="0">
                  <a:solidFill>
                    <a:srgbClr val="005800"/>
                  </a:solidFill>
                </a:rPr>
                <a:t>Средний уровень озера Байкал:</a:t>
              </a:r>
              <a:r>
                <a:rPr lang="ru-RU" sz="2000" b="0" dirty="0">
                  <a:solidFill>
                    <a:srgbClr val="005800"/>
                  </a:solidFill>
                </a:rPr>
                <a:t> </a:t>
              </a:r>
            </a:p>
            <a:p>
              <a:pPr marL="266700" algn="just">
                <a:spcAft>
                  <a:spcPts val="100"/>
                </a:spcAft>
                <a:defRPr/>
              </a:pPr>
              <a:r>
                <a:rPr lang="ru-RU" sz="2000" b="0" dirty="0">
                  <a:solidFill>
                    <a:srgbClr val="005800"/>
                  </a:solidFill>
                </a:rPr>
                <a:t>а) до строительства Иркутской ГЭС – 455,61 ТО</a:t>
              </a:r>
            </a:p>
            <a:p>
              <a:pPr marL="266700" algn="just">
                <a:spcAft>
                  <a:spcPts val="100"/>
                </a:spcAft>
                <a:defRPr/>
              </a:pPr>
              <a:r>
                <a:rPr lang="ru-RU" sz="2000" b="0" dirty="0">
                  <a:solidFill>
                    <a:srgbClr val="005800"/>
                  </a:solidFill>
                </a:rPr>
                <a:t>б) после строительства Иркутской ГЭС – 456,81 ТО</a:t>
              </a:r>
            </a:p>
            <a:p>
              <a:pPr marL="266700" algn="just">
                <a:spcAft>
                  <a:spcPts val="100"/>
                </a:spcAft>
                <a:defRPr/>
              </a:pPr>
              <a:r>
                <a:rPr lang="ru-RU" sz="1050" b="0" dirty="0">
                  <a:solidFill>
                    <a:srgbClr val="005800"/>
                  </a:solidFill>
                </a:rPr>
                <a:t>        (</a:t>
              </a:r>
              <a:r>
                <a:rPr lang="ru-RU" sz="1400" b="0" dirty="0">
                  <a:solidFill>
                    <a:srgbClr val="005800"/>
                  </a:solidFill>
                </a:rPr>
                <a:t>Гидроэнергетика и состояние экосистемы оз. Байкал, 1999</a:t>
              </a:r>
              <a:r>
                <a:rPr lang="ru-RU" sz="1050" b="0" dirty="0">
                  <a:solidFill>
                    <a:srgbClr val="005800"/>
                  </a:solidFill>
                </a:rPr>
                <a:t>)</a:t>
              </a:r>
            </a:p>
            <a:p>
              <a:pPr marL="266700" algn="just">
                <a:spcAft>
                  <a:spcPts val="100"/>
                </a:spcAft>
                <a:defRPr/>
              </a:pPr>
              <a:r>
                <a:rPr lang="ru-RU" altLang="ru-RU" sz="2000" dirty="0">
                  <a:cs typeface="Times New Roman" panose="02020603050405020304" pitchFamily="18" charset="0"/>
                </a:rPr>
                <a:t>Природная амплитуда до зарегулирования равна 2,17 м,</a:t>
              </a:r>
            </a:p>
            <a:p>
              <a:pPr marL="266700" algn="just">
                <a:spcAft>
                  <a:spcPts val="100"/>
                </a:spcAft>
                <a:defRPr/>
              </a:pPr>
              <a:r>
                <a:rPr lang="ru-RU" altLang="ru-RU" sz="2000" dirty="0">
                  <a:cs typeface="Times New Roman" panose="02020603050405020304" pitchFamily="18" charset="0"/>
                </a:rPr>
                <a:t>после зарегулирования – 2,15 м</a:t>
              </a:r>
              <a:endParaRPr lang="ru-RU" sz="2000" b="0" dirty="0">
                <a:solidFill>
                  <a:srgbClr val="005800"/>
                </a:solidFill>
              </a:endParaRPr>
            </a:p>
            <a:p>
              <a:pPr algn="just">
                <a:spcAft>
                  <a:spcPts val="100"/>
                </a:spcAft>
                <a:defRPr/>
              </a:pPr>
              <a:r>
                <a:rPr lang="ru-RU" sz="2000" b="0" u="sng" dirty="0">
                  <a:solidFill>
                    <a:srgbClr val="005800"/>
                  </a:solidFill>
                </a:rPr>
                <a:t>Постановление Правительства РФ № 434 от 26.03.2001</a:t>
              </a:r>
            </a:p>
            <a:p>
              <a:pPr algn="just">
                <a:spcAft>
                  <a:spcPts val="100"/>
                </a:spcAft>
                <a:defRPr/>
              </a:pPr>
              <a:r>
                <a:rPr lang="ru-RU" sz="2000" b="0" u="sng" dirty="0">
                  <a:solidFill>
                    <a:srgbClr val="005800"/>
                  </a:solidFill>
                </a:rPr>
                <a:t>(</a:t>
              </a:r>
              <a:r>
                <a:rPr lang="ru-RU" sz="1400" b="0" u="sng" dirty="0">
                  <a:solidFill>
                    <a:srgbClr val="005800"/>
                  </a:solidFill>
                </a:rPr>
                <a:t>причина – половодье 90-х годов</a:t>
              </a:r>
              <a:r>
                <a:rPr lang="ru-RU" sz="2000" b="0" u="sng" dirty="0">
                  <a:solidFill>
                    <a:srgbClr val="005800"/>
                  </a:solidFill>
                </a:rPr>
                <a:t>)</a:t>
              </a:r>
            </a:p>
            <a:p>
              <a:pPr marL="266700" algn="just">
                <a:spcAft>
                  <a:spcPts val="100"/>
                </a:spcAft>
                <a:defRPr/>
              </a:pPr>
              <a:r>
                <a:rPr lang="ru-RU" sz="2000" b="0" dirty="0">
                  <a:solidFill>
                    <a:srgbClr val="005800"/>
                  </a:solidFill>
                </a:rPr>
                <a:t>а) верхняя отметка – 457,0 м</a:t>
              </a:r>
            </a:p>
            <a:p>
              <a:pPr marL="266700" algn="just">
                <a:spcAft>
                  <a:spcPts val="100"/>
                </a:spcAft>
                <a:defRPr/>
              </a:pPr>
              <a:r>
                <a:rPr lang="ru-RU" sz="2000" b="0" dirty="0">
                  <a:solidFill>
                    <a:srgbClr val="005800"/>
                  </a:solidFill>
                </a:rPr>
                <a:t>б) нижняя отметка – 456,0 м</a:t>
              </a:r>
            </a:p>
            <a:p>
              <a:pPr algn="just">
                <a:spcAft>
                  <a:spcPts val="100"/>
                </a:spcAft>
                <a:defRPr/>
              </a:pPr>
              <a:r>
                <a:rPr lang="ru-RU" sz="2000" b="0" u="sng" dirty="0">
                  <a:solidFill>
                    <a:srgbClr val="005800"/>
                  </a:solidFill>
                </a:rPr>
                <a:t>Постановление № 97 от 04.02.2015 </a:t>
              </a:r>
              <a:r>
                <a:rPr lang="ru-RU" sz="2000" b="0" dirty="0">
                  <a:solidFill>
                    <a:srgbClr val="005800"/>
                  </a:solidFill>
                </a:rPr>
                <a:t>(</a:t>
              </a:r>
              <a:r>
                <a:rPr lang="ru-RU" sz="1400" b="0" dirty="0">
                  <a:solidFill>
                    <a:srgbClr val="005800"/>
                  </a:solidFill>
                </a:rPr>
                <a:t>причина - малая приточность 2011-2013 годов</a:t>
              </a:r>
              <a:r>
                <a:rPr lang="ru-RU" sz="2000" b="0" dirty="0">
                  <a:solidFill>
                    <a:srgbClr val="005800"/>
                  </a:solidFill>
                </a:rPr>
                <a:t>)</a:t>
              </a:r>
            </a:p>
            <a:p>
              <a:pPr marL="266700" algn="just">
                <a:spcAft>
                  <a:spcPts val="100"/>
                </a:spcAft>
                <a:defRPr/>
              </a:pPr>
              <a:r>
                <a:rPr lang="ru-RU" sz="2000" b="0" dirty="0">
                  <a:solidFill>
                    <a:srgbClr val="005800"/>
                  </a:solidFill>
                </a:rPr>
                <a:t>а) снижение уровня на 14 см от 456,0 м</a:t>
              </a:r>
            </a:p>
            <a:p>
              <a:pPr algn="just">
                <a:spcAft>
                  <a:spcPts val="100"/>
                </a:spcAft>
                <a:defRPr/>
              </a:pPr>
              <a:r>
                <a:rPr lang="ru-RU" sz="2000" b="0" u="sng" dirty="0">
                  <a:solidFill>
                    <a:srgbClr val="FF0000"/>
                  </a:solidFill>
                </a:rPr>
                <a:t>Проект постановления Правительства РФ 2016 г.</a:t>
              </a:r>
              <a:r>
                <a:rPr lang="ru-RU" sz="2000" b="0" u="sng" dirty="0">
                  <a:solidFill>
                    <a:srgbClr val="005800"/>
                  </a:solidFill>
                </a:rPr>
                <a:t>   </a:t>
              </a:r>
            </a:p>
            <a:p>
              <a:pPr marL="266700" algn="just">
                <a:spcAft>
                  <a:spcPts val="100"/>
                </a:spcAft>
                <a:defRPr/>
              </a:pPr>
              <a:r>
                <a:rPr lang="ru-RU" sz="2000" b="0" dirty="0">
                  <a:solidFill>
                    <a:srgbClr val="005800"/>
                  </a:solidFill>
                </a:rPr>
                <a:t>а) нижняя отметка – 455,54 см ТО</a:t>
              </a:r>
            </a:p>
            <a:p>
              <a:pPr marL="266700" algn="just">
                <a:spcAft>
                  <a:spcPts val="100"/>
                </a:spcAft>
                <a:defRPr/>
              </a:pPr>
              <a:r>
                <a:rPr lang="ru-RU" sz="2000" b="0" dirty="0">
                  <a:solidFill>
                    <a:srgbClr val="005800"/>
                  </a:solidFill>
                </a:rPr>
                <a:t>                                                                  </a:t>
              </a:r>
              <a:r>
                <a:rPr lang="ru-RU" sz="2000" b="0" dirty="0">
                  <a:solidFill>
                    <a:srgbClr val="FF0000"/>
                  </a:solidFill>
                </a:rPr>
                <a:t>2 м 31 см</a:t>
              </a:r>
            </a:p>
            <a:p>
              <a:pPr marL="266700" algn="just">
                <a:spcAft>
                  <a:spcPts val="100"/>
                </a:spcAft>
                <a:defRPr/>
              </a:pPr>
              <a:r>
                <a:rPr lang="ru-RU" sz="2000" b="0" dirty="0">
                  <a:solidFill>
                    <a:srgbClr val="005800"/>
                  </a:solidFill>
                </a:rPr>
                <a:t>б) верхняя отметка – 457,85 см ТО</a:t>
              </a:r>
              <a:endParaRPr lang="ru-RU" sz="2000" b="0" dirty="0"/>
            </a:p>
          </p:txBody>
        </p:sp>
        <p:sp>
          <p:nvSpPr>
            <p:cNvPr id="5126" name="Правая фигурная скобка 5"/>
            <p:cNvSpPr>
              <a:spLocks/>
            </p:cNvSpPr>
            <p:nvPr/>
          </p:nvSpPr>
          <p:spPr bwMode="auto">
            <a:xfrm>
              <a:off x="4592961" y="6382109"/>
              <a:ext cx="360040" cy="792089"/>
            </a:xfrm>
            <a:prstGeom prst="rightBrace">
              <a:avLst>
                <a:gd name="adj1" fmla="val 8331"/>
                <a:gd name="adj2" fmla="val 50000"/>
              </a:avLst>
            </a:prstGeom>
            <a:noFill/>
            <a:ln w="19050" cap="sq" algn="ctr">
              <a:solidFill>
                <a:srgbClr val="0058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altLang="ru-RU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53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98463" y="-100013"/>
            <a:ext cx="9163050" cy="9286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Следствия изменения уровня озера Байкал </a:t>
            </a:r>
            <a:br>
              <a:rPr lang="ru-RU" sz="2400" b="1" dirty="0" smtClean="0"/>
            </a:br>
            <a:r>
              <a:rPr lang="ru-RU" sz="2400" b="1" dirty="0" smtClean="0"/>
              <a:t>(Иркутского водохранилища)</a:t>
            </a:r>
            <a:endParaRPr lang="ru-RU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927225" y="2060575"/>
            <a:ext cx="7202488" cy="4676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1700" dirty="0">
                <a:solidFill>
                  <a:schemeClr val="bg2">
                    <a:lumMod val="50000"/>
                  </a:schemeClr>
                </a:solidFill>
              </a:rPr>
              <a:t>                                              </a:t>
            </a:r>
            <a:r>
              <a:rPr lang="ru-RU" sz="1700" u="sng" dirty="0">
                <a:solidFill>
                  <a:schemeClr val="bg2">
                    <a:lumMod val="50000"/>
                  </a:schemeClr>
                </a:solidFill>
              </a:rPr>
              <a:t>Следствия</a:t>
            </a:r>
          </a:p>
          <a:p>
            <a:pPr>
              <a:lnSpc>
                <a:spcPct val="90000"/>
              </a:lnSpc>
              <a:defRPr/>
            </a:pPr>
            <a:endParaRPr lang="ru-RU" sz="800" u="sng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700" b="0" i="1" dirty="0">
                <a:solidFill>
                  <a:schemeClr val="bg2">
                    <a:lumMod val="50000"/>
                  </a:schemeClr>
                </a:solidFill>
              </a:rPr>
              <a:t>При подъеме уровня Иркутского водохранилища выше 457,0 м:</a:t>
            </a:r>
          </a:p>
          <a:p>
            <a:pPr marL="266700">
              <a:lnSpc>
                <a:spcPct val="90000"/>
              </a:lnSpc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а) рост производства электроэнергии ОАО «Иркутскэнерго»;</a:t>
            </a:r>
          </a:p>
          <a:p>
            <a:pPr marL="266700">
              <a:lnSpc>
                <a:spcPct val="90000"/>
              </a:lnSpc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б) подтопление нижней зоны г. Иркутска;</a:t>
            </a:r>
          </a:p>
          <a:p>
            <a:pPr marL="266700">
              <a:lnSpc>
                <a:spcPct val="90000"/>
              </a:lnSpc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в) размыв береговой линии озера Байкал;</a:t>
            </a:r>
          </a:p>
          <a:p>
            <a:pPr marL="468000">
              <a:lnSpc>
                <a:spcPct val="90000"/>
              </a:lnSpc>
              <a:buFontTx/>
              <a:buChar char="-"/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 разрушение автодороги Москва – Владивосток, Улан-Удэ – Баргузин;</a:t>
            </a:r>
          </a:p>
          <a:p>
            <a:pPr marL="468000">
              <a:lnSpc>
                <a:spcPct val="90000"/>
              </a:lnSpc>
              <a:buFontTx/>
              <a:buChar char="-"/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 разрушение железнодорожного полотна Транссиба;</a:t>
            </a:r>
          </a:p>
          <a:p>
            <a:pPr marL="266700">
              <a:lnSpc>
                <a:spcPct val="90000"/>
              </a:lnSpc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г) размыв островной гряды Ярки;</a:t>
            </a:r>
          </a:p>
          <a:p>
            <a:pPr marL="266700">
              <a:lnSpc>
                <a:spcPct val="90000"/>
              </a:lnSpc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д) затопление дельты р. Селенги – объекта </a:t>
            </a:r>
            <a:r>
              <a:rPr lang="ru-RU" sz="1700" b="0" dirty="0" err="1">
                <a:solidFill>
                  <a:schemeClr val="bg2">
                    <a:lumMod val="50000"/>
                  </a:schemeClr>
                </a:solidFill>
              </a:rPr>
              <a:t>Рамсарской</a:t>
            </a: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 Конвенции;</a:t>
            </a:r>
          </a:p>
          <a:p>
            <a:pPr marL="266700">
              <a:lnSpc>
                <a:spcPct val="90000"/>
              </a:lnSpc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е) разрушение береговой биоты  озера Байкал и пляжей.</a:t>
            </a:r>
          </a:p>
          <a:p>
            <a:pPr>
              <a:lnSpc>
                <a:spcPct val="90000"/>
              </a:lnSpc>
              <a:defRPr/>
            </a:pPr>
            <a:endParaRPr lang="ru-RU" sz="1700" b="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1700" b="0" i="1" dirty="0">
                <a:solidFill>
                  <a:schemeClr val="bg2">
                    <a:lumMod val="50000"/>
                  </a:schemeClr>
                </a:solidFill>
              </a:rPr>
              <a:t>При понижении уровня Иркутского водохранилища ниже 456,0 м.</a:t>
            </a:r>
          </a:p>
          <a:p>
            <a:pPr marL="266700">
              <a:lnSpc>
                <a:spcPct val="90000"/>
              </a:lnSpc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а) снижение выработки электроэнергии ОАО «Иркутскэнерго»;</a:t>
            </a:r>
          </a:p>
          <a:p>
            <a:pPr marL="266700">
              <a:lnSpc>
                <a:spcPct val="90000"/>
              </a:lnSpc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б) осушение прибрежных экосистем озера;</a:t>
            </a:r>
          </a:p>
          <a:p>
            <a:pPr marL="266700">
              <a:lnSpc>
                <a:spcPct val="90000"/>
              </a:lnSpc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в) сокращение северного завоза по Енисею;</a:t>
            </a:r>
          </a:p>
          <a:p>
            <a:pPr marL="266700">
              <a:lnSpc>
                <a:spcPct val="90000"/>
              </a:lnSpc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г) осушение   водоводов ниже плотины Иркутской ГЭС;</a:t>
            </a:r>
          </a:p>
          <a:p>
            <a:pPr marL="266700">
              <a:lnSpc>
                <a:spcPct val="90000"/>
              </a:lnSpc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д) снижение уровня подземных вод, рост пожаров, осушение колодцев;</a:t>
            </a:r>
          </a:p>
          <a:p>
            <a:pPr marL="266700">
              <a:lnSpc>
                <a:spcPct val="90000"/>
              </a:lnSpc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е) осушение дельты р. Селенги;</a:t>
            </a:r>
          </a:p>
          <a:p>
            <a:pPr marL="266700">
              <a:lnSpc>
                <a:spcPct val="90000"/>
              </a:lnSpc>
              <a:defRPr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</a:rPr>
              <a:t>ж) появление торфяных пожаров.</a:t>
            </a:r>
          </a:p>
        </p:txBody>
      </p:sp>
      <p:cxnSp>
        <p:nvCxnSpPr>
          <p:cNvPr id="6149" name="Прямая соединительная линия 15"/>
          <p:cNvCxnSpPr>
            <a:cxnSpLocks noChangeShapeType="1"/>
          </p:cNvCxnSpPr>
          <p:nvPr/>
        </p:nvCxnSpPr>
        <p:spPr bwMode="auto">
          <a:xfrm flipV="1">
            <a:off x="128588" y="1628775"/>
            <a:ext cx="3384550" cy="720725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0" name="Прямоугольник 19"/>
          <p:cNvSpPr/>
          <p:nvPr/>
        </p:nvSpPr>
        <p:spPr bwMode="auto">
          <a:xfrm>
            <a:off x="128588" y="1628775"/>
            <a:ext cx="71437" cy="7207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6151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200025" y="1989138"/>
            <a:ext cx="1512888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52" name="Прямая соединительная линия 29"/>
          <p:cNvCxnSpPr>
            <a:cxnSpLocks noChangeShapeType="1"/>
          </p:cNvCxnSpPr>
          <p:nvPr/>
        </p:nvCxnSpPr>
        <p:spPr bwMode="auto">
          <a:xfrm rot="5400000">
            <a:off x="200026" y="1989137"/>
            <a:ext cx="144462" cy="14446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53" name="Прямая соединительная линия 30"/>
          <p:cNvCxnSpPr>
            <a:cxnSpLocks noChangeShapeType="1"/>
          </p:cNvCxnSpPr>
          <p:nvPr/>
        </p:nvCxnSpPr>
        <p:spPr bwMode="auto">
          <a:xfrm rot="5400000">
            <a:off x="200026" y="1989137"/>
            <a:ext cx="360362" cy="36036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54" name="Прямая соединительная линия 34"/>
          <p:cNvCxnSpPr>
            <a:cxnSpLocks noChangeShapeType="1"/>
          </p:cNvCxnSpPr>
          <p:nvPr/>
        </p:nvCxnSpPr>
        <p:spPr bwMode="auto">
          <a:xfrm rot="5400000">
            <a:off x="488950" y="1989138"/>
            <a:ext cx="287337" cy="28733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55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776288" y="1989138"/>
            <a:ext cx="215900" cy="21590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56" name="Прямая соединительная линия 51"/>
          <p:cNvCxnSpPr>
            <a:cxnSpLocks noChangeShapeType="1"/>
          </p:cNvCxnSpPr>
          <p:nvPr/>
        </p:nvCxnSpPr>
        <p:spPr bwMode="auto">
          <a:xfrm rot="5400000">
            <a:off x="1064420" y="1989931"/>
            <a:ext cx="144462" cy="14287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57" name="Прямая соединительная линия 53"/>
          <p:cNvCxnSpPr>
            <a:cxnSpLocks noChangeShapeType="1"/>
          </p:cNvCxnSpPr>
          <p:nvPr/>
        </p:nvCxnSpPr>
        <p:spPr bwMode="auto">
          <a:xfrm rot="5400000">
            <a:off x="1352550" y="1989138"/>
            <a:ext cx="71437" cy="7143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57" name="Прямоугольник 56"/>
          <p:cNvSpPr/>
          <p:nvPr/>
        </p:nvSpPr>
        <p:spPr bwMode="auto">
          <a:xfrm>
            <a:off x="2000250" y="1196975"/>
            <a:ext cx="73025" cy="71913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9" name="TextBox 58"/>
          <p:cNvSpPr txBox="1">
            <a:spLocks noChangeArrowheads="1"/>
          </p:cNvSpPr>
          <p:nvPr/>
        </p:nvSpPr>
        <p:spPr bwMode="auto">
          <a:xfrm>
            <a:off x="128588" y="1341438"/>
            <a:ext cx="738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/>
              <a:t>БГЭС</a:t>
            </a:r>
          </a:p>
        </p:txBody>
      </p:sp>
      <p:sp>
        <p:nvSpPr>
          <p:cNvPr id="6160" name="TextBox 59"/>
          <p:cNvSpPr txBox="1">
            <a:spLocks noChangeArrowheads="1"/>
          </p:cNvSpPr>
          <p:nvPr/>
        </p:nvSpPr>
        <p:spPr bwMode="auto">
          <a:xfrm>
            <a:off x="2073275" y="1052513"/>
            <a:ext cx="760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/>
              <a:t>ИГЭС</a:t>
            </a:r>
          </a:p>
        </p:txBody>
      </p:sp>
      <p:cxnSp>
        <p:nvCxnSpPr>
          <p:cNvPr id="6161" name="Прямая соединительная линия 60"/>
          <p:cNvCxnSpPr>
            <a:cxnSpLocks noChangeShapeType="1"/>
          </p:cNvCxnSpPr>
          <p:nvPr/>
        </p:nvCxnSpPr>
        <p:spPr bwMode="auto">
          <a:xfrm>
            <a:off x="2073275" y="1628775"/>
            <a:ext cx="15113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62" name="Прямая соединительная линия 61"/>
          <p:cNvCxnSpPr>
            <a:cxnSpLocks noChangeShapeType="1"/>
          </p:cNvCxnSpPr>
          <p:nvPr/>
        </p:nvCxnSpPr>
        <p:spPr bwMode="auto">
          <a:xfrm rot="5400000">
            <a:off x="2072481" y="1629569"/>
            <a:ext cx="144463" cy="14287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63" name="Прямая соединительная линия 62"/>
          <p:cNvCxnSpPr>
            <a:cxnSpLocks noChangeShapeType="1"/>
          </p:cNvCxnSpPr>
          <p:nvPr/>
        </p:nvCxnSpPr>
        <p:spPr bwMode="auto">
          <a:xfrm rot="5400000">
            <a:off x="2144713" y="1628775"/>
            <a:ext cx="287338" cy="287337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64" name="Прямая соединительная линия 63"/>
          <p:cNvCxnSpPr>
            <a:cxnSpLocks noChangeShapeType="1"/>
          </p:cNvCxnSpPr>
          <p:nvPr/>
        </p:nvCxnSpPr>
        <p:spPr bwMode="auto">
          <a:xfrm rot="5400000">
            <a:off x="2432844" y="1627981"/>
            <a:ext cx="215900" cy="2174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65" name="Прямая соединительная линия 64"/>
          <p:cNvCxnSpPr>
            <a:cxnSpLocks noChangeShapeType="1"/>
          </p:cNvCxnSpPr>
          <p:nvPr/>
        </p:nvCxnSpPr>
        <p:spPr bwMode="auto">
          <a:xfrm rot="5400000">
            <a:off x="2720975" y="1628775"/>
            <a:ext cx="144463" cy="14446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66" name="Прямая соединительная линия 65"/>
          <p:cNvCxnSpPr>
            <a:cxnSpLocks noChangeShapeType="1"/>
          </p:cNvCxnSpPr>
          <p:nvPr/>
        </p:nvCxnSpPr>
        <p:spPr bwMode="auto">
          <a:xfrm rot="5400000">
            <a:off x="2936875" y="1628775"/>
            <a:ext cx="144463" cy="14446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67" name="Прямая соединительная линия 66"/>
          <p:cNvCxnSpPr>
            <a:cxnSpLocks noChangeShapeType="1"/>
          </p:cNvCxnSpPr>
          <p:nvPr/>
        </p:nvCxnSpPr>
        <p:spPr bwMode="auto">
          <a:xfrm rot="5400000">
            <a:off x="3225007" y="1627981"/>
            <a:ext cx="71438" cy="7302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6168" name="Полилиния 102"/>
          <p:cNvSpPr>
            <a:spLocks/>
          </p:cNvSpPr>
          <p:nvPr/>
        </p:nvSpPr>
        <p:spPr bwMode="auto">
          <a:xfrm>
            <a:off x="3171825" y="1023938"/>
            <a:ext cx="3838575" cy="1117600"/>
          </a:xfrm>
          <a:custGeom>
            <a:avLst/>
            <a:gdLst>
              <a:gd name="T0" fmla="*/ 0 w 3838575"/>
              <a:gd name="T1" fmla="*/ 261937 h 1117599"/>
              <a:gd name="T2" fmla="*/ 619125 w 3838575"/>
              <a:gd name="T3" fmla="*/ 776301 h 1117599"/>
              <a:gd name="T4" fmla="*/ 1038225 w 3838575"/>
              <a:gd name="T5" fmla="*/ 1081101 h 1117599"/>
              <a:gd name="T6" fmla="*/ 2057409 w 3838575"/>
              <a:gd name="T7" fmla="*/ 995376 h 1117599"/>
              <a:gd name="T8" fmla="*/ 2800351 w 3838575"/>
              <a:gd name="T9" fmla="*/ 585801 h 1117599"/>
              <a:gd name="T10" fmla="*/ 3133725 w 3838575"/>
              <a:gd name="T11" fmla="*/ 233362 h 1117599"/>
              <a:gd name="T12" fmla="*/ 3448051 w 3838575"/>
              <a:gd name="T13" fmla="*/ 14287 h 1117599"/>
              <a:gd name="T14" fmla="*/ 3838575 w 3838575"/>
              <a:gd name="T15" fmla="*/ 147637 h 11175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38575"/>
              <a:gd name="T25" fmla="*/ 0 h 1117599"/>
              <a:gd name="T26" fmla="*/ 3838575 w 3838575"/>
              <a:gd name="T27" fmla="*/ 1117599 h 11175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38575" h="1117599">
                <a:moveTo>
                  <a:pt x="0" y="261937"/>
                </a:moveTo>
                <a:cubicBezTo>
                  <a:pt x="223044" y="450849"/>
                  <a:pt x="446088" y="639762"/>
                  <a:pt x="619125" y="776287"/>
                </a:cubicBezTo>
                <a:cubicBezTo>
                  <a:pt x="792162" y="912812"/>
                  <a:pt x="798513" y="1044575"/>
                  <a:pt x="1038225" y="1081087"/>
                </a:cubicBezTo>
                <a:cubicBezTo>
                  <a:pt x="1277937" y="1117599"/>
                  <a:pt x="1763713" y="1077912"/>
                  <a:pt x="2057400" y="995362"/>
                </a:cubicBezTo>
                <a:cubicBezTo>
                  <a:pt x="2351087" y="912812"/>
                  <a:pt x="2620963" y="712787"/>
                  <a:pt x="2800350" y="585787"/>
                </a:cubicBezTo>
                <a:cubicBezTo>
                  <a:pt x="2979737" y="458787"/>
                  <a:pt x="3025775" y="328612"/>
                  <a:pt x="3133725" y="233362"/>
                </a:cubicBezTo>
                <a:cubicBezTo>
                  <a:pt x="3241675" y="138112"/>
                  <a:pt x="3330575" y="28574"/>
                  <a:pt x="3448050" y="14287"/>
                </a:cubicBezTo>
                <a:cubicBezTo>
                  <a:pt x="3565525" y="0"/>
                  <a:pt x="3702050" y="73818"/>
                  <a:pt x="3838575" y="147637"/>
                </a:cubicBezTo>
              </a:path>
            </a:pathLst>
          </a:cu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cxnSp>
        <p:nvCxnSpPr>
          <p:cNvPr id="105" name="Прямая соединительная линия 104"/>
          <p:cNvCxnSpPr/>
          <p:nvPr/>
        </p:nvCxnSpPr>
        <p:spPr bwMode="auto">
          <a:xfrm>
            <a:off x="2073275" y="1412875"/>
            <a:ext cx="4103688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8" name="Прямая соединительная линия 107"/>
          <p:cNvCxnSpPr>
            <a:endCxn id="6168" idx="4"/>
          </p:cNvCxnSpPr>
          <p:nvPr/>
        </p:nvCxnSpPr>
        <p:spPr bwMode="auto">
          <a:xfrm flipV="1">
            <a:off x="2073275" y="1609725"/>
            <a:ext cx="3898900" cy="1905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71" name="TextBox 109"/>
          <p:cNvSpPr txBox="1">
            <a:spLocks noChangeArrowheads="1"/>
          </p:cNvSpPr>
          <p:nvPr/>
        </p:nvSpPr>
        <p:spPr bwMode="auto">
          <a:xfrm>
            <a:off x="4376738" y="1125538"/>
            <a:ext cx="5889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/>
              <a:t>457,0</a:t>
            </a:r>
          </a:p>
        </p:txBody>
      </p:sp>
      <p:sp>
        <p:nvSpPr>
          <p:cNvPr id="6172" name="TextBox 110"/>
          <p:cNvSpPr txBox="1">
            <a:spLocks noChangeArrowheads="1"/>
          </p:cNvSpPr>
          <p:nvPr/>
        </p:nvSpPr>
        <p:spPr bwMode="auto">
          <a:xfrm>
            <a:off x="4448175" y="1628775"/>
            <a:ext cx="588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/>
              <a:t>456,0</a:t>
            </a:r>
          </a:p>
        </p:txBody>
      </p:sp>
      <p:cxnSp>
        <p:nvCxnSpPr>
          <p:cNvPr id="6173" name="Прямая соединительная линия 112"/>
          <p:cNvCxnSpPr>
            <a:cxnSpLocks noChangeShapeType="1"/>
            <a:endCxn id="6168" idx="1"/>
          </p:cNvCxnSpPr>
          <p:nvPr/>
        </p:nvCxnSpPr>
        <p:spPr bwMode="auto">
          <a:xfrm rot="5400000">
            <a:off x="3782219" y="1637506"/>
            <a:ext cx="171450" cy="1539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74" name="Прямая соединительная линия 113"/>
          <p:cNvCxnSpPr>
            <a:cxnSpLocks noChangeShapeType="1"/>
          </p:cNvCxnSpPr>
          <p:nvPr/>
        </p:nvCxnSpPr>
        <p:spPr bwMode="auto">
          <a:xfrm rot="5400000">
            <a:off x="3909219" y="1664494"/>
            <a:ext cx="287338" cy="21590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75" name="Прямая соединительная линия 118"/>
          <p:cNvCxnSpPr>
            <a:cxnSpLocks noChangeShapeType="1"/>
          </p:cNvCxnSpPr>
          <p:nvPr/>
        </p:nvCxnSpPr>
        <p:spPr bwMode="auto">
          <a:xfrm rot="5400000">
            <a:off x="3980657" y="1664493"/>
            <a:ext cx="431800" cy="36036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76" name="Прямая соединительная линия 121"/>
          <p:cNvCxnSpPr>
            <a:cxnSpLocks noChangeShapeType="1"/>
            <a:endCxn id="6168" idx="2"/>
          </p:cNvCxnSpPr>
          <p:nvPr/>
        </p:nvCxnSpPr>
        <p:spPr bwMode="auto">
          <a:xfrm rot="5400000">
            <a:off x="4163219" y="1675606"/>
            <a:ext cx="476250" cy="382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77" name="Прямая соединительная линия 123"/>
          <p:cNvCxnSpPr>
            <a:cxnSpLocks noChangeShapeType="1"/>
          </p:cNvCxnSpPr>
          <p:nvPr/>
        </p:nvCxnSpPr>
        <p:spPr bwMode="auto">
          <a:xfrm rot="5400000">
            <a:off x="4379119" y="1675606"/>
            <a:ext cx="476250" cy="382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78" name="Прямая соединительная линия 124"/>
          <p:cNvCxnSpPr>
            <a:cxnSpLocks noChangeShapeType="1"/>
          </p:cNvCxnSpPr>
          <p:nvPr/>
        </p:nvCxnSpPr>
        <p:spPr bwMode="auto">
          <a:xfrm rot="5400000">
            <a:off x="4595019" y="1675606"/>
            <a:ext cx="476250" cy="38258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79" name="Прямая соединительная линия 125"/>
          <p:cNvCxnSpPr>
            <a:cxnSpLocks noChangeShapeType="1"/>
          </p:cNvCxnSpPr>
          <p:nvPr/>
        </p:nvCxnSpPr>
        <p:spPr bwMode="auto">
          <a:xfrm rot="5400000">
            <a:off x="4845051" y="1665287"/>
            <a:ext cx="431800" cy="35877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80" name="Прямая соединительная линия 127"/>
          <p:cNvCxnSpPr>
            <a:cxnSpLocks noChangeShapeType="1"/>
          </p:cNvCxnSpPr>
          <p:nvPr/>
        </p:nvCxnSpPr>
        <p:spPr bwMode="auto">
          <a:xfrm rot="5400000">
            <a:off x="5061744" y="1664494"/>
            <a:ext cx="431800" cy="360362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81" name="Прямая соединительная линия 128"/>
          <p:cNvCxnSpPr>
            <a:cxnSpLocks noChangeShapeType="1"/>
          </p:cNvCxnSpPr>
          <p:nvPr/>
        </p:nvCxnSpPr>
        <p:spPr bwMode="auto">
          <a:xfrm rot="5400000">
            <a:off x="5422106" y="1664494"/>
            <a:ext cx="287338" cy="21590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82" name="Прямая соединительная линия 133"/>
          <p:cNvCxnSpPr>
            <a:cxnSpLocks noChangeShapeType="1"/>
          </p:cNvCxnSpPr>
          <p:nvPr/>
        </p:nvCxnSpPr>
        <p:spPr bwMode="auto">
          <a:xfrm rot="5400000">
            <a:off x="5708650" y="1665288"/>
            <a:ext cx="144463" cy="71437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6183" name="Полилиния 138"/>
          <p:cNvSpPr>
            <a:spLocks/>
          </p:cNvSpPr>
          <p:nvPr/>
        </p:nvSpPr>
        <p:spPr bwMode="auto">
          <a:xfrm>
            <a:off x="6000750" y="981075"/>
            <a:ext cx="3829050" cy="638175"/>
          </a:xfrm>
          <a:custGeom>
            <a:avLst/>
            <a:gdLst>
              <a:gd name="T0" fmla="*/ 0 w 3829050"/>
              <a:gd name="T1" fmla="*/ 638175 h 638175"/>
              <a:gd name="T2" fmla="*/ 1352550 w 3829050"/>
              <a:gd name="T3" fmla="*/ 447675 h 638175"/>
              <a:gd name="T4" fmla="*/ 1562100 w 3829050"/>
              <a:gd name="T5" fmla="*/ 381000 h 638175"/>
              <a:gd name="T6" fmla="*/ 1943100 w 3829050"/>
              <a:gd name="T7" fmla="*/ 323850 h 638175"/>
              <a:gd name="T8" fmla="*/ 2609850 w 3829050"/>
              <a:gd name="T9" fmla="*/ 238125 h 638175"/>
              <a:gd name="T10" fmla="*/ 3057524 w 3829050"/>
              <a:gd name="T11" fmla="*/ 123825 h 638175"/>
              <a:gd name="T12" fmla="*/ 3524250 w 3829050"/>
              <a:gd name="T13" fmla="*/ 123825 h 638175"/>
              <a:gd name="T14" fmla="*/ 3743324 w 3829050"/>
              <a:gd name="T15" fmla="*/ 19050 h 638175"/>
              <a:gd name="T16" fmla="*/ 3829050 w 3829050"/>
              <a:gd name="T17" fmla="*/ 9525 h 6381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29050"/>
              <a:gd name="T28" fmla="*/ 0 h 638175"/>
              <a:gd name="T29" fmla="*/ 3829050 w 3829050"/>
              <a:gd name="T30" fmla="*/ 638175 h 6381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29050" h="638175">
                <a:moveTo>
                  <a:pt x="0" y="638175"/>
                </a:moveTo>
                <a:lnTo>
                  <a:pt x="1352550" y="447675"/>
                </a:lnTo>
                <a:cubicBezTo>
                  <a:pt x="1612900" y="404813"/>
                  <a:pt x="1463675" y="401637"/>
                  <a:pt x="1562100" y="381000"/>
                </a:cubicBezTo>
                <a:cubicBezTo>
                  <a:pt x="1660525" y="360363"/>
                  <a:pt x="1943100" y="323850"/>
                  <a:pt x="1943100" y="323850"/>
                </a:cubicBezTo>
                <a:cubicBezTo>
                  <a:pt x="2117725" y="300038"/>
                  <a:pt x="2424113" y="271462"/>
                  <a:pt x="2609850" y="238125"/>
                </a:cubicBezTo>
                <a:cubicBezTo>
                  <a:pt x="2795587" y="204788"/>
                  <a:pt x="2905125" y="142875"/>
                  <a:pt x="3057525" y="123825"/>
                </a:cubicBezTo>
                <a:cubicBezTo>
                  <a:pt x="3209925" y="104775"/>
                  <a:pt x="3409950" y="141287"/>
                  <a:pt x="3524250" y="123825"/>
                </a:cubicBezTo>
                <a:cubicBezTo>
                  <a:pt x="3638550" y="106363"/>
                  <a:pt x="3692525" y="38100"/>
                  <a:pt x="3743325" y="19050"/>
                </a:cubicBezTo>
                <a:cubicBezTo>
                  <a:pt x="3794125" y="0"/>
                  <a:pt x="3811587" y="4762"/>
                  <a:pt x="3829050" y="9525"/>
                </a:cubicBezTo>
              </a:path>
            </a:pathLst>
          </a:custGeom>
          <a:noFill/>
          <a:ln w="1905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cxnSp>
        <p:nvCxnSpPr>
          <p:cNvPr id="6184" name="Прямая соединительная линия 140"/>
          <p:cNvCxnSpPr>
            <a:cxnSpLocks noChangeShapeType="1"/>
          </p:cNvCxnSpPr>
          <p:nvPr/>
        </p:nvCxnSpPr>
        <p:spPr bwMode="auto">
          <a:xfrm rot="5400000">
            <a:off x="7617619" y="1556544"/>
            <a:ext cx="1296988" cy="0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42" name="Прямоугольник 141"/>
          <p:cNvSpPr/>
          <p:nvPr/>
        </p:nvSpPr>
        <p:spPr bwMode="auto">
          <a:xfrm>
            <a:off x="9201150" y="908050"/>
            <a:ext cx="73025" cy="2174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6186" name="Прямая соединительная линия 142"/>
          <p:cNvCxnSpPr>
            <a:cxnSpLocks noChangeShapeType="1"/>
            <a:endCxn id="6183" idx="8"/>
          </p:cNvCxnSpPr>
          <p:nvPr/>
        </p:nvCxnSpPr>
        <p:spPr bwMode="auto">
          <a:xfrm>
            <a:off x="9201150" y="981075"/>
            <a:ext cx="628650" cy="9525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146" name="TextBox 145"/>
          <p:cNvSpPr txBox="1"/>
          <p:nvPr/>
        </p:nvSpPr>
        <p:spPr>
          <a:xfrm>
            <a:off x="8712200" y="620713"/>
            <a:ext cx="11938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/>
              <a:t>Шуренская ГЭС</a:t>
            </a:r>
          </a:p>
        </p:txBody>
      </p:sp>
      <p:cxnSp>
        <p:nvCxnSpPr>
          <p:cNvPr id="6188" name="Прямая соединительная линия 146"/>
          <p:cNvCxnSpPr>
            <a:cxnSpLocks noChangeShapeType="1"/>
          </p:cNvCxnSpPr>
          <p:nvPr/>
        </p:nvCxnSpPr>
        <p:spPr bwMode="auto">
          <a:xfrm rot="10800000" flipV="1">
            <a:off x="9274175" y="981075"/>
            <a:ext cx="188913" cy="14446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189" name="Прямая соединительная линия 147"/>
          <p:cNvCxnSpPr>
            <a:cxnSpLocks noChangeShapeType="1"/>
          </p:cNvCxnSpPr>
          <p:nvPr/>
        </p:nvCxnSpPr>
        <p:spPr bwMode="auto">
          <a:xfrm rot="5400000">
            <a:off x="9486900" y="984250"/>
            <a:ext cx="123825" cy="11747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156" name="TextBox 155"/>
          <p:cNvSpPr txBox="1"/>
          <p:nvPr/>
        </p:nvSpPr>
        <p:spPr>
          <a:xfrm>
            <a:off x="8337550" y="1268413"/>
            <a:ext cx="823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/>
              <a:t>р. Селенга</a:t>
            </a:r>
          </a:p>
        </p:txBody>
      </p:sp>
      <p:sp>
        <p:nvSpPr>
          <p:cNvPr id="6191" name="TextBox 156"/>
          <p:cNvSpPr txBox="1">
            <a:spLocks noChangeArrowheads="1"/>
          </p:cNvSpPr>
          <p:nvPr/>
        </p:nvSpPr>
        <p:spPr bwMode="auto">
          <a:xfrm>
            <a:off x="8193088" y="1557338"/>
            <a:ext cx="1014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/>
              <a:t>Монголия</a:t>
            </a:r>
          </a:p>
        </p:txBody>
      </p:sp>
      <p:sp>
        <p:nvSpPr>
          <p:cNvPr id="6192" name="TextBox 157"/>
          <p:cNvSpPr txBox="1">
            <a:spLocks noChangeArrowheads="1"/>
          </p:cNvSpPr>
          <p:nvPr/>
        </p:nvSpPr>
        <p:spPr bwMode="auto">
          <a:xfrm>
            <a:off x="6753225" y="1557338"/>
            <a:ext cx="828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/>
              <a:t>Улан-Удэ</a:t>
            </a:r>
          </a:p>
        </p:txBody>
      </p:sp>
      <p:sp>
        <p:nvSpPr>
          <p:cNvPr id="6193" name="Овал 158"/>
          <p:cNvSpPr>
            <a:spLocks noChangeArrowheads="1"/>
          </p:cNvSpPr>
          <p:nvPr/>
        </p:nvSpPr>
        <p:spPr bwMode="auto">
          <a:xfrm>
            <a:off x="7040563" y="1412875"/>
            <a:ext cx="144462" cy="144463"/>
          </a:xfrm>
          <a:prstGeom prst="ellipse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6194" name="Овал 159"/>
          <p:cNvSpPr>
            <a:spLocks noChangeArrowheads="1"/>
          </p:cNvSpPr>
          <p:nvPr/>
        </p:nvSpPr>
        <p:spPr bwMode="auto">
          <a:xfrm>
            <a:off x="2073275" y="1916113"/>
            <a:ext cx="142875" cy="144462"/>
          </a:xfrm>
          <a:prstGeom prst="ellipse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6195" name="Овал 160"/>
          <p:cNvSpPr>
            <a:spLocks noChangeArrowheads="1"/>
          </p:cNvSpPr>
          <p:nvPr/>
        </p:nvSpPr>
        <p:spPr bwMode="auto">
          <a:xfrm>
            <a:off x="1639888" y="2060575"/>
            <a:ext cx="144462" cy="144463"/>
          </a:xfrm>
          <a:prstGeom prst="ellipse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6196" name="TextBox 161"/>
          <p:cNvSpPr txBox="1">
            <a:spLocks noChangeArrowheads="1"/>
          </p:cNvSpPr>
          <p:nvPr/>
        </p:nvSpPr>
        <p:spPr bwMode="auto">
          <a:xfrm>
            <a:off x="2289175" y="1916113"/>
            <a:ext cx="7858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/>
              <a:t>Иркутск</a:t>
            </a:r>
          </a:p>
        </p:txBody>
      </p:sp>
      <p:sp>
        <p:nvSpPr>
          <p:cNvPr id="6197" name="TextBox 162"/>
          <p:cNvSpPr txBox="1">
            <a:spLocks noChangeArrowheads="1"/>
          </p:cNvSpPr>
          <p:nvPr/>
        </p:nvSpPr>
        <p:spPr bwMode="auto">
          <a:xfrm>
            <a:off x="1423988" y="2205038"/>
            <a:ext cx="773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/>
              <a:t>Ангарск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15925" y="2349500"/>
            <a:ext cx="7731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/>
              <a:t>р. Ангара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436563"/>
            <a:ext cx="22320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992188" y="457200"/>
            <a:ext cx="695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>
                <a:latin typeface="Calibri" pitchFamily="34" charset="0"/>
              </a:rPr>
              <a:t>1976 г.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992188" y="1412875"/>
            <a:ext cx="695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>
                <a:latin typeface="Calibri" pitchFamily="34" charset="0"/>
              </a:rPr>
              <a:t>1994 г.</a:t>
            </a: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992188" y="2473325"/>
            <a:ext cx="695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>
                <a:latin typeface="Calibri" pitchFamily="34" charset="0"/>
              </a:rPr>
              <a:t>2000 г.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1017588" y="3554413"/>
            <a:ext cx="6953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>
                <a:latin typeface="Calibri" pitchFamily="34" charset="0"/>
              </a:rPr>
              <a:t>2009 г.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1017588" y="4508500"/>
            <a:ext cx="695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>
                <a:latin typeface="Calibri" pitchFamily="34" charset="0"/>
              </a:rPr>
              <a:t>2013 г.</a:t>
            </a: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1065213" y="5732463"/>
            <a:ext cx="695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>
                <a:latin typeface="Calibri" pitchFamily="34" charset="0"/>
              </a:rPr>
              <a:t>2015 г.</a:t>
            </a:r>
          </a:p>
        </p:txBody>
      </p:sp>
      <p:pic>
        <p:nvPicPr>
          <p:cNvPr id="717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613" y="3141663"/>
            <a:ext cx="5545137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7188" y="4797425"/>
            <a:ext cx="177323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Box 3"/>
          <p:cNvSpPr txBox="1">
            <a:spLocks noChangeArrowheads="1"/>
          </p:cNvSpPr>
          <p:nvPr/>
        </p:nvSpPr>
        <p:spPr bwMode="auto">
          <a:xfrm>
            <a:off x="7905750" y="4221163"/>
            <a:ext cx="1917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300" u="sng">
                <a:solidFill>
                  <a:srgbClr val="FF0000"/>
                </a:solidFill>
              </a:rPr>
              <a:t>Островная гряда Ярки</a:t>
            </a:r>
          </a:p>
        </p:txBody>
      </p:sp>
      <p:sp>
        <p:nvSpPr>
          <p:cNvPr id="7181" name="TextBox 1"/>
          <p:cNvSpPr txBox="1">
            <a:spLocks noChangeArrowheads="1"/>
          </p:cNvSpPr>
          <p:nvPr/>
        </p:nvSpPr>
        <p:spPr bwMode="auto">
          <a:xfrm>
            <a:off x="344488" y="2586038"/>
            <a:ext cx="287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1208088" y="2873375"/>
            <a:ext cx="287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1928813" y="3306763"/>
            <a:ext cx="287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0000"/>
                </a:solidFill>
              </a:rPr>
              <a:t>3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08313" y="620713"/>
          <a:ext cx="51054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831"/>
                <a:gridCol w="1053764"/>
                <a:gridCol w="935946"/>
                <a:gridCol w="1007942"/>
                <a:gridCol w="1439917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Ширина, 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Уровень, м </a:t>
                      </a:r>
                      <a:r>
                        <a:rPr lang="ru-RU" sz="1100" u="none" strike="noStrike" dirty="0">
                          <a:effectLst/>
                        </a:rPr>
                        <a:t>ТО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1976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323,88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202,28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456,98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456,61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1994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184,61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128,11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266,79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457,27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159,57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134,85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210,62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456,79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139,81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104,69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194,66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456,92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129,55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65,069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194,66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456,69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161,94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104,69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280,83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456,27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3" marR="9523" marT="9525" marB="0" anchor="b"/>
                </a:tc>
              </a:tr>
            </a:tbl>
          </a:graphicData>
        </a:graphic>
      </p:graphicFrame>
      <p:sp>
        <p:nvSpPr>
          <p:cNvPr id="7236" name="TextBox 1"/>
          <p:cNvSpPr txBox="1">
            <a:spLocks noChangeArrowheads="1"/>
          </p:cNvSpPr>
          <p:nvPr/>
        </p:nvSpPr>
        <p:spPr bwMode="auto">
          <a:xfrm>
            <a:off x="2432050" y="2349500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003300"/>
                </a:solidFill>
              </a:rPr>
              <a:t>Вывод: </a:t>
            </a:r>
            <a:r>
              <a:rPr lang="ru-RU" altLang="ru-RU" sz="1600" b="0">
                <a:solidFill>
                  <a:srgbClr val="003300"/>
                </a:solidFill>
              </a:rPr>
              <a:t>при уровне 457,0 м ТО</a:t>
            </a:r>
            <a:r>
              <a:rPr lang="en-US" altLang="ru-RU" sz="1600" b="0">
                <a:solidFill>
                  <a:srgbClr val="003300"/>
                </a:solidFill>
              </a:rPr>
              <a:t> </a:t>
            </a:r>
            <a:r>
              <a:rPr lang="ru-RU" altLang="ru-RU" sz="1600" b="0">
                <a:solidFill>
                  <a:srgbClr val="003300"/>
                </a:solidFill>
              </a:rPr>
              <a:t>и выше размываются острова Ярки.</a:t>
            </a:r>
          </a:p>
          <a:p>
            <a:r>
              <a:rPr lang="ru-RU" altLang="ru-RU" sz="1600" b="0">
                <a:solidFill>
                  <a:srgbClr val="003300"/>
                </a:solidFill>
              </a:rPr>
              <a:t>              а)  Байкал станет 40 км больше в длину;</a:t>
            </a:r>
          </a:p>
          <a:p>
            <a:r>
              <a:rPr lang="ru-RU" altLang="ru-RU" sz="1600" b="0">
                <a:solidFill>
                  <a:srgbClr val="003300"/>
                </a:solidFill>
              </a:rPr>
              <a:t>              б)  исчезнет биота дельт рек Кичера и Верхняя Ангара.</a:t>
            </a:r>
          </a:p>
        </p:txBody>
      </p:sp>
      <p:sp>
        <p:nvSpPr>
          <p:cNvPr id="7237" name="TextBox 19"/>
          <p:cNvSpPr txBox="1">
            <a:spLocks noChangeArrowheads="1"/>
          </p:cNvSpPr>
          <p:nvPr/>
        </p:nvSpPr>
        <p:spPr bwMode="auto">
          <a:xfrm>
            <a:off x="1423988" y="0"/>
            <a:ext cx="70580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>
                <a:solidFill>
                  <a:srgbClr val="005800"/>
                </a:solidFill>
              </a:rPr>
              <a:t>Уровень озера Байкал и острова Ярки</a:t>
            </a:r>
          </a:p>
        </p:txBody>
      </p:sp>
      <p:cxnSp>
        <p:nvCxnSpPr>
          <p:cNvPr id="7238" name="Прямая со стрелкой 22"/>
          <p:cNvCxnSpPr>
            <a:cxnSpLocks noChangeShapeType="1"/>
            <a:stCxn id="7180" idx="2"/>
          </p:cNvCxnSpPr>
          <p:nvPr/>
        </p:nvCxnSpPr>
        <p:spPr bwMode="auto">
          <a:xfrm rot="16200000" flipH="1">
            <a:off x="9070976" y="4306887"/>
            <a:ext cx="284162" cy="696913"/>
          </a:xfrm>
          <a:prstGeom prst="straightConnector1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98463" y="260350"/>
            <a:ext cx="9163050" cy="576263"/>
          </a:xfrm>
        </p:spPr>
        <p:txBody>
          <a:bodyPr>
            <a:normAutofit fontScale="90000"/>
          </a:bodyPr>
          <a:lstStyle/>
          <a:p>
            <a:pPr algn="ctr">
              <a:lnSpc>
                <a:spcPts val="2800"/>
              </a:lnSpc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Геополитические  следствия  регулирования</a:t>
            </a:r>
            <a:br>
              <a:rPr lang="ru-RU" sz="2800" b="1" dirty="0" smtClean="0"/>
            </a:br>
            <a:r>
              <a:rPr lang="ru-RU" sz="2800" b="1" dirty="0" smtClean="0"/>
              <a:t> уровня озера Байкал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8" y="703263"/>
            <a:ext cx="9615487" cy="6038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"/>
              </a:spcAft>
              <a:defRPr/>
            </a:pPr>
            <a:r>
              <a:rPr lang="ru-RU" sz="1600" u="sng" dirty="0">
                <a:solidFill>
                  <a:schemeClr val="bg2">
                    <a:lumMod val="50000"/>
                  </a:schemeClr>
                </a:solidFill>
              </a:rPr>
              <a:t>Оценка ситуации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1.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Бассейн оз. Байкал расположен на территории РФ (44,6 %) и Монголии (55,4%).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50 % стока озера Байкал приносит р. Селенга, из этого объема половина формируется на территории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   Монголии.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3.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В Монголии интенсивно развивается горнорудная промышленность, требующая много воды и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   электроэнергии.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4.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Россия поставляет в Монголию 284,45 млн. кВт*ч электроэнергии стоимостью 7,7 цента за кВт*ч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   (по ценам 2013 г.).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5.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Прогноз спроса на электрические мощности Монголии до 2020 г. составляет 1600 МВт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   (в настоящее время собственные мощности составляют порядка 800 МВт).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6.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Россия прокладывает газопровод «Сила Сибири» и планирует  западный вариант.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7.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Монголия вынуждена обеспечивать свои потребности за счет каскада ГЭС на р. Селенга.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   Россия провоцирует строительство ГЭС на р. Селенга.</a:t>
            </a:r>
          </a:p>
          <a:p>
            <a:pPr marL="85725" algn="just">
              <a:spcAft>
                <a:spcPts val="100"/>
              </a:spcAft>
              <a:defRPr/>
            </a:pPr>
            <a:endParaRPr lang="ru-RU" sz="1600" b="0" dirty="0">
              <a:solidFill>
                <a:schemeClr val="bg2">
                  <a:lumMod val="50000"/>
                </a:schemeClr>
              </a:solidFill>
            </a:endParaRPr>
          </a:p>
          <a:p>
            <a:pPr marL="85725" algn="just">
              <a:spcAft>
                <a:spcPts val="100"/>
              </a:spcAft>
              <a:defRPr/>
            </a:pPr>
            <a:r>
              <a:rPr lang="ru-RU" sz="1600" u="sng" dirty="0">
                <a:solidFill>
                  <a:schemeClr val="bg2">
                    <a:lumMod val="50000"/>
                  </a:schemeClr>
                </a:solidFill>
              </a:rPr>
              <a:t>Строительство ГЭС (водохранилищ) в Монголии - это: 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1.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Изменение гидрологического режима: летом – накопление воды, зимой – повышенный сброс.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2.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Увеличение испарения с поверхности водохранилищ.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3.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Забор воды на орошение.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4.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Засоление почв.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5.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Изменение биоты (застойный водоем).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6.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Ограничение (изменение путей) миграции рыб.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7.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Отвод воды в Гоби.</a:t>
            </a:r>
          </a:p>
          <a:p>
            <a:pPr marL="85725" algn="just">
              <a:spcAft>
                <a:spcPts val="100"/>
              </a:spcAft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8.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</a:rPr>
              <a:t> Сокращение стока в оз. Байкал и снижение выработки на каскаде Ангарских ГЭС.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109788" y="0"/>
            <a:ext cx="56864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500">
                <a:solidFill>
                  <a:schemeClr val="tx2"/>
                </a:solidFill>
              </a:rPr>
              <a:t>Карта планируемых ГЭС в Монголии</a:t>
            </a:r>
          </a:p>
        </p:txBody>
      </p:sp>
      <p:grpSp>
        <p:nvGrpSpPr>
          <p:cNvPr id="9220" name="Группа 22"/>
          <p:cNvGrpSpPr>
            <a:grpSpLocks/>
          </p:cNvGrpSpPr>
          <p:nvPr/>
        </p:nvGrpSpPr>
        <p:grpSpPr bwMode="auto">
          <a:xfrm>
            <a:off x="381000" y="500063"/>
            <a:ext cx="9144000" cy="6143625"/>
            <a:chOff x="0" y="714356"/>
            <a:chExt cx="9144000" cy="6143644"/>
          </a:xfrm>
        </p:grpSpPr>
        <p:pic>
          <p:nvPicPr>
            <p:cNvPr id="9221" name="Picture 4" descr="Untitled-1"/>
            <p:cNvPicPr>
              <a:picLocks noChangeAspect="1" noChangeArrowheads="1"/>
            </p:cNvPicPr>
            <p:nvPr/>
          </p:nvPicPr>
          <p:blipFill>
            <a:blip r:embed="rId2" cstate="print"/>
            <a:srcRect t="5586"/>
            <a:stretch>
              <a:fillRect/>
            </a:stretch>
          </p:blipFill>
          <p:spPr bwMode="auto">
            <a:xfrm>
              <a:off x="0" y="714356"/>
              <a:ext cx="9144000" cy="6143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900113" y="3860791"/>
              <a:ext cx="287337" cy="288926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3132138" y="3789353"/>
              <a:ext cx="287337" cy="288926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3635375" y="3789353"/>
              <a:ext cx="287338" cy="28892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AutoShape 16"/>
            <p:cNvSpPr>
              <a:spLocks noChangeArrowheads="1"/>
            </p:cNvSpPr>
            <p:nvPr/>
          </p:nvSpPr>
          <p:spPr bwMode="auto">
            <a:xfrm>
              <a:off x="3132138" y="3789353"/>
              <a:ext cx="287337" cy="28892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" name="Text Box 31"/>
            <p:cNvSpPr txBox="1">
              <a:spLocks noChangeArrowheads="1"/>
            </p:cNvSpPr>
            <p:nvPr/>
          </p:nvSpPr>
          <p:spPr bwMode="auto">
            <a:xfrm>
              <a:off x="2700338" y="4797425"/>
              <a:ext cx="1241425" cy="336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/>
                <a:t>ГЭС Орхон</a:t>
              </a:r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>
              <a:off x="3779838" y="4652955"/>
              <a:ext cx="287337" cy="28892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" name="Text Box 32"/>
            <p:cNvSpPr txBox="1">
              <a:spLocks noChangeArrowheads="1"/>
            </p:cNvSpPr>
            <p:nvPr/>
          </p:nvSpPr>
          <p:spPr bwMode="auto">
            <a:xfrm>
              <a:off x="4105200" y="3643302"/>
              <a:ext cx="1258888" cy="336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/>
                <a:t>ГЭС Шурэн</a:t>
              </a: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4284663" y="3428989"/>
              <a:ext cx="287337" cy="28892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" name="Text Box 33"/>
            <p:cNvSpPr txBox="1">
              <a:spLocks noChangeArrowheads="1"/>
            </p:cNvSpPr>
            <p:nvPr/>
          </p:nvSpPr>
          <p:spPr bwMode="auto">
            <a:xfrm>
              <a:off x="2627313" y="4076700"/>
              <a:ext cx="1617663" cy="336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/>
                <a:t>Эгийнская ГЭС</a:t>
              </a:r>
            </a:p>
          </p:txBody>
        </p:sp>
        <p:sp>
          <p:nvSpPr>
            <p:cNvPr id="34" name="AutoShape 9"/>
            <p:cNvSpPr>
              <a:spLocks noChangeArrowheads="1"/>
            </p:cNvSpPr>
            <p:nvPr/>
          </p:nvSpPr>
          <p:spPr bwMode="auto">
            <a:xfrm>
              <a:off x="2484438" y="3860791"/>
              <a:ext cx="287337" cy="28892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" name="Text Box 34"/>
            <p:cNvSpPr txBox="1">
              <a:spLocks noChangeArrowheads="1"/>
            </p:cNvSpPr>
            <p:nvPr/>
          </p:nvSpPr>
          <p:spPr bwMode="auto">
            <a:xfrm>
              <a:off x="909638" y="4130675"/>
              <a:ext cx="1398588" cy="336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/>
                <a:t>ГЭС Чаргайт</a:t>
              </a:r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auto">
            <a:xfrm>
              <a:off x="900113" y="3860791"/>
              <a:ext cx="287337" cy="28892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" name="Text Box 35"/>
            <p:cNvSpPr txBox="1">
              <a:spLocks noChangeArrowheads="1"/>
            </p:cNvSpPr>
            <p:nvPr/>
          </p:nvSpPr>
          <p:spPr bwMode="auto">
            <a:xfrm>
              <a:off x="1547813" y="3092450"/>
              <a:ext cx="1212850" cy="336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/>
                <a:t>ГЭС Арцат</a:t>
              </a:r>
            </a:p>
          </p:txBody>
        </p:sp>
        <p:sp>
          <p:nvSpPr>
            <p:cNvPr id="9235" name="Line 37"/>
            <p:cNvSpPr>
              <a:spLocks noChangeShapeType="1"/>
            </p:cNvSpPr>
            <p:nvPr/>
          </p:nvSpPr>
          <p:spPr bwMode="auto">
            <a:xfrm>
              <a:off x="2124075" y="3429000"/>
              <a:ext cx="431800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Text Box 38"/>
            <p:cNvSpPr txBox="1">
              <a:spLocks noChangeArrowheads="1"/>
            </p:cNvSpPr>
            <p:nvPr/>
          </p:nvSpPr>
          <p:spPr bwMode="auto">
            <a:xfrm>
              <a:off x="3635375" y="2852738"/>
              <a:ext cx="1206500" cy="336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600"/>
                <a:t>ГЭС Бурэн</a:t>
              </a:r>
            </a:p>
          </p:txBody>
        </p:sp>
        <p:sp>
          <p:nvSpPr>
            <p:cNvPr id="9237" name="Line 39"/>
            <p:cNvSpPr>
              <a:spLocks noChangeShapeType="1"/>
            </p:cNvSpPr>
            <p:nvPr/>
          </p:nvSpPr>
          <p:spPr bwMode="auto">
            <a:xfrm flipH="1">
              <a:off x="3851275" y="3213100"/>
              <a:ext cx="433388" cy="647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8432"/>
          <p:cNvSpPr>
            <a:spLocks noChangeArrowheads="1"/>
          </p:cNvSpPr>
          <p:nvPr/>
        </p:nvSpPr>
        <p:spPr bwMode="auto">
          <a:xfrm>
            <a:off x="60325" y="115888"/>
            <a:ext cx="9788525" cy="6697662"/>
          </a:xfrm>
          <a:prstGeom prst="roundRect">
            <a:avLst>
              <a:gd name="adj" fmla="val 427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marL="0" lvl="2" algn="just">
              <a:defRPr/>
            </a:pPr>
            <a:endParaRPr lang="ru-RU" sz="10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77825" y="79375"/>
            <a:ext cx="919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000">
                <a:solidFill>
                  <a:srgbClr val="000000"/>
                </a:solidFill>
                <a:cs typeface="Times New Roman" pitchFamily="18" charset="0"/>
              </a:rPr>
              <a:t>Потенциальные проекты строительства гидроэлектростанций, 2002 год</a:t>
            </a:r>
            <a:endParaRPr lang="ru-RU" altLang="ru-RU" sz="2000"/>
          </a:p>
        </p:txBody>
      </p:sp>
      <p:graphicFrame>
        <p:nvGraphicFramePr>
          <p:cNvPr id="15800" name="Group 440"/>
          <p:cNvGraphicFramePr>
            <a:graphicFrameLocks noGrp="1"/>
          </p:cNvGraphicFramePr>
          <p:nvPr/>
        </p:nvGraphicFramePr>
        <p:xfrm>
          <a:off x="38100" y="614363"/>
          <a:ext cx="9788525" cy="5426075"/>
        </p:xfrm>
        <a:graphic>
          <a:graphicData uri="http://schemas.openxmlformats.org/drawingml/2006/table">
            <a:tbl>
              <a:tblPr/>
              <a:tblGrid>
                <a:gridCol w="1907146"/>
                <a:gridCol w="1907145"/>
                <a:gridCol w="2036661"/>
                <a:gridCol w="1872107"/>
                <a:gridCol w="2065466"/>
              </a:tblGrid>
              <a:tr h="8687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Наименования проектов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Установленная мощность, МВт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Выработка электроэнергии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ГВт∙ч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/год 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вложения,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Себестоимость электроэнергии,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USc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кВт∙ч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1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Центральная энергосистема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Орхон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4,60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Эгийн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277,0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5,72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Шурэн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957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747,0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7,81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Бурэн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464,0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6,11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Арцат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302,0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5,46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Чаргайт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7,37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1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Западная энергосистема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Эрдэнэбурэн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3,72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Буян-нуур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405,0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14,41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Майхан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Толгой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н.д.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н.д.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Дургун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6,94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Тайшир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8,78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55" marR="99055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36" name="Rectangle 432"/>
          <p:cNvSpPr>
            <a:spLocks noChangeArrowheads="1"/>
          </p:cNvSpPr>
          <p:nvPr/>
        </p:nvSpPr>
        <p:spPr bwMode="auto">
          <a:xfrm>
            <a:off x="117475" y="6016625"/>
            <a:ext cx="95948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1600">
                <a:solidFill>
                  <a:srgbClr val="000000"/>
                </a:solidFill>
                <a:cs typeface="Times New Roman" pitchFamily="18" charset="0"/>
              </a:rPr>
              <a:t>Составлено</a:t>
            </a:r>
            <a:r>
              <a:rPr lang="en-US" altLang="ru-RU" sz="16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600">
                <a:solidFill>
                  <a:srgbClr val="000000"/>
                </a:solidFill>
                <a:cs typeface="Times New Roman" pitchFamily="18" charset="0"/>
              </a:rPr>
              <a:t>по</a:t>
            </a:r>
            <a:r>
              <a:rPr lang="en-US" altLang="ru-RU" sz="16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600">
                <a:solidFill>
                  <a:srgbClr val="000000"/>
                </a:solidFill>
                <a:cs typeface="Times New Roman" pitchFamily="18" charset="0"/>
              </a:rPr>
              <a:t>данным</a:t>
            </a:r>
            <a:r>
              <a:rPr lang="en-US" altLang="ru-RU" sz="160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ru-RU" sz="1600">
                <a:cs typeface="Times New Roman" pitchFamily="18" charset="0"/>
              </a:rPr>
              <a:t> Contributions to Mongolia’s Sustainable Energy Strategy, 2002.</a:t>
            </a:r>
            <a:endParaRPr lang="ru-RU" altLang="ru-RU" sz="1600"/>
          </a:p>
          <a:p>
            <a:pPr algn="just"/>
            <a:r>
              <a:rPr lang="ru-RU" altLang="ru-RU" sz="1600">
                <a:solidFill>
                  <a:srgbClr val="000000"/>
                </a:solidFill>
                <a:cs typeface="Times New Roman" pitchFamily="18" charset="0"/>
              </a:rPr>
              <a:t>Справочно: </a:t>
            </a:r>
            <a:r>
              <a:rPr lang="ru-RU" altLang="ru-RU" sz="1600">
                <a:cs typeface="Times New Roman" pitchFamily="18" charset="0"/>
              </a:rPr>
              <a:t>себестоимость электроэнергии Улан-Баторской ТЭЦ-4 около 2,0 центов/кВт∙ч</a:t>
            </a:r>
            <a:endParaRPr lang="ru-RU" altLang="ru-RU" sz="1600"/>
          </a:p>
          <a:p>
            <a:pPr algn="just"/>
            <a:r>
              <a:rPr lang="ru-RU" altLang="ru-RU" sz="1600">
                <a:cs typeface="Times New Roman" pitchFamily="18" charset="0"/>
              </a:rPr>
              <a:t>                      стоимость импортируемой из РФ электроэнергии около 3,5 центов/кВт∙ч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5"/>
          <p:cNvSpPr>
            <a:spLocks noChangeArrowheads="1"/>
          </p:cNvSpPr>
          <p:nvPr/>
        </p:nvSpPr>
        <p:spPr bwMode="auto">
          <a:xfrm>
            <a:off x="95250" y="71438"/>
            <a:ext cx="9720263" cy="6696075"/>
          </a:xfrm>
          <a:prstGeom prst="rect">
            <a:avLst/>
          </a:prstGeom>
          <a:solidFill>
            <a:srgbClr val="FFFFFF">
              <a:alpha val="0"/>
            </a:srgbClr>
          </a:solidFill>
          <a:ln w="66675" cap="sq" cmpd="tri" algn="ctr">
            <a:solidFill>
              <a:srgbClr val="0058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98463" y="360363"/>
            <a:ext cx="9163050" cy="4968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Оценка ситуации по строительству </a:t>
            </a:r>
            <a:br>
              <a:rPr lang="ru-RU" sz="2800" b="1" dirty="0" smtClean="0"/>
            </a:br>
            <a:r>
              <a:rPr lang="ru-RU" sz="2800" b="1" dirty="0" smtClean="0"/>
              <a:t>ГЭС Эгийн-Гол в Монголии (левый приток р. Селенг</a:t>
            </a:r>
            <a:r>
              <a:rPr lang="ru-RU" sz="2800" b="1" dirty="0"/>
              <a:t>и</a:t>
            </a:r>
            <a:r>
              <a:rPr lang="ru-RU" sz="2800" b="1" dirty="0" smtClean="0"/>
              <a:t>)</a:t>
            </a: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344488" y="1341438"/>
            <a:ext cx="9217025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algn="just">
              <a:spcAft>
                <a:spcPts val="1200"/>
              </a:spcAft>
            </a:pPr>
            <a:r>
              <a:rPr lang="ru-RU" altLang="ru-RU" sz="2000">
                <a:solidFill>
                  <a:schemeClr val="tx2"/>
                </a:solidFill>
              </a:rPr>
              <a:t>1.</a:t>
            </a:r>
            <a:r>
              <a:rPr lang="ru-RU" altLang="ru-RU" sz="2000" b="0">
                <a:solidFill>
                  <a:schemeClr val="tx2"/>
                </a:solidFill>
              </a:rPr>
              <a:t> В 2015 г. подписано Соглашение с китайской компанией о строительстве</a:t>
            </a:r>
          </a:p>
          <a:p>
            <a:pPr marL="85725" algn="just">
              <a:spcAft>
                <a:spcPts val="1200"/>
              </a:spcAft>
            </a:pPr>
            <a:r>
              <a:rPr lang="ru-RU" altLang="ru-RU" sz="2000" b="0">
                <a:solidFill>
                  <a:schemeClr val="tx2"/>
                </a:solidFill>
              </a:rPr>
              <a:t>     первого этапа ГЭС Эгийн-Гол.</a:t>
            </a:r>
          </a:p>
          <a:p>
            <a:pPr marL="85725" algn="just">
              <a:spcAft>
                <a:spcPts val="1200"/>
              </a:spcAft>
            </a:pPr>
            <a:r>
              <a:rPr lang="ru-RU" altLang="ru-RU" sz="2000">
                <a:solidFill>
                  <a:schemeClr val="tx2"/>
                </a:solidFill>
              </a:rPr>
              <a:t>2.</a:t>
            </a:r>
            <a:r>
              <a:rPr lang="ru-RU" altLang="ru-RU" sz="2000" b="0">
                <a:solidFill>
                  <a:schemeClr val="tx2"/>
                </a:solidFill>
              </a:rPr>
              <a:t> Начаты подготовительные работы по переселению  жителей пос. Хантай,</a:t>
            </a:r>
          </a:p>
          <a:p>
            <a:pPr marL="85725" algn="just">
              <a:spcAft>
                <a:spcPts val="1200"/>
              </a:spcAft>
            </a:pPr>
            <a:r>
              <a:rPr lang="ru-RU" altLang="ru-RU" sz="2000" b="0">
                <a:solidFill>
                  <a:schemeClr val="tx2"/>
                </a:solidFill>
              </a:rPr>
              <a:t>    строительству моста и инженерной инфраструктуры.</a:t>
            </a:r>
          </a:p>
          <a:p>
            <a:pPr marL="85725" algn="just">
              <a:spcAft>
                <a:spcPts val="1200"/>
              </a:spcAft>
            </a:pPr>
            <a:r>
              <a:rPr lang="ru-RU" altLang="ru-RU" sz="2000">
                <a:solidFill>
                  <a:schemeClr val="tx2"/>
                </a:solidFill>
              </a:rPr>
              <a:t>3. </a:t>
            </a:r>
            <a:r>
              <a:rPr lang="ru-RU" altLang="ru-RU" sz="2000" b="0">
                <a:solidFill>
                  <a:schemeClr val="tx2"/>
                </a:solidFill>
              </a:rPr>
              <a:t>Мощность ГЭС – 300 МВт.</a:t>
            </a:r>
          </a:p>
          <a:p>
            <a:pPr marL="85725" algn="just">
              <a:spcAft>
                <a:spcPts val="1200"/>
              </a:spcAft>
            </a:pPr>
            <a:r>
              <a:rPr lang="ru-RU" altLang="ru-RU" sz="2000">
                <a:solidFill>
                  <a:schemeClr val="tx2"/>
                </a:solidFill>
              </a:rPr>
              <a:t>4. </a:t>
            </a:r>
            <a:r>
              <a:rPr lang="ru-RU" altLang="ru-RU" sz="2000" b="0">
                <a:solidFill>
                  <a:schemeClr val="tx2"/>
                </a:solidFill>
              </a:rPr>
              <a:t>Срок строительства – 5-6 лет.</a:t>
            </a:r>
          </a:p>
          <a:p>
            <a:pPr marL="85725" algn="just">
              <a:spcAft>
                <a:spcPts val="1200"/>
              </a:spcAft>
            </a:pPr>
            <a:r>
              <a:rPr lang="ru-RU" altLang="ru-RU" sz="2000">
                <a:solidFill>
                  <a:schemeClr val="tx2"/>
                </a:solidFill>
              </a:rPr>
              <a:t>5.</a:t>
            </a:r>
            <a:r>
              <a:rPr lang="ru-RU" altLang="ru-RU" sz="2000" b="0">
                <a:solidFill>
                  <a:schemeClr val="tx2"/>
                </a:solidFill>
              </a:rPr>
              <a:t> Себестоимость электроэнергии на ГЭС – 1,4 цента (1 рубль 30 копеек),</a:t>
            </a:r>
          </a:p>
          <a:p>
            <a:pPr marL="85725" algn="just">
              <a:spcAft>
                <a:spcPts val="1200"/>
              </a:spcAft>
            </a:pPr>
            <a:r>
              <a:rPr lang="ru-RU" altLang="ru-RU" sz="2000" b="0">
                <a:solidFill>
                  <a:schemeClr val="tx2"/>
                </a:solidFill>
              </a:rPr>
              <a:t>    тепловой энергии – 5,3 цента (8 рублей).</a:t>
            </a:r>
          </a:p>
          <a:p>
            <a:pPr marL="85725" algn="just">
              <a:spcAft>
                <a:spcPts val="1200"/>
              </a:spcAft>
            </a:pPr>
            <a:r>
              <a:rPr lang="ru-RU" altLang="ru-RU" sz="2000">
                <a:solidFill>
                  <a:schemeClr val="tx2"/>
                </a:solidFill>
              </a:rPr>
              <a:t>6.</a:t>
            </a:r>
            <a:r>
              <a:rPr lang="ru-RU" altLang="ru-RU" sz="2000" b="0">
                <a:solidFill>
                  <a:schemeClr val="tx2"/>
                </a:solidFill>
              </a:rPr>
              <a:t> ГЭС Эгийн-Гол покрывает ¼ потребности Монголии в электроэнергии.</a:t>
            </a:r>
          </a:p>
          <a:p>
            <a:pPr marL="85725" algn="just">
              <a:spcAft>
                <a:spcPts val="1200"/>
              </a:spcAft>
            </a:pPr>
            <a:r>
              <a:rPr lang="ru-RU" altLang="ru-RU" sz="2000">
                <a:solidFill>
                  <a:schemeClr val="tx2"/>
                </a:solidFill>
              </a:rPr>
              <a:t>7. </a:t>
            </a:r>
            <a:r>
              <a:rPr lang="ru-RU" altLang="ru-RU" sz="2000" b="0">
                <a:solidFill>
                  <a:schemeClr val="tx2"/>
                </a:solidFill>
              </a:rPr>
              <a:t>Россия поставляет электроэнергию в Монголию (данные 2013 г.) по цене 7,7</a:t>
            </a:r>
          </a:p>
          <a:p>
            <a:pPr marL="85725" algn="just">
              <a:spcAft>
                <a:spcPts val="1200"/>
              </a:spcAft>
            </a:pPr>
            <a:r>
              <a:rPr lang="ru-RU" altLang="ru-RU" sz="2000" b="0">
                <a:solidFill>
                  <a:schemeClr val="tx2"/>
                </a:solidFill>
              </a:rPr>
              <a:t>    цента за кВт*ч  (ситуация с Арменией).</a:t>
            </a:r>
            <a:endParaRPr lang="ru-RU" altLang="ru-RU" sz="2000">
              <a:solidFill>
                <a:schemeClr val="tx2"/>
              </a:solidFill>
            </a:endParaRPr>
          </a:p>
          <a:p>
            <a:pPr marL="85725" algn="just">
              <a:spcAft>
                <a:spcPts val="1200"/>
              </a:spcAft>
            </a:pPr>
            <a:endParaRPr lang="ru-RU" altLang="ru-RU" sz="20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Безмятежност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езмятежность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Office\Шаблоны\Дизайны презентаций\Современный.pot</Template>
  <TotalTime>5857</TotalTime>
  <Words>2180</Words>
  <Application>Microsoft Office PowerPoint</Application>
  <PresentationFormat>Лист A4 (210x297 мм)</PresentationFormat>
  <Paragraphs>413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Times New Roman</vt:lpstr>
      <vt:lpstr>Arial</vt:lpstr>
      <vt:lpstr>Monotype Sorts</vt:lpstr>
      <vt:lpstr>Calibri</vt:lpstr>
      <vt:lpstr>Arial Narrow</vt:lpstr>
      <vt:lpstr>Безмятежность</vt:lpstr>
      <vt:lpstr>Слайд 1</vt:lpstr>
      <vt:lpstr>Слайд 2</vt:lpstr>
      <vt:lpstr>  Уровень озера Байкал и его регулирование после строительства Иркутской ГЭС</vt:lpstr>
      <vt:lpstr>  Следствия изменения уровня озера Байкал  (Иркутского водохранилища)</vt:lpstr>
      <vt:lpstr>Слайд 5</vt:lpstr>
      <vt:lpstr>  Геополитические  следствия  регулирования  уровня озера Байкал</vt:lpstr>
      <vt:lpstr>Слайд 7</vt:lpstr>
      <vt:lpstr>Слайд 8</vt:lpstr>
      <vt:lpstr> Оценка ситуации по строительству  ГЭС Эгийн-Гол в Монголии (левый приток р. Селенги)</vt:lpstr>
      <vt:lpstr>  Выводы и предложения  по регулированию уровня озера Байкал</vt:lpstr>
      <vt:lpstr> Правовые аспекты решения «байкальской» проблемы</vt:lpstr>
      <vt:lpstr> Что делать?</vt:lpstr>
      <vt:lpstr>  Теория и практика  экологического законодательства на Байкале</vt:lpstr>
      <vt:lpstr>  Реализация закона РФ «Об охране оз. Байкал»  от местных жителей и его следствия</vt:lpstr>
      <vt:lpstr> Приложения:</vt:lpstr>
      <vt:lpstr>Слайд 16</vt:lpstr>
      <vt:lpstr>Слайд 17</vt:lpstr>
      <vt:lpstr>Слайд 18</vt:lpstr>
      <vt:lpstr>Россия существенно уступает по эффективности использования лесных земель ведущим лесным странам бореальной зоны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WorldBank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 функционирование экономики Республики Бурятия в условиях жесткой регламентации хозяйственной деятельности  на Байкальской природной территории</dc:title>
  <dc:creator>Lena</dc:creator>
  <cp:lastModifiedBy>anastasia</cp:lastModifiedBy>
  <cp:revision>393</cp:revision>
  <cp:lastPrinted>2003-09-08T06:50:35Z</cp:lastPrinted>
  <dcterms:created xsi:type="dcterms:W3CDTF">2003-06-05T05:18:02Z</dcterms:created>
  <dcterms:modified xsi:type="dcterms:W3CDTF">2016-10-01T04:57:06Z</dcterms:modified>
</cp:coreProperties>
</file>