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81" r:id="rId3"/>
    <p:sldId id="258" r:id="rId4"/>
    <p:sldId id="259" r:id="rId5"/>
    <p:sldId id="282" r:id="rId6"/>
    <p:sldId id="260" r:id="rId7"/>
    <p:sldId id="275" r:id="rId8"/>
    <p:sldId id="277" r:id="rId9"/>
    <p:sldId id="276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2" r:id="rId19"/>
    <p:sldId id="270" r:id="rId20"/>
    <p:sldId id="271" r:id="rId21"/>
    <p:sldId id="273" r:id="rId22"/>
    <p:sldId id="279" r:id="rId23"/>
    <p:sldId id="278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2" autoAdjust="0"/>
    <p:restoredTop sz="94660"/>
  </p:normalViewPr>
  <p:slideViewPr>
    <p:cSldViewPr>
      <p:cViewPr>
        <p:scale>
          <a:sx n="94" d="100"/>
          <a:sy n="94" d="100"/>
        </p:scale>
        <p:origin x="-894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3"/>
          <c:y val="0.13240719910011201"/>
          <c:w val="0.91"/>
          <c:h val="0.8675928842228050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ТХГ-ын эзлэх хувь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00B05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-0.17726319482341901"/>
                  <c:y val="5.3408115652210097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 smtClean="0"/>
                      <a:t>Национальные</a:t>
                    </a:r>
                    <a:r>
                      <a:rPr lang="en-US" baseline="0" dirty="0" smtClean="0"/>
                      <a:t> </a:t>
                    </a:r>
                    <a:r>
                      <a:rPr lang="en-US" baseline="0" dirty="0" err="1" smtClean="0"/>
                      <a:t>парки</a:t>
                    </a:r>
                    <a:r>
                      <a:rPr lang="en-US" baseline="0" dirty="0" smtClean="0"/>
                      <a:t> </a:t>
                    </a:r>
                    <a:r>
                      <a:rPr lang="en-US" dirty="0" smtClean="0"/>
                      <a:t>7.88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18775629531457"/>
                  <c:y val="-0.20585031037786899"/>
                </c:manualLayout>
              </c:layout>
              <c:tx>
                <c:rich>
                  <a:bodyPr/>
                  <a:lstStyle/>
                  <a:p>
                    <a:r>
                      <a:rPr lang="en-US" sz="1800" b="0" i="0" u="none" strike="noStrike" baseline="0" smtClean="0">
                        <a:effectLst/>
                      </a:rPr>
                      <a:t>Заповедники</a:t>
                    </a:r>
                    <a:r>
                      <a:rPr lang="en-US" sz="1800" b="0" i="0" u="none" strike="noStrike" baseline="0" smtClean="0"/>
                      <a:t> </a:t>
                    </a:r>
                    <a:r>
                      <a:rPr lang="en-US" smtClean="0"/>
                      <a:t>7.43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5776097294768798E-2"/>
                  <c:y val="1.58730158730159E-2"/>
                </c:manualLayout>
              </c:layout>
              <c:tx>
                <c:rich>
                  <a:bodyPr/>
                  <a:lstStyle/>
                  <a:p>
                    <a:r>
                      <a:rPr lang="mn-MN" sz="1800" b="0" i="0" u="none" strike="noStrike" baseline="0" smtClean="0">
                        <a:effectLst/>
                      </a:rPr>
                      <a:t>Природные резерваты </a:t>
                    </a:r>
                    <a:r>
                      <a:rPr lang="en-US" smtClean="0"/>
                      <a:t> </a:t>
                    </a:r>
                    <a:r>
                      <a:rPr lang="en-US" dirty="0"/>
                      <a:t>1.88%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4461786336113899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800" b="0" i="0" u="none" strike="noStrike" baseline="0" smtClean="0">
                        <a:effectLst/>
                      </a:rPr>
                      <a:t>Памятники природы</a:t>
                    </a:r>
                    <a:r>
                      <a:rPr lang="ru-RU" sz="1800" b="0" i="0" u="none" strike="noStrike" baseline="0" smtClean="0"/>
                      <a:t> </a:t>
                    </a:r>
                    <a:r>
                      <a:rPr lang="en-US" smtClean="0"/>
                      <a:t>0.08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дархан цаазат газар </c:v>
                </c:pt>
                <c:pt idx="1">
                  <c:v>цогцолборт газар </c:v>
                </c:pt>
                <c:pt idx="2">
                  <c:v>нөөц газар </c:v>
                </c:pt>
                <c:pt idx="3">
                  <c:v>дурсгалт газар 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7.8799999999999995E-2</c:v>
                </c:pt>
                <c:pt idx="1">
                  <c:v>7.4300000000000005E-2</c:v>
                </c:pt>
                <c:pt idx="2">
                  <c:v>1.8800000000000001E-2</c:v>
                </c:pt>
                <c:pt idx="3">
                  <c:v>8.0000000000000004E-4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099EE-C432-494D-A56A-F6096247A545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0936F-E576-4E3F-B09E-31B13691779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099EE-C432-494D-A56A-F6096247A545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0936F-E576-4E3F-B09E-31B1369177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099EE-C432-494D-A56A-F6096247A545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0936F-E576-4E3F-B09E-31B1369177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099EE-C432-494D-A56A-F6096247A545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0936F-E576-4E3F-B09E-31B13691779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099EE-C432-494D-A56A-F6096247A545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0936F-E576-4E3F-B09E-31B1369177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099EE-C432-494D-A56A-F6096247A545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0936F-E576-4E3F-B09E-31B13691779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099EE-C432-494D-A56A-F6096247A545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0936F-E576-4E3F-B09E-31B13691779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099EE-C432-494D-A56A-F6096247A545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0936F-E576-4E3F-B09E-31B1369177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099EE-C432-494D-A56A-F6096247A545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0936F-E576-4E3F-B09E-31B1369177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099EE-C432-494D-A56A-F6096247A545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0936F-E576-4E3F-B09E-31B1369177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099EE-C432-494D-A56A-F6096247A545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0936F-E576-4E3F-B09E-31B13691779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4C099EE-C432-494D-A56A-F6096247A545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1E0936F-E576-4E3F-B09E-31B13691779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600200"/>
            <a:ext cx="7175351" cy="2438400"/>
          </a:xfrm>
        </p:spPr>
        <p:txBody>
          <a:bodyPr/>
          <a:lstStyle/>
          <a:p>
            <a:pPr marL="182880" indent="0" algn="ctr">
              <a:buNone/>
            </a:pPr>
            <a:r>
              <a:rPr lang="en-US" sz="4800" dirty="0" err="1" smtClean="0">
                <a:latin typeface="Arial" pitchFamily="34" charset="0"/>
                <a:cs typeface="Arial" pitchFamily="34" charset="0"/>
              </a:rPr>
              <a:t>Национальный</a:t>
            </a:r>
            <a:r>
              <a:rPr lang="en-US" sz="4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 smtClean="0">
                <a:latin typeface="Arial" pitchFamily="34" charset="0"/>
                <a:cs typeface="Arial" pitchFamily="34" charset="0"/>
              </a:rPr>
              <a:t>парк</a:t>
            </a:r>
            <a:r>
              <a:rPr lang="en-US" sz="4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4800" dirty="0" smtClean="0">
                <a:latin typeface="Arial" pitchFamily="34" charset="0"/>
                <a:cs typeface="Arial" pitchFamily="34" charset="0"/>
              </a:rPr>
            </a:br>
            <a:r>
              <a:rPr lang="en-US" sz="4800" dirty="0" smtClean="0">
                <a:latin typeface="Arial" pitchFamily="34" charset="0"/>
                <a:cs typeface="Arial" pitchFamily="34" charset="0"/>
              </a:rPr>
              <a:t>ХУБСУГУЛ</a:t>
            </a:r>
            <a:r>
              <a:rPr lang="mn-MN" sz="48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D:\LOOGOO\logo-n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152400"/>
            <a:ext cx="14478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447800" y="4572000"/>
            <a:ext cx="6222405" cy="127205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mn-MN" dirty="0" smtClean="0">
                <a:latin typeface="Arial" pitchFamily="34" charset="0"/>
                <a:cs typeface="Arial" pitchFamily="34" charset="0"/>
              </a:rPr>
              <a:t>Директор адмнинистрации парка,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mn-MN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 err="1" smtClean="0">
                <a:latin typeface="Arial" pitchFamily="34" charset="0"/>
                <a:cs typeface="Arial" pitchFamily="34" charset="0"/>
              </a:rPr>
              <a:t>Д</a:t>
            </a:r>
            <a:r>
              <a:rPr lang="mn-MN" dirty="0" smtClean="0">
                <a:latin typeface="Arial" pitchFamily="34" charset="0"/>
                <a:cs typeface="Arial" pitchFamily="34" charset="0"/>
              </a:rPr>
              <a:t>окторант Монгольского Государственного Университета, Старший государственный инспектор Л.Даваабаяр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663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001000" cy="715962"/>
          </a:xfrm>
        </p:spPr>
        <p:txBody>
          <a:bodyPr/>
          <a:lstStyle/>
          <a:p>
            <a:pPr algn="ctr"/>
            <a:r>
              <a:rPr lang="mn-MN" sz="3200" dirty="0" smtClean="0">
                <a:latin typeface="Arial" pitchFamily="34" charset="0"/>
                <a:cs typeface="Arial" pitchFamily="34" charset="0"/>
              </a:rPr>
              <a:t>НАЦИОНАЛЬНЫЙ ПАРК ХУБСУГУЛ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61904553"/>
              </p:ext>
            </p:extLst>
          </p:nvPr>
        </p:nvGraphicFramePr>
        <p:xfrm>
          <a:off x="533400" y="1143000"/>
          <a:ext cx="7772400" cy="2651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1828800"/>
                <a:gridCol w="1295400"/>
                <a:gridCol w="1752600"/>
                <a:gridCol w="2438400"/>
              </a:tblGrid>
              <a:tr h="480409">
                <a:tc>
                  <a:txBody>
                    <a:bodyPr/>
                    <a:lstStyle/>
                    <a:p>
                      <a:r>
                        <a:rPr lang="mn-MN" dirty="0" smtClean="0"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mn-MN" dirty="0" smtClean="0">
                          <a:latin typeface="Arial" pitchFamily="34" charset="0"/>
                          <a:cs typeface="Arial" pitchFamily="34" charset="0"/>
                        </a:rPr>
                        <a:t>Название 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mn-MN" dirty="0" smtClean="0">
                          <a:latin typeface="Arial" pitchFamily="34" charset="0"/>
                          <a:cs typeface="Arial" pitchFamily="34" charset="0"/>
                        </a:rPr>
                        <a:t>Площадь га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mn-MN" dirty="0" smtClean="0"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r>
                        <a:rPr lang="mn-MN" baseline="0" dirty="0" smtClean="0">
                          <a:latin typeface="Arial" pitchFamily="34" charset="0"/>
                          <a:cs typeface="Arial" pitchFamily="34" charset="0"/>
                        </a:rPr>
                        <a:t> взятия под охрану</a:t>
                      </a:r>
                      <a:r>
                        <a:rPr lang="mn-MN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mn-MN" dirty="0" smtClean="0">
                          <a:latin typeface="Arial" pitchFamily="34" charset="0"/>
                          <a:cs typeface="Arial" pitchFamily="34" charset="0"/>
                        </a:rPr>
                        <a:t>Территоррии сомонов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1653191">
                <a:tc>
                  <a:txBody>
                    <a:bodyPr/>
                    <a:lstStyle/>
                    <a:p>
                      <a:r>
                        <a:rPr lang="mn-MN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mn-MN" dirty="0" smtClean="0">
                          <a:latin typeface="Arial" pitchFamily="34" charset="0"/>
                          <a:cs typeface="Arial" pitchFamily="34" charset="0"/>
                        </a:rPr>
                        <a:t>Национальный парк Хубсугул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mn-MN" dirty="0" smtClean="0">
                          <a:latin typeface="Arial" pitchFamily="34" charset="0"/>
                          <a:cs typeface="Arial" pitchFamily="34" charset="0"/>
                        </a:rPr>
                        <a:t>1,175,602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mn-MN" dirty="0" smtClean="0">
                          <a:latin typeface="Arial" pitchFamily="34" charset="0"/>
                          <a:cs typeface="Arial" pitchFamily="34" charset="0"/>
                        </a:rPr>
                        <a:t>1992 –</a:t>
                      </a:r>
                      <a:r>
                        <a:rPr lang="mn-MN" baseline="0" dirty="0" smtClean="0">
                          <a:latin typeface="Arial" pitchFamily="34" charset="0"/>
                          <a:cs typeface="Arial" pitchFamily="34" charset="0"/>
                        </a:rPr>
                        <a:t>11 указ НХМ</a:t>
                      </a:r>
                      <a:r>
                        <a:rPr lang="mn-MN" dirty="0" smtClean="0">
                          <a:latin typeface="Arial" pitchFamily="34" charset="0"/>
                          <a:cs typeface="Arial" pitchFamily="34" charset="0"/>
                        </a:rPr>
                        <a:t>, 2011 –18 указ НХМ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mn-MN" dirty="0" smtClean="0">
                          <a:latin typeface="Arial" pitchFamily="34" charset="0"/>
                          <a:cs typeface="Arial" pitchFamily="34" charset="0"/>
                        </a:rPr>
                        <a:t>Территории сомонов Алаг-Эрдэнэ, Ханх, Чандмань-Ундор, Саган-Ур</a:t>
                      </a:r>
                      <a:r>
                        <a:rPr lang="mn-MN" baseline="0" dirty="0" smtClean="0">
                          <a:latin typeface="Arial" pitchFamily="34" charset="0"/>
                          <a:cs typeface="Arial" pitchFamily="34" charset="0"/>
                        </a:rPr>
                        <a:t> и Рэнчинлхүмбэ</a:t>
                      </a:r>
                      <a:r>
                        <a:rPr lang="mn-MN" dirty="0" smtClean="0">
                          <a:latin typeface="Arial" pitchFamily="34" charset="0"/>
                          <a:cs typeface="Arial" pitchFamily="34" charset="0"/>
                        </a:rPr>
                        <a:t> Хубсугульского аймака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971800"/>
            <a:ext cx="4728970" cy="3314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959488"/>
            <a:ext cx="4296063" cy="286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4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>
                <a:latin typeface="Arial" pitchFamily="34" charset="0"/>
                <a:cs typeface="Arial" pitchFamily="34" charset="0"/>
              </a:rPr>
              <a:t>Хөвсгөлийн УТХГ-ын тухай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511966101"/>
              </p:ext>
            </p:extLst>
          </p:nvPr>
        </p:nvGraphicFramePr>
        <p:xfrm>
          <a:off x="457200" y="838200"/>
          <a:ext cx="7620000" cy="1554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/>
                <a:gridCol w="2286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mn-MN" dirty="0" smtClean="0"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mn-MN" dirty="0" smtClean="0">
                          <a:latin typeface="Arial" pitchFamily="34" charset="0"/>
                          <a:cs typeface="Arial" pitchFamily="34" charset="0"/>
                        </a:rPr>
                        <a:t>Название 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mn-MN" dirty="0" smtClean="0">
                          <a:latin typeface="Arial" pitchFamily="34" charset="0"/>
                          <a:cs typeface="Arial" pitchFamily="34" charset="0"/>
                        </a:rPr>
                        <a:t>Площадь га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mn-MN" dirty="0" smtClean="0"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r>
                        <a:rPr lang="mn-MN" baseline="0" dirty="0" smtClean="0">
                          <a:latin typeface="Arial" pitchFamily="34" charset="0"/>
                          <a:cs typeface="Arial" pitchFamily="34" charset="0"/>
                        </a:rPr>
                        <a:t> взятия под охрану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dirty="0" smtClean="0">
                          <a:latin typeface="Arial" pitchFamily="34" charset="0"/>
                          <a:cs typeface="Arial" pitchFamily="34" charset="0"/>
                        </a:rPr>
                        <a:t>Территоррии сомонов</a:t>
                      </a:r>
                      <a:endParaRPr lang="en-US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mn-MN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mn-MN" dirty="0" smtClean="0">
                          <a:latin typeface="Arial" pitchFamily="34" charset="0"/>
                          <a:cs typeface="Arial" pitchFamily="34" charset="0"/>
                        </a:rPr>
                        <a:t>Даяндэрхи</a:t>
                      </a:r>
                      <a:r>
                        <a:rPr lang="mn-MN" baseline="0" dirty="0" smtClean="0">
                          <a:latin typeface="Arial" pitchFamily="34" charset="0"/>
                          <a:cs typeface="Arial" pitchFamily="34" charset="0"/>
                        </a:rPr>
                        <a:t> памятник природы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mn-MN" dirty="0" smtClean="0">
                          <a:latin typeface="Arial" pitchFamily="34" charset="0"/>
                          <a:cs typeface="Arial" pitchFamily="34" charset="0"/>
                        </a:rPr>
                        <a:t>31,303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mn-MN" dirty="0" smtClean="0">
                          <a:latin typeface="Arial" pitchFamily="34" charset="0"/>
                          <a:cs typeface="Arial" pitchFamily="34" charset="0"/>
                        </a:rPr>
                        <a:t>2006</a:t>
                      </a:r>
                      <a:r>
                        <a:rPr lang="mn-MN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mn-MN" dirty="0" smtClean="0">
                          <a:latin typeface="Arial" pitchFamily="34" charset="0"/>
                          <a:cs typeface="Arial" pitchFamily="34" charset="0"/>
                        </a:rPr>
                        <a:t>-26</a:t>
                      </a:r>
                      <a:r>
                        <a:rPr lang="mn-MN" baseline="0" dirty="0" smtClean="0">
                          <a:latin typeface="Arial" pitchFamily="34" charset="0"/>
                          <a:cs typeface="Arial" pitchFamily="34" charset="0"/>
                        </a:rPr>
                        <a:t> указ НХМ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mn-MN" dirty="0" smtClean="0">
                          <a:latin typeface="Arial" pitchFamily="34" charset="0"/>
                          <a:cs typeface="Arial" pitchFamily="34" charset="0"/>
                        </a:rPr>
                        <a:t>Цагаан-Үүр</a:t>
                      </a:r>
                      <a:r>
                        <a:rPr lang="mn-MN" baseline="0" dirty="0" smtClean="0">
                          <a:latin typeface="Arial" pitchFamily="34" charset="0"/>
                          <a:cs typeface="Arial" pitchFamily="34" charset="0"/>
                        </a:rPr>
                        <a:t> сум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67000"/>
            <a:ext cx="4552949" cy="34147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48012"/>
            <a:ext cx="39116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9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4495800" cy="5029200"/>
          </a:xfrm>
        </p:spPr>
        <p:txBody>
          <a:bodyPr/>
          <a:lstStyle/>
          <a:p>
            <a:pPr algn="just"/>
            <a:r>
              <a:rPr lang="mn-MN" sz="2800" dirty="0" smtClean="0">
                <a:latin typeface="Arial" pitchFamily="34" charset="0"/>
                <a:cs typeface="Arial" pitchFamily="34" charset="0"/>
              </a:rPr>
              <a:t>Под нашу администрацию входит Национальный парк Хубсугул и Памятник природы Даяндэрхи с общей площадью в</a:t>
            </a:r>
            <a:br>
              <a:rPr lang="mn-MN" sz="2800" dirty="0" smtClean="0">
                <a:latin typeface="Arial" pitchFamily="34" charset="0"/>
                <a:cs typeface="Arial" pitchFamily="34" charset="0"/>
              </a:rPr>
            </a:br>
            <a:r>
              <a:rPr lang="mn-MN" sz="2800" dirty="0">
                <a:latin typeface="Arial" pitchFamily="34" charset="0"/>
                <a:cs typeface="Arial" pitchFamily="34" charset="0"/>
              </a:rPr>
              <a:t>1</a:t>
            </a:r>
            <a:r>
              <a:rPr lang="mn-MN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mn-MN" sz="2800" dirty="0">
                <a:latin typeface="Arial" pitchFamily="34" charset="0"/>
                <a:cs typeface="Arial" pitchFamily="34" charset="0"/>
              </a:rPr>
              <a:t>206 905 </a:t>
            </a:r>
            <a:r>
              <a:rPr lang="mn-MN" sz="2800" dirty="0" smtClean="0">
                <a:latin typeface="Arial" pitchFamily="34" charset="0"/>
                <a:cs typeface="Arial" pitchFamily="34" charset="0"/>
              </a:rPr>
              <a:t>га.</a:t>
            </a:r>
            <a:endParaRPr lang="en-US" sz="2800" dirty="0"/>
          </a:p>
        </p:txBody>
      </p:sp>
      <p:pic>
        <p:nvPicPr>
          <p:cNvPr id="9" name="Picture 8" descr="D:\2014 on\duu zurag\IMG.jpg"/>
          <p:cNvPicPr/>
          <p:nvPr/>
        </p:nvPicPr>
        <p:blipFill>
          <a:blip r:embed="rId2" cstate="print"/>
          <a:srcRect l="6166" r="2885"/>
          <a:stretch>
            <a:fillRect/>
          </a:stretch>
        </p:blipFill>
        <p:spPr bwMode="auto">
          <a:xfrm>
            <a:off x="152400" y="76200"/>
            <a:ext cx="44958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113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868362"/>
          </a:xfrm>
        </p:spPr>
        <p:txBody>
          <a:bodyPr/>
          <a:lstStyle/>
          <a:p>
            <a:pPr algn="ctr"/>
            <a:r>
              <a:rPr lang="mn-MN" sz="2800" dirty="0" smtClean="0">
                <a:latin typeface="Arial" pitchFamily="34" charset="0"/>
                <a:cs typeface="Arial" pitchFamily="34" charset="0"/>
              </a:rPr>
              <a:t>В администрации работает 33 человек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Screen Shot 2016-10-04 at 2.54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90600"/>
            <a:ext cx="5588000" cy="5688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259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772400" cy="1219200"/>
          </a:xfrm>
        </p:spPr>
        <p:txBody>
          <a:bodyPr/>
          <a:lstStyle/>
          <a:p>
            <a:pPr marL="0" indent="0" algn="just">
              <a:buNone/>
            </a:pPr>
            <a:r>
              <a:rPr lang="mn-MN" sz="3600" dirty="0" smtClean="0">
                <a:latin typeface="Arial" pitchFamily="34" charset="0"/>
                <a:cs typeface="Arial" pitchFamily="34" charset="0"/>
              </a:rPr>
              <a:t>Основные направления работы</a:t>
            </a:r>
            <a:r>
              <a:rPr lang="mn-MN" dirty="0" smtClean="0"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62000" y="2514600"/>
            <a:ext cx="8077200" cy="3505200"/>
          </a:xfrm>
        </p:spPr>
        <p:txBody>
          <a:bodyPr/>
          <a:lstStyle/>
          <a:p>
            <a:r>
              <a:rPr lang="mn-MN" sz="2800" dirty="0" smtClean="0">
                <a:latin typeface="Arial" pitchFamily="34" charset="0"/>
                <a:cs typeface="Arial" pitchFamily="34" charset="0"/>
              </a:rPr>
              <a:t> Охрана природы, мониторинг</a:t>
            </a:r>
          </a:p>
          <a:p>
            <a:r>
              <a:rPr lang="mn-MN" sz="2800" dirty="0" smtClean="0">
                <a:latin typeface="Arial" pitchFamily="34" charset="0"/>
                <a:cs typeface="Arial" pitchFamily="34" charset="0"/>
              </a:rPr>
              <a:t> Природные ресурсы, прилежащие районы</a:t>
            </a:r>
          </a:p>
          <a:p>
            <a:r>
              <a:rPr lang="mn-MN" sz="2800" dirty="0" smtClean="0">
                <a:latin typeface="Arial" pitchFamily="34" charset="0"/>
                <a:cs typeface="Arial" pitchFamily="34" charset="0"/>
              </a:rPr>
              <a:t> Туризм, земельные ресурсы</a:t>
            </a:r>
          </a:p>
          <a:p>
            <a:r>
              <a:rPr lang="mn-MN" sz="2800" dirty="0" smtClean="0">
                <a:latin typeface="Arial" pitchFamily="34" charset="0"/>
                <a:cs typeface="Arial" pitchFamily="34" charset="0"/>
              </a:rPr>
              <a:t> Исследования, информация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27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715962"/>
          </a:xfrm>
        </p:spPr>
        <p:txBody>
          <a:bodyPr/>
          <a:lstStyle/>
          <a:p>
            <a:pPr marL="0" indent="0" algn="ctr">
              <a:buNone/>
            </a:pPr>
            <a:r>
              <a:rPr lang="mn-MN" sz="4000" dirty="0" smtClean="0">
                <a:latin typeface="Arial" pitchFamily="34" charset="0"/>
                <a:cs typeface="Arial" pitchFamily="34" charset="0"/>
              </a:rPr>
              <a:t>Биологическое разнообразие 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D:\Netees tatsan zuragnuud\13090218_1178182542244782_2067183435_n (1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8930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667" y="2167529"/>
            <a:ext cx="2540772" cy="1905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439" y="2167529"/>
            <a:ext cx="2540270" cy="18208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073108"/>
            <a:ext cx="2915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Дикий северный олень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407310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Лось</a:t>
            </a:r>
            <a:r>
              <a:rPr lang="mn-MN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800" y="5019097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Хүрэн баавгай</a:t>
            </a:r>
            <a:endParaRPr lang="en-US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598" y="4610153"/>
            <a:ext cx="2553050" cy="17824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1143000"/>
            <a:ext cx="7961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dirty="0" smtClean="0">
                <a:latin typeface="Arial" pitchFamily="34" charset="0"/>
                <a:cs typeface="Arial" pitchFamily="34" charset="0"/>
              </a:rPr>
              <a:t>В парке проживает 68 видов млекопитающихся, 286 видов птиц, 9 видов рыб, 69 видов планктона, 200 видов донных организмов, 750 </a:t>
            </a:r>
            <a:r>
              <a:rPr lang="mn-MN" dirty="0">
                <a:latin typeface="Arial" pitchFamily="34" charset="0"/>
                <a:cs typeface="Arial" pitchFamily="34" charset="0"/>
              </a:rPr>
              <a:t>видов </a:t>
            </a:r>
            <a:r>
              <a:rPr lang="mn-MN" dirty="0" smtClean="0">
                <a:latin typeface="Arial" pitchFamily="34" charset="0"/>
                <a:cs typeface="Arial" pitchFamily="34" charset="0"/>
              </a:rPr>
              <a:t>растений из 69 семейств и </a:t>
            </a:r>
            <a:r>
              <a:rPr lang="mn-MN" dirty="0">
                <a:latin typeface="Arial" pitchFamily="34" charset="0"/>
                <a:cs typeface="Arial" pitchFamily="34" charset="0"/>
              </a:rPr>
              <a:t>262 </a:t>
            </a:r>
            <a:r>
              <a:rPr lang="mn-MN" dirty="0" smtClean="0">
                <a:latin typeface="Arial" pitchFamily="34" charset="0"/>
                <a:cs typeface="Arial" pitchFamily="34" charset="0"/>
              </a:rPr>
              <a:t>родов.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01508" y="6420503"/>
            <a:ext cx="201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Алтайский улар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39" y="4573977"/>
            <a:ext cx="2704118" cy="184652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07994" y="6420503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Тетерев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437" y="4601842"/>
            <a:ext cx="2475757" cy="179079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96000" y="6400800"/>
            <a:ext cx="2523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Орлан белохвост</a:t>
            </a:r>
            <a:endParaRPr lang="en-US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86922" y="4031569"/>
            <a:ext cx="2142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Медведь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41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43" y="832757"/>
            <a:ext cx="3429000" cy="22860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17714"/>
            <a:ext cx="2362200" cy="34977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3400" y="3711246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dirty="0" smtClean="0">
                <a:latin typeface="Arial" pitchFamily="34" charset="0"/>
                <a:cs typeface="Arial" pitchFamily="34" charset="0"/>
              </a:rPr>
              <a:t>Соссюрея красноборова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1800" y="3711246"/>
            <a:ext cx="2091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dirty="0" smtClean="0">
                <a:latin typeface="Arial" pitchFamily="34" charset="0"/>
                <a:cs typeface="Arial" pitchFamily="34" charset="0"/>
              </a:rPr>
              <a:t>Алтайский дикий лук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7"/>
          <a:stretch/>
        </p:blipFill>
        <p:spPr>
          <a:xfrm>
            <a:off x="5562599" y="217714"/>
            <a:ext cx="2636831" cy="34935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35179" y="3711246"/>
            <a:ext cx="2091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dirty="0" smtClean="0">
                <a:latin typeface="Arial" pitchFamily="34" charset="0"/>
                <a:cs typeface="Arial" pitchFamily="34" charset="0"/>
              </a:rPr>
              <a:t>Купальница азиатская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6476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544153"/>
            <a:ext cx="8001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mn-MN" sz="3600" dirty="0" smtClean="0">
                <a:latin typeface="Arial" pitchFamily="34" charset="0"/>
                <a:cs typeface="Arial" pitchFamily="34" charset="0"/>
              </a:rPr>
              <a:t>Работа с местным населением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"/>
            <a:ext cx="4114800" cy="30861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2400"/>
            <a:ext cx="4064000" cy="3048000"/>
          </a:xfrm>
          <a:prstGeom prst="rect">
            <a:avLst/>
          </a:prstGeom>
        </p:spPr>
      </p:pic>
      <p:pic>
        <p:nvPicPr>
          <p:cNvPr id="6" name="Picture Placeholder 6" descr="D:\Picture\SAM_0263.JPG"/>
          <p:cNvPicPr>
            <a:picLocks/>
          </p:cNvPicPr>
          <p:nvPr/>
        </p:nvPicPr>
        <p:blipFill>
          <a:blip r:embed="rId4" cstate="print"/>
          <a:srcRect l="5942" r="5942"/>
          <a:stretch>
            <a:fillRect/>
          </a:stretch>
        </p:blipFill>
        <p:spPr bwMode="auto">
          <a:xfrm>
            <a:off x="1219200" y="3015343"/>
            <a:ext cx="3429000" cy="249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mi\zurag\IMG_1202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76800" y="2792233"/>
            <a:ext cx="3276600" cy="2719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831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5845629"/>
            <a:ext cx="6324600" cy="816429"/>
          </a:xfrm>
        </p:spPr>
        <p:txBody>
          <a:bodyPr/>
          <a:lstStyle/>
          <a:p>
            <a:pPr marL="0" indent="0" algn="ctr">
              <a:buNone/>
            </a:pPr>
            <a:r>
              <a:rPr lang="mn-MN" dirty="0" smtClean="0"/>
              <a:t>Туризм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8600"/>
            <a:ext cx="4114800" cy="308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" y="228599"/>
            <a:ext cx="4223657" cy="3167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971800"/>
            <a:ext cx="3911599" cy="293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2950028"/>
            <a:ext cx="4093028" cy="30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5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3" y="3581400"/>
            <a:ext cx="4334933" cy="243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089" y="4800600"/>
            <a:ext cx="5140911" cy="1143000"/>
          </a:xfrm>
        </p:spPr>
        <p:txBody>
          <a:bodyPr/>
          <a:lstStyle/>
          <a:p>
            <a:pPr marL="0" indent="0">
              <a:buNone/>
            </a:pPr>
            <a:r>
              <a:rPr lang="mn-MN" sz="4000" dirty="0" smtClean="0">
                <a:latin typeface="Arial" pitchFamily="34" charset="0"/>
                <a:cs typeface="Arial" pitchFamily="34" charset="0"/>
              </a:rPr>
              <a:t>Патрулирование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4572000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286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5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90600" y="1600200"/>
            <a:ext cx="7620000" cy="4343400"/>
          </a:xfrm>
        </p:spPr>
        <p:txBody>
          <a:bodyPr>
            <a:normAutofit/>
          </a:bodyPr>
          <a:lstStyle/>
          <a:p>
            <a:pPr algn="just"/>
            <a:r>
              <a:rPr lang="mn-MN" sz="3200" dirty="0" smtClean="0">
                <a:latin typeface="Arial" pitchFamily="34" charset="0"/>
                <a:cs typeface="Arial" pitchFamily="34" charset="0"/>
              </a:rPr>
              <a:t>С древних времён монголы преклоняясь перед природой и её красотой, отводили целые местности и виды редких животных под особую охрану.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5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5257800"/>
            <a:ext cx="7772400" cy="1219200"/>
          </a:xfrm>
        </p:spPr>
        <p:txBody>
          <a:bodyPr/>
          <a:lstStyle/>
          <a:p>
            <a:pPr marL="0" indent="0" algn="ctr">
              <a:buNone/>
            </a:pPr>
            <a:r>
              <a:rPr lang="mn-MN" sz="3600" dirty="0" smtClean="0">
                <a:latin typeface="Arial" pitchFamily="34" charset="0"/>
                <a:cs typeface="Arial" pitchFamily="34" charset="0"/>
              </a:rPr>
              <a:t>Исследования, мониторинг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Users\user\Desktop\212PHOTO\SAM_065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011"/>
            <a:ext cx="2819400" cy="1981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2514600"/>
            <a:ext cx="2971800" cy="2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:\pictures\zurag\PIC_89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809" y="206239"/>
            <a:ext cx="3523179" cy="198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37" y="2514600"/>
            <a:ext cx="3472543" cy="2308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5354"/>
            <a:ext cx="3048000" cy="202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8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457200"/>
            <a:ext cx="5410200" cy="685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mn-MN" sz="3500" dirty="0" smtClean="0">
                <a:latin typeface="Arial" pitchFamily="34" charset="0"/>
                <a:cs typeface="Arial" pitchFamily="34" charset="0"/>
              </a:rPr>
              <a:t> Сотрудничество </a:t>
            </a:r>
            <a:endParaRPr lang="en-US" sz="3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838200" y="1371600"/>
            <a:ext cx="3962400" cy="2057400"/>
          </a:xfrm>
          <a:prstGeom prst="rect">
            <a:avLst/>
          </a:prstGeom>
        </p:spPr>
        <p:txBody>
          <a:bodyPr vert="horz" lIns="45720" tIns="45720" rIns="45720" bIns="45720" anchor="b">
            <a:normAutofit fontScale="97500"/>
          </a:bodyPr>
          <a:lstStyle/>
          <a:p>
            <a:pPr algn="ctr"/>
            <a:r>
              <a:rPr lang="mn-MN" sz="2400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С 2002 года сотрудничаем с Тункинским Национальным парком. Обмениваемся опытом по всем направлениям.</a:t>
            </a:r>
            <a:endParaRPr lang="en-US" sz="2400" dirty="0" smtClean="0">
              <a:solidFill>
                <a:srgbClr val="009999"/>
              </a:solidFill>
              <a:latin typeface="Arial" pitchFamily="34" charset="0"/>
              <a:cs typeface="Arial" pitchFamily="34" charset="0"/>
            </a:endParaRPr>
          </a:p>
          <a:p>
            <a:pPr lvl="0"/>
            <a:endParaRPr lang="en-US" sz="2400" dirty="0">
              <a:solidFill>
                <a:srgbClr val="0099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Placeholder 5" descr="IMG_0620.JPG"/>
          <p:cNvPicPr>
            <a:picLocks noGrp="1"/>
          </p:cNvPicPr>
          <p:nvPr>
            <p:ph type="pic" idx="1"/>
          </p:nvPr>
        </p:nvPicPr>
        <p:blipFill>
          <a:blip r:embed="rId2" cstate="print"/>
          <a:srcRect l="5899" r="5899"/>
          <a:stretch>
            <a:fillRect/>
          </a:stretch>
        </p:blipFill>
        <p:spPr>
          <a:xfrm>
            <a:off x="4724400" y="1143000"/>
            <a:ext cx="4114800" cy="312780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BE08-8AF2-4D0E-B607-AF2E21AF9659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122" name="Picture 2" descr="D:\pictures\zurag\stand zurag\DSC013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76600"/>
            <a:ext cx="44958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62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3810000" cy="255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81400"/>
            <a:ext cx="3733800" cy="2788682"/>
          </a:xfrm>
          <a:prstGeom prst="rect">
            <a:avLst/>
          </a:prstGeom>
        </p:spPr>
      </p:pic>
      <p:pic>
        <p:nvPicPr>
          <p:cNvPr id="7172" name="Picture 4" descr="C:\Users\Cool\Desktop\IMG_09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15686"/>
            <a:ext cx="4495800" cy="337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Cool\Desktop\IMG_08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52800"/>
            <a:ext cx="4022914" cy="301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71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429001"/>
            <a:ext cx="4267200" cy="3200400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29000"/>
            <a:ext cx="4267200" cy="3200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54000"/>
            <a:ext cx="47625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14400" y="1447800"/>
            <a:ext cx="7162800" cy="2895600"/>
          </a:xfrm>
        </p:spPr>
        <p:txBody>
          <a:bodyPr/>
          <a:lstStyle/>
          <a:p>
            <a:pPr algn="ctr"/>
            <a:r>
              <a:rPr lang="mn-MN" dirty="0" smtClean="0">
                <a:latin typeface="Arial" pitchFamily="34" charset="0"/>
                <a:cs typeface="Arial" pitchFamily="34" charset="0"/>
              </a:rPr>
              <a:t>Спасибо за внимание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!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04800"/>
            <a:ext cx="7696200" cy="1219200"/>
          </a:xfrm>
        </p:spPr>
        <p:txBody>
          <a:bodyPr/>
          <a:lstStyle/>
          <a:p>
            <a:pPr algn="ctr"/>
            <a:r>
              <a:rPr lang="mn-MN" sz="4000" dirty="0" smtClean="0">
                <a:latin typeface="Arial" pitchFamily="34" charset="0"/>
                <a:cs typeface="Arial" pitchFamily="34" charset="0"/>
              </a:rPr>
              <a:t>Правовой статус Национального Парка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828800"/>
            <a:ext cx="8305800" cy="3352800"/>
          </a:xfrm>
        </p:spPr>
        <p:txBody>
          <a:bodyPr>
            <a:noAutofit/>
          </a:bodyPr>
          <a:lstStyle/>
          <a:p>
            <a:pPr algn="just"/>
            <a:r>
              <a:rPr lang="mn-MN" sz="2400" dirty="0" smtClean="0">
                <a:latin typeface="Arial" pitchFamily="34" charset="0"/>
                <a:cs typeface="Arial" pitchFamily="34" charset="0"/>
              </a:rPr>
              <a:t>В связи с тем что в 1991 году была принята новая конституция Монголии, все сопутсвующие законы были пересмотрены.</a:t>
            </a:r>
          </a:p>
          <a:p>
            <a:pPr lvl="1" algn="just">
              <a:buFont typeface="Wingdings" pitchFamily="2" charset="2"/>
              <a:buChar char="ü"/>
            </a:pPr>
            <a:r>
              <a:rPr lang="mn-MN" sz="2400" dirty="0" smtClean="0">
                <a:latin typeface="Arial" pitchFamily="34" charset="0"/>
                <a:cs typeface="Arial" pitchFamily="34" charset="0"/>
              </a:rPr>
              <a:t> Закон по охране природы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mn-MN" sz="2400" dirty="0" smtClean="0">
                <a:latin typeface="Arial" pitchFamily="34" charset="0"/>
                <a:cs typeface="Arial" pitchFamily="34" charset="0"/>
              </a:rPr>
              <a:t> 1992 </a:t>
            </a:r>
          </a:p>
          <a:p>
            <a:pPr lvl="1" algn="just">
              <a:buFont typeface="Wingdings" pitchFamily="2" charset="2"/>
              <a:buChar char="ü"/>
            </a:pPr>
            <a:r>
              <a:rPr lang="mn-MN" sz="2400" dirty="0" smtClean="0">
                <a:latin typeface="Arial" pitchFamily="34" charset="0"/>
                <a:cs typeface="Arial" pitchFamily="34" charset="0"/>
              </a:rPr>
              <a:t>Закон по особо охраняемым территориям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mn-MN" sz="2400" dirty="0" smtClean="0">
                <a:latin typeface="Arial" pitchFamily="34" charset="0"/>
                <a:cs typeface="Arial" pitchFamily="34" charset="0"/>
              </a:rPr>
              <a:t> 1994 </a:t>
            </a:r>
          </a:p>
          <a:p>
            <a:pPr lvl="1" algn="just">
              <a:buFont typeface="Wingdings" pitchFamily="2" charset="2"/>
              <a:buChar char="ü"/>
            </a:pPr>
            <a:r>
              <a:rPr lang="mn-MN" sz="2400" dirty="0" smtClean="0">
                <a:latin typeface="Arial" pitchFamily="34" charset="0"/>
                <a:cs typeface="Arial" pitchFamily="34" charset="0"/>
              </a:rPr>
              <a:t>Закон по прилежащим районам особо орханяемых территории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mn-MN" sz="2400" dirty="0" smtClean="0">
                <a:latin typeface="Arial" pitchFamily="34" charset="0"/>
                <a:cs typeface="Arial" pitchFamily="34" charset="0"/>
              </a:rPr>
              <a:t> 1997 </a:t>
            </a:r>
          </a:p>
          <a:p>
            <a:pPr lvl="1" algn="just">
              <a:buFont typeface="Wingdings" pitchFamily="2" charset="2"/>
              <a:buChar char="ü"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09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792162"/>
          </a:xfrm>
        </p:spPr>
        <p:txBody>
          <a:bodyPr/>
          <a:lstStyle/>
          <a:p>
            <a:pPr marL="0" indent="0" algn="ctr">
              <a:buNone/>
            </a:pPr>
            <a:r>
              <a:rPr lang="mn-MN" sz="2800" dirty="0" smtClean="0">
                <a:latin typeface="Arial" pitchFamily="34" charset="0"/>
                <a:cs typeface="Arial" pitchFamily="34" charset="0"/>
              </a:rPr>
              <a:t>Особо охраняемые территории Монголии 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371600"/>
            <a:ext cx="8305800" cy="4724400"/>
          </a:xfrm>
        </p:spPr>
        <p:txBody>
          <a:bodyPr>
            <a:normAutofit/>
          </a:bodyPr>
          <a:lstStyle/>
          <a:p>
            <a:pPr algn="just"/>
            <a:r>
              <a:rPr lang="mn-MN" sz="2400" dirty="0" smtClean="0">
                <a:latin typeface="Arial" pitchFamily="34" charset="0"/>
                <a:cs typeface="Arial" pitchFamily="34" charset="0"/>
              </a:rPr>
              <a:t>Согласно закону по особо охраняемым местам 1994 года есть 4 категории охраны. На данный момент 17,4% общей территории (27,2  млн гектаров) Монголии находится под государственной охраной  с общей численностью в 99 субъектов.</a:t>
            </a:r>
          </a:p>
          <a:p>
            <a:pPr marL="45720" indent="0" algn="just">
              <a:buNone/>
            </a:pPr>
            <a:endParaRPr lang="mn-MN" dirty="0">
              <a:latin typeface="Arial" pitchFamily="34" charset="0"/>
              <a:cs typeface="Arial" pitchFamily="34" charset="0"/>
            </a:endParaRPr>
          </a:p>
          <a:p>
            <a:pPr lvl="2" algn="just">
              <a:buFont typeface="Wingdings" pitchFamily="2" charset="2"/>
              <a:buChar char="ü"/>
            </a:pPr>
            <a:r>
              <a:rPr lang="mn-MN" sz="2000" dirty="0" smtClean="0">
                <a:latin typeface="Arial" pitchFamily="34" charset="0"/>
                <a:cs typeface="Arial" pitchFamily="34" charset="0"/>
              </a:rPr>
              <a:t>Национальные парки -20</a:t>
            </a:r>
          </a:p>
          <a:p>
            <a:pPr lvl="2" algn="just">
              <a:buFont typeface="Wingdings" pitchFamily="2" charset="2"/>
              <a:buChar char="ü"/>
            </a:pPr>
            <a:r>
              <a:rPr lang="mn-MN" sz="2000" dirty="0" smtClean="0">
                <a:latin typeface="Arial" pitchFamily="34" charset="0"/>
                <a:cs typeface="Arial" pitchFamily="34" charset="0"/>
              </a:rPr>
              <a:t>Заповедники -32</a:t>
            </a:r>
          </a:p>
          <a:p>
            <a:pPr lvl="2" algn="just">
              <a:buFont typeface="Wingdings" pitchFamily="2" charset="2"/>
              <a:buChar char="ü"/>
            </a:pPr>
            <a:r>
              <a:rPr lang="mn-MN" sz="2000" dirty="0" smtClean="0">
                <a:latin typeface="Arial" pitchFamily="34" charset="0"/>
                <a:cs typeface="Arial" pitchFamily="34" charset="0"/>
              </a:rPr>
              <a:t>Памятники природы -34</a:t>
            </a:r>
          </a:p>
          <a:p>
            <a:pPr lvl="2" algn="just">
              <a:buFont typeface="Wingdings" pitchFamily="2" charset="2"/>
              <a:buChar char="ü"/>
            </a:pPr>
            <a:r>
              <a:rPr lang="mn-MN" sz="2000" dirty="0" smtClean="0">
                <a:latin typeface="Arial" pitchFamily="34" charset="0"/>
                <a:cs typeface="Arial" pitchFamily="34" charset="0"/>
              </a:rPr>
              <a:t>Природные резерваты -13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32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7543800" cy="1447800"/>
          </a:xfrm>
        </p:spPr>
        <p:txBody>
          <a:bodyPr/>
          <a:lstStyle/>
          <a:p>
            <a:pPr algn="just"/>
            <a:r>
              <a:rPr lang="mn-MN" sz="2800" dirty="0" smtClean="0">
                <a:latin typeface="Arial" pitchFamily="34" charset="0"/>
                <a:cs typeface="Arial" pitchFamily="34" charset="0"/>
              </a:rPr>
              <a:t>Особо охраняемые природные территории занимают 17,4% Монголии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560637861"/>
              </p:ext>
            </p:extLst>
          </p:nvPr>
        </p:nvGraphicFramePr>
        <p:xfrm>
          <a:off x="762000" y="1752600"/>
          <a:ext cx="76962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6185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" t="882" r="1464" b="4937"/>
          <a:stretch/>
        </p:blipFill>
        <p:spPr>
          <a:xfrm>
            <a:off x="381000" y="762000"/>
            <a:ext cx="8447314" cy="5812971"/>
          </a:xfrm>
        </p:spPr>
      </p:pic>
      <p:sp>
        <p:nvSpPr>
          <p:cNvPr id="2" name="TextBox 1"/>
          <p:cNvSpPr txBox="1"/>
          <p:nvPr/>
        </p:nvSpPr>
        <p:spPr>
          <a:xfrm>
            <a:off x="1066800" y="304800"/>
            <a:ext cx="737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КАРТА ОСОБО ОХРАНЯЕМЫХ ПРИРОДНЫХ ТЕРРИТОРИИ МОНГОЛИИ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6248400" cy="1219200"/>
          </a:xfrm>
        </p:spPr>
        <p:txBody>
          <a:bodyPr/>
          <a:lstStyle/>
          <a:p>
            <a:pPr marL="0" indent="0" algn="just">
              <a:buNone/>
            </a:pPr>
            <a:r>
              <a:rPr lang="mn-MN" sz="4000" dirty="0" smtClean="0">
                <a:latin typeface="Arial" pitchFamily="34" charset="0"/>
                <a:cs typeface="Arial" pitchFamily="34" charset="0"/>
              </a:rPr>
              <a:t>Национальный парк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295400"/>
            <a:ext cx="8229600" cy="51816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mn-MN" dirty="0" smtClean="0">
                <a:latin typeface="Arial" pitchFamily="34" charset="0"/>
                <a:cs typeface="Arial" pitchFamily="34" charset="0"/>
              </a:rPr>
              <a:t>Национальный парк это </a:t>
            </a:r>
            <a:r>
              <a:rPr lang="ru-RU" dirty="0"/>
              <a:t>особо охраняемая природная территория </a:t>
            </a:r>
            <a:r>
              <a:rPr lang="ru-RU" dirty="0" smtClean="0"/>
              <a:t>государственного значения, имеющая </a:t>
            </a:r>
            <a:r>
              <a:rPr lang="ru-RU" dirty="0"/>
              <a:t>особое природоохранное, эколого-просветительское и рекреационное </a:t>
            </a:r>
            <a:r>
              <a:rPr lang="ru-RU" dirty="0" smtClean="0"/>
              <a:t>значение.</a:t>
            </a:r>
            <a:r>
              <a:rPr lang="mn-MN" dirty="0">
                <a:latin typeface="Arial" pitchFamily="34" charset="0"/>
                <a:cs typeface="Arial" pitchFamily="34" charset="0"/>
              </a:rPr>
              <a:t/>
            </a:r>
            <a:br>
              <a:rPr lang="mn-MN" dirty="0">
                <a:latin typeface="Arial" pitchFamily="34" charset="0"/>
                <a:cs typeface="Arial" pitchFamily="34" charset="0"/>
              </a:rPr>
            </a:br>
            <a:r>
              <a:rPr lang="mn-MN" dirty="0">
                <a:latin typeface="Arial" pitchFamily="34" charset="0"/>
                <a:cs typeface="Arial" pitchFamily="34" charset="0"/>
              </a:rPr>
              <a:t/>
            </a:r>
            <a:br>
              <a:rPr lang="mn-MN" dirty="0">
                <a:latin typeface="Arial" pitchFamily="34" charset="0"/>
                <a:cs typeface="Arial" pitchFamily="34" charset="0"/>
              </a:rPr>
            </a:br>
            <a:r>
              <a:rPr lang="mn-MN" dirty="0" smtClean="0">
                <a:latin typeface="Arial" pitchFamily="34" charset="0"/>
                <a:cs typeface="Arial" pitchFamily="34" charset="0"/>
              </a:rPr>
              <a:t>Зависимо от природного ландшафта и особенностей парка, туристических достопримечательностей и распростанения животных и птиц его территория разделяется на следующие функциональные зоны:</a:t>
            </a:r>
            <a:r>
              <a:rPr lang="mn-MN" dirty="0">
                <a:latin typeface="Arial" pitchFamily="34" charset="0"/>
                <a:cs typeface="Arial" pitchFamily="34" charset="0"/>
              </a:rPr>
              <a:t/>
            </a:r>
            <a:br>
              <a:rPr lang="mn-MN" dirty="0">
                <a:latin typeface="Arial" pitchFamily="34" charset="0"/>
                <a:cs typeface="Arial" pitchFamily="34" charset="0"/>
              </a:rPr>
            </a:br>
            <a:endParaRPr lang="mn-MN" dirty="0">
              <a:latin typeface="Arial" pitchFamily="34" charset="0"/>
              <a:cs typeface="Arial" pitchFamily="34" charset="0"/>
            </a:endParaRPr>
          </a:p>
          <a:p>
            <a:pPr marL="45720" indent="0" algn="just">
              <a:buNone/>
            </a:pPr>
            <a:r>
              <a:rPr lang="mn-MN" b="1" dirty="0">
                <a:latin typeface="Arial" pitchFamily="34" charset="0"/>
                <a:cs typeface="Arial" pitchFamily="34" charset="0"/>
              </a:rPr>
              <a:t>1. </a:t>
            </a:r>
            <a:r>
              <a:rPr lang="mn-MN" b="1" dirty="0" smtClean="0">
                <a:latin typeface="Arial" pitchFamily="34" charset="0"/>
                <a:cs typeface="Arial" pitchFamily="34" charset="0"/>
              </a:rPr>
              <a:t>Особая.</a:t>
            </a:r>
            <a:r>
              <a:rPr lang="mn-MN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Разрешается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проводить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только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следующие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виды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деятельности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охрана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природы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изучение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и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исследование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рекреация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почвы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меры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по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mn-MN" dirty="0" smtClean="0">
                <a:latin typeface="Arial" pitchFamily="34" charset="0"/>
                <a:cs typeface="Arial" pitchFamily="34" charset="0"/>
              </a:rPr>
              <a:t>предвращению природных катаклизмов.</a:t>
            </a:r>
            <a:r>
              <a:rPr lang="mn-MN" dirty="0">
                <a:latin typeface="Arial" pitchFamily="34" charset="0"/>
                <a:cs typeface="Arial" pitchFamily="34" charset="0"/>
              </a:rPr>
              <a:t/>
            </a:r>
            <a:br>
              <a:rPr lang="mn-MN" dirty="0">
                <a:latin typeface="Arial" pitchFamily="34" charset="0"/>
                <a:cs typeface="Arial" pitchFamily="34" charset="0"/>
              </a:rPr>
            </a:br>
            <a:r>
              <a:rPr lang="mn-MN" b="1" dirty="0">
                <a:latin typeface="Arial" pitchFamily="34" charset="0"/>
                <a:cs typeface="Arial" pitchFamily="34" charset="0"/>
              </a:rPr>
              <a:t>2. </a:t>
            </a:r>
            <a:r>
              <a:rPr lang="mn-MN" b="1" dirty="0" smtClean="0">
                <a:latin typeface="Arial" pitchFamily="34" charset="0"/>
                <a:cs typeface="Arial" pitchFamily="34" charset="0"/>
              </a:rPr>
              <a:t>Туристическая. </a:t>
            </a:r>
            <a:r>
              <a:rPr lang="mn-MN" dirty="0" smtClean="0">
                <a:latin typeface="Arial" pitchFamily="34" charset="0"/>
                <a:cs typeface="Arial" pitchFamily="34" charset="0"/>
              </a:rPr>
              <a:t>Разрешается проводить виды туризма не оказыващие пагубное влияние на природу и экологию, рыбалка в разрешённых зонах, </a:t>
            </a:r>
            <a:r>
              <a:rPr lang="mn-MN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mn-MN" dirty="0" smtClean="0">
                <a:latin typeface="Arial" pitchFamily="34" charset="0"/>
                <a:cs typeface="Arial" pitchFamily="34" charset="0"/>
              </a:rPr>
              <a:t>ритуальные действия в священных местах.</a:t>
            </a:r>
            <a:r>
              <a:rPr lang="mn-MN" dirty="0">
                <a:latin typeface="Arial" pitchFamily="34" charset="0"/>
                <a:cs typeface="Arial" pitchFamily="34" charset="0"/>
              </a:rPr>
              <a:t/>
            </a:r>
            <a:br>
              <a:rPr lang="mn-MN" dirty="0">
                <a:latin typeface="Arial" pitchFamily="34" charset="0"/>
                <a:cs typeface="Arial" pitchFamily="34" charset="0"/>
              </a:rPr>
            </a:br>
            <a:r>
              <a:rPr lang="mn-MN" b="1" dirty="0">
                <a:latin typeface="Arial" pitchFamily="34" charset="0"/>
                <a:cs typeface="Arial" pitchFamily="34" charset="0"/>
              </a:rPr>
              <a:t>3.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Ограниченного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использования</a:t>
            </a:r>
            <a:r>
              <a:rPr lang="mn-MN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mn-MN" dirty="0" smtClean="0">
                <a:latin typeface="Arial" pitchFamily="34" charset="0"/>
                <a:cs typeface="Arial" pitchFamily="34" charset="0"/>
              </a:rPr>
              <a:t>Разрешается скотоводство традиционными методами, проложение дорог, проведение спортивных мероприятий и устройство площадок для них. </a:t>
            </a:r>
            <a:endParaRPr lang="mn-MN" dirty="0">
              <a:latin typeface="Arial" pitchFamily="34" charset="0"/>
              <a:cs typeface="Arial" pitchFamily="34" charset="0"/>
            </a:endParaRPr>
          </a:p>
          <a:p>
            <a:pPr algn="just"/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78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0"/>
            <a:ext cx="9051923" cy="6788943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457200"/>
            <a:ext cx="8382000" cy="32766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mn-MN" sz="4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ОЗЕРО ХУБСУГУЛ ЯВЛЯЕТСЯ ОДНИМ ИЗ 20 НАЦИОНАЛЬНЫХ ПАРКОВ МОНГОЛИИ</a:t>
            </a:r>
            <a:endParaRPr lang="en-US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79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pPr marL="0" indent="0" algn="just">
              <a:buNone/>
            </a:pPr>
            <a:r>
              <a:rPr lang="mn-MN" sz="3600" dirty="0" smtClean="0">
                <a:latin typeface="Arial" pitchFamily="34" charset="0"/>
                <a:cs typeface="Arial" pitchFamily="34" charset="0"/>
              </a:rPr>
              <a:t>Почему нужен национальный парк</a:t>
            </a:r>
            <a:r>
              <a:rPr lang="mn-MN" sz="4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38200" y="1447800"/>
            <a:ext cx="7010400" cy="4373880"/>
          </a:xfrm>
        </p:spPr>
        <p:txBody>
          <a:bodyPr>
            <a:normAutofit/>
          </a:bodyPr>
          <a:lstStyle/>
          <a:p>
            <a:pPr algn="just"/>
            <a:r>
              <a:rPr lang="mn-MN" dirty="0" smtClean="0">
                <a:latin typeface="Arial" pitchFamily="34" charset="0"/>
                <a:cs typeface="Arial" pitchFamily="34" charset="0"/>
              </a:rPr>
              <a:t>Сохранил первозданный вид, нет никакой индустрии и больших населённых пунктов по всему побережью</a:t>
            </a:r>
          </a:p>
          <a:p>
            <a:pPr algn="just"/>
            <a:r>
              <a:rPr lang="mn-MN" dirty="0" smtClean="0">
                <a:latin typeface="Arial" pitchFamily="34" charset="0"/>
                <a:cs typeface="Arial" pitchFamily="34" charset="0"/>
              </a:rPr>
              <a:t>Один из больших природных резервуаров пресной воды Монголии и Центральной Азии в целом. Важен в охране всего водостока Хубсугула и Ур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mn-MN" dirty="0" smtClean="0">
                <a:latin typeface="Arial" pitchFamily="34" charset="0"/>
                <a:cs typeface="Arial" pitchFamily="34" charset="0"/>
              </a:rPr>
              <a:t>Уйлган</a:t>
            </a:r>
          </a:p>
          <a:p>
            <a:pPr algn="just"/>
            <a:r>
              <a:rPr lang="mn-MN" dirty="0" smtClean="0">
                <a:latin typeface="Arial" pitchFamily="34" charset="0"/>
                <a:cs typeface="Arial" pitchFamily="34" charset="0"/>
              </a:rPr>
              <a:t>Вода из Хубсугула, через реки Эгийн и Селенгу впадает в озеро Байкал. Поэтому важно, чтобы Хубсугул был чистый.</a:t>
            </a:r>
          </a:p>
          <a:p>
            <a:pPr algn="just"/>
            <a:r>
              <a:rPr lang="mn-MN" dirty="0" smtClean="0">
                <a:latin typeface="Arial" pitchFamily="34" charset="0"/>
                <a:cs typeface="Arial" pitchFamily="34" charset="0"/>
              </a:rPr>
              <a:t>Охрана биологических видов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16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720</TotalTime>
  <Words>463</Words>
  <Application>Microsoft Office PowerPoint</Application>
  <PresentationFormat>On-screen Show (4:3)</PresentationFormat>
  <Paragraphs>80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Slipstream</vt:lpstr>
      <vt:lpstr>Национальный парк ХУБСУГУЛ </vt:lpstr>
      <vt:lpstr>PowerPoint Presentation</vt:lpstr>
      <vt:lpstr>Правовой статус Национального Парка</vt:lpstr>
      <vt:lpstr>Особо охраняемые территории Монголии </vt:lpstr>
      <vt:lpstr>Особо охраняемые природные территории занимают 17,4% Монголии</vt:lpstr>
      <vt:lpstr>PowerPoint Presentation</vt:lpstr>
      <vt:lpstr>Национальный парк</vt:lpstr>
      <vt:lpstr>PowerPoint Presentation</vt:lpstr>
      <vt:lpstr>Почему нужен национальный парк </vt:lpstr>
      <vt:lpstr>НАЦИОНАЛЬНЫЙ ПАРК ХУБСУГУЛ</vt:lpstr>
      <vt:lpstr>Хөвсгөлийн УТХГ-ын тухай</vt:lpstr>
      <vt:lpstr>Под нашу администрацию входит Национальный парк Хубсугул и Памятник природы Даяндэрхи с общей площадью в 1 206 905 га.</vt:lpstr>
      <vt:lpstr>В администрации работает 33 человек</vt:lpstr>
      <vt:lpstr>Основные направления работы </vt:lpstr>
      <vt:lpstr>Биологическое разнообразие </vt:lpstr>
      <vt:lpstr>PowerPoint Presentation</vt:lpstr>
      <vt:lpstr>Работа с местным населением</vt:lpstr>
      <vt:lpstr>Туризм </vt:lpstr>
      <vt:lpstr>Патрулирование</vt:lpstr>
      <vt:lpstr>Исследования, мониторинг</vt:lpstr>
      <vt:lpstr> Сотрудничество </vt:lpstr>
      <vt:lpstr>PowerPoint Presentation</vt:lpstr>
      <vt:lpstr>PowerPoint Presentation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Cool</dc:creator>
  <cp:lastModifiedBy>Cool</cp:lastModifiedBy>
  <cp:revision>84</cp:revision>
  <dcterms:created xsi:type="dcterms:W3CDTF">2016-09-30T02:46:04Z</dcterms:created>
  <dcterms:modified xsi:type="dcterms:W3CDTF">2016-10-05T09:13:24Z</dcterms:modified>
</cp:coreProperties>
</file>