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8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27A06C-802F-4F3F-A44D-610E0F924D47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0580FE-8CAB-4122-9E54-7E0C35DE3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48D5-59C4-46E3-9481-458AA2DD21A7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4D06-E8AF-4304-9EC9-2A7DA5C35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80A1-4177-4F3B-87FD-8324C7873D6A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C2B6-8283-4887-9263-78BA11F05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E732-5AE5-41DC-9CDB-B126FCDECDF7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9E9D-7ECB-46FC-952D-FAC7BC1A3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C4A6-807D-4EEC-B271-69B86A9528DE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F787-66E7-4A73-AAE2-8C3CB3057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E6E9-6D58-48D9-9B63-3FD67123FB25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9F43A-C0C4-475E-B5D2-20BCE08B5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17F2-24C8-4FBF-A256-84372D1919B8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3500-960B-406B-8180-619304C22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BC32-FB5D-42EC-B611-6823C73CBDC1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285A-1FB7-4D23-944E-B458FE926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A3A2-6CA1-4B3C-B2B7-E541B66FF1E4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4348-B3C1-40F7-97A6-B926F65AA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5742-36B4-4118-9BEB-28F9CBDE628A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02E8-5A31-41B7-9C62-7636C6BE6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CC06-ED13-4A93-9F73-5CAE6078D594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22AF-6EB1-4747-862E-F69FA7F4C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47F8-2F86-45E1-9A6E-6550A6D83709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38FB-1631-4884-8D5E-C3CC1FF00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236CD1-88B4-48F0-A4A3-3878AF5D266F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F4E74-BE67-4384-A235-015C87A6C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library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1800" y="766763"/>
            <a:ext cx="8712200" cy="1323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0" tIns="0" rIns="0" bIns="0" anchor="ctr">
            <a:spAutoFit/>
          </a:bodyPr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>Порядок выполнения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28600" indent="-228600" eaLnBrk="0" hangingPunct="0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>Зайти на сайт «Научной электронной библиотеки» по адресу </a:t>
            </a:r>
            <a:r>
              <a:rPr lang="ru-RU" sz="1600" dirty="0">
                <a:solidFill>
                  <a:srgbClr val="F24429"/>
                </a:solidFill>
                <a:latin typeface="Arial" pitchFamily="34" charset="0"/>
                <a:cs typeface="Arial" pitchFamily="34" charset="0"/>
                <a:hlinkClick r:id="rId2" tooltip="НЭБ"/>
              </a:rPr>
              <a:t>http://elibrary.ru/</a:t>
            </a:r>
            <a:r>
              <a:rPr lang="ru-RU" sz="1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> (доступ свободный).</a:t>
            </a:r>
          </a:p>
          <a:p>
            <a:pPr marL="228600" indent="-228600" eaLnBrk="0" hangingPunct="0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>Зайти в «Авторский указатель»</a:t>
            </a:r>
          </a:p>
          <a:p>
            <a:pPr eaLnBrk="0" hangingPunct="0">
              <a:defRPr/>
            </a:pPr>
            <a:r>
              <a:rPr lang="ru-RU" sz="11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</a:br>
            <a:endParaRPr lang="ru-RU" sz="1100" b="1" i="1" dirty="0">
              <a:solidFill>
                <a:srgbClr val="F244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611188" y="44450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Определение индекса цитир</a:t>
            </a:r>
            <a:r>
              <a:rPr lang="ru-RU" sz="2000" b="1">
                <a:solidFill>
                  <a:srgbClr val="0070C0"/>
                </a:solidFill>
              </a:rPr>
              <a:t>ования </a:t>
            </a: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ученого с использованием БД «Российский индекс научного цитирования» (РИНЦ)</a:t>
            </a:r>
          </a:p>
        </p:txBody>
      </p:sp>
      <p:pic>
        <p:nvPicPr>
          <p:cNvPr id="2050" name="Picture 2" descr="C:\Документы\Рейтинг\eli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208213"/>
            <a:ext cx="5876925" cy="4649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0825" y="333375"/>
            <a:ext cx="8713788" cy="1038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eaLnBrk="0" hangingPunct="0"/>
            <a:r>
              <a:rPr lang="ru-RU" sz="1400" b="1">
                <a:solidFill>
                  <a:srgbClr val="3C3C3C"/>
                </a:solidFill>
              </a:rPr>
              <a:t>Порядок выполнения</a:t>
            </a:r>
            <a:endParaRPr lang="ru-RU" sz="1400"/>
          </a:p>
          <a:p>
            <a:pPr eaLnBrk="0" hangingPunct="0"/>
            <a:r>
              <a:rPr lang="ru-RU" sz="1600">
                <a:solidFill>
                  <a:srgbClr val="FF0000"/>
                </a:solidFill>
              </a:rPr>
              <a:t>1.</a:t>
            </a:r>
            <a:r>
              <a:rPr lang="ru-RU" sz="1200">
                <a:solidFill>
                  <a:srgbClr val="3C3C3C"/>
                </a:solidFill>
              </a:rPr>
              <a:t> </a:t>
            </a:r>
            <a:r>
              <a:rPr lang="ru-RU" sz="1400">
                <a:solidFill>
                  <a:srgbClr val="3C3C3C"/>
                </a:solidFill>
              </a:rPr>
              <a:t>Ввести свою фамилию в строку поиска</a:t>
            </a:r>
            <a:r>
              <a:rPr lang="ru-RU" sz="1400" b="1" i="1"/>
              <a:t>.</a:t>
            </a:r>
            <a:r>
              <a:rPr lang="ru-RU" sz="1400" i="1"/>
              <a:t>  </a:t>
            </a:r>
          </a:p>
          <a:p>
            <a:pPr eaLnBrk="0" hangingPunct="0"/>
            <a:r>
              <a:rPr lang="ru-RU" sz="1600">
                <a:solidFill>
                  <a:srgbClr val="FF0000"/>
                </a:solidFill>
              </a:rPr>
              <a:t>2.</a:t>
            </a:r>
            <a:r>
              <a:rPr lang="ru-RU" sz="1200"/>
              <a:t> </a:t>
            </a:r>
            <a:r>
              <a:rPr lang="ru-RU" sz="1400"/>
              <a:t>Щелкнуть по количеству цитат </a:t>
            </a:r>
          </a:p>
          <a:p>
            <a:pPr eaLnBrk="0" hangingPunct="0"/>
            <a:r>
              <a:rPr lang="ru-RU" sz="1100">
                <a:solidFill>
                  <a:srgbClr val="3C3C3C"/>
                </a:solidFill>
              </a:rPr>
              <a:t/>
            </a:r>
            <a:br>
              <a:rPr lang="ru-RU" sz="1100">
                <a:solidFill>
                  <a:srgbClr val="3C3C3C"/>
                </a:solidFill>
              </a:rPr>
            </a:br>
            <a:endParaRPr lang="ru-RU" sz="1100" b="1" i="1">
              <a:solidFill>
                <a:srgbClr val="F2442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l="18651" t="8171" r="33095" b="17883"/>
          <a:stretch/>
        </p:blipFill>
        <p:spPr bwMode="auto">
          <a:xfrm>
            <a:off x="1331913" y="1333500"/>
            <a:ext cx="6408737" cy="552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843213" y="2133600"/>
            <a:ext cx="368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7529513" y="5743575"/>
            <a:ext cx="366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108825" y="6021388"/>
            <a:ext cx="4873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ВНИМАНИЕ</a:t>
            </a:r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95288" y="66675"/>
            <a:ext cx="8424862" cy="1008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Внимание!</a:t>
            </a:r>
          </a:p>
          <a:p>
            <a:pPr eaLnBrk="0" hangingPunct="0"/>
            <a:r>
              <a:rPr lang="ru-RU" sz="1600"/>
              <a:t>В рейтинге учитывается цитирование ваших работ в отчетном году на публикации за последние 5 лет. </a:t>
            </a:r>
          </a:p>
          <a:p>
            <a:pPr eaLnBrk="0" hangingPunct="0"/>
            <a:r>
              <a:rPr lang="ru-RU" sz="1600"/>
              <a:t>Ставим галочки, как в примере, и жмем кнопку поиск.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/>
          <a:srcRect l="34627" t="15050" r="38235" b="15121"/>
          <a:stretch>
            <a:fillRect/>
          </a:stretch>
        </p:blipFill>
        <p:spPr bwMode="auto">
          <a:xfrm>
            <a:off x="468313" y="1196975"/>
            <a:ext cx="45354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/>
          <a:srcRect l="33066" t="64876" r="42003" b="30605"/>
          <a:stretch>
            <a:fillRect/>
          </a:stretch>
        </p:blipFill>
        <p:spPr bwMode="auto">
          <a:xfrm>
            <a:off x="4356100" y="5300663"/>
            <a:ext cx="4514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4932363" y="6308725"/>
            <a:ext cx="3744912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sz="1400"/>
              <a:t>Ссылки должны быть из публикаций, включенных в РИНЦ!</a:t>
            </a:r>
          </a:p>
        </p:txBody>
      </p:sp>
      <p:sp>
        <p:nvSpPr>
          <p:cNvPr id="16390" name="AutoShape 10"/>
          <p:cNvSpPr>
            <a:spLocks noChangeArrowheads="1"/>
          </p:cNvSpPr>
          <p:nvPr/>
        </p:nvSpPr>
        <p:spPr bwMode="auto">
          <a:xfrm>
            <a:off x="4427538" y="6453188"/>
            <a:ext cx="360362" cy="287337"/>
          </a:xfrm>
          <a:prstGeom prst="leftArrow">
            <a:avLst>
              <a:gd name="adj1" fmla="val 50000"/>
              <a:gd name="adj2" fmla="val 313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5435600" y="1484313"/>
            <a:ext cx="1638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2" name="AutoShape 15"/>
          <p:cNvSpPr>
            <a:spLocks noChangeArrowheads="1"/>
          </p:cNvSpPr>
          <p:nvPr/>
        </p:nvSpPr>
        <p:spPr bwMode="auto">
          <a:xfrm>
            <a:off x="5508625" y="1989138"/>
            <a:ext cx="2303463" cy="719137"/>
          </a:xfrm>
          <a:prstGeom prst="wedgeRoundRectCallout">
            <a:avLst>
              <a:gd name="adj1" fmla="val -71917"/>
              <a:gd name="adj2" fmla="val 2527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/>
              <a:t>В разделе «Годы цитируемых публикаций»  отмечаем 5 последних лет</a:t>
            </a:r>
          </a:p>
          <a:p>
            <a:pPr algn="ctr"/>
            <a:endParaRPr lang="ru-RU" sz="1200"/>
          </a:p>
        </p:txBody>
      </p:sp>
      <p:sp>
        <p:nvSpPr>
          <p:cNvPr id="16393" name="AutoShape 16"/>
          <p:cNvSpPr>
            <a:spLocks noChangeArrowheads="1"/>
          </p:cNvSpPr>
          <p:nvPr/>
        </p:nvSpPr>
        <p:spPr bwMode="auto">
          <a:xfrm>
            <a:off x="5508625" y="3716338"/>
            <a:ext cx="2303463" cy="719137"/>
          </a:xfrm>
          <a:prstGeom prst="wedgeRoundRectCallout">
            <a:avLst>
              <a:gd name="adj1" fmla="val -72537"/>
              <a:gd name="adj2" fmla="val 1909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/>
              <a:t>В разделе «Годы цитирующих публикаций»  отмечаем текущий год</a:t>
            </a:r>
          </a:p>
          <a:p>
            <a:pPr algn="ctr"/>
            <a:endParaRPr lang="ru-RU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97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Слайд 1</vt:lpstr>
      <vt:lpstr>Слайд 2</vt:lpstr>
      <vt:lpstr>ВНИМАНИЕ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2017-12-07T03:36:49Z</dcterms:created>
  <dcterms:modified xsi:type="dcterms:W3CDTF">2019-11-21T07:28:18Z</dcterms:modified>
</cp:coreProperties>
</file>